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3" r:id="rId2"/>
    <p:sldId id="299" r:id="rId3"/>
    <p:sldId id="300" r:id="rId4"/>
    <p:sldId id="301" r:id="rId5"/>
    <p:sldId id="302" r:id="rId6"/>
    <p:sldId id="303" r:id="rId7"/>
    <p:sldId id="304" r:id="rId8"/>
    <p:sldId id="305" r:id="rId9"/>
    <p:sldId id="306" r:id="rId10"/>
    <p:sldId id="307" r:id="rId11"/>
    <p:sldId id="308" r:id="rId12"/>
    <p:sldId id="309" r:id="rId13"/>
    <p:sldId id="310" r:id="rId14"/>
    <p:sldId id="257" r:id="rId15"/>
    <p:sldId id="298" r:id="rId16"/>
    <p:sldId id="311" r:id="rId17"/>
    <p:sldId id="312" r:id="rId18"/>
    <p:sldId id="297"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2D107FE-EB9A-A271-5FE4-4C4785F5442D}" name="Lisa Pearson" initials="LP" userId="S::Lisa.Pearson@nysed.gov::27897c1d-51fb-4554-b038-f81465d5f63e"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111EA7-0ACD-4E23-BD20-E3EE46F150B8}" v="1022" dt="2022-08-29T17:52:39.053"/>
  </p1510:revLst>
</p1510:revInfo>
</file>

<file path=ppt/tableStyles.xml><?xml version="1.0" encoding="utf-8"?>
<a:tblStyleLst xmlns:a="http://schemas.openxmlformats.org/drawingml/2006/main" def="{5C22544A-7EE6-4342-B048-85BDC9FD1C3A}">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6443" autoAdjust="0"/>
    <p:restoredTop sz="96357" autoAdjust="0"/>
  </p:normalViewPr>
  <p:slideViewPr>
    <p:cSldViewPr snapToGrid="0">
      <p:cViewPr varScale="1">
        <p:scale>
          <a:sx n="106" d="100"/>
          <a:sy n="106" d="100"/>
        </p:scale>
        <p:origin x="132" y="2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8/10/relationships/authors" Targe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_rels/data10.xml.rels><?xml version="1.0" encoding="UTF-8" standalone="yes"?>
<Relationships xmlns="http://schemas.openxmlformats.org/package/2006/relationships"><Relationship Id="rId3" Type="http://schemas.openxmlformats.org/officeDocument/2006/relationships/image" Target="../media/image47.png"/><Relationship Id="rId2" Type="http://schemas.openxmlformats.org/officeDocument/2006/relationships/image" Target="../media/image19.svg"/><Relationship Id="rId1" Type="http://schemas.openxmlformats.org/officeDocument/2006/relationships/image" Target="../media/image46.png"/><Relationship Id="rId4" Type="http://schemas.openxmlformats.org/officeDocument/2006/relationships/image" Target="../media/image17.svg"/></Relationships>
</file>

<file path=ppt/diagrams/_rels/data2.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ata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6.svg"/><Relationship Id="rId5" Type="http://schemas.openxmlformats.org/officeDocument/2006/relationships/image" Target="../media/image13.png"/><Relationship Id="rId4" Type="http://schemas.openxmlformats.org/officeDocument/2006/relationships/image" Target="../media/image12.svg"/></Relationships>
</file>

<file path=ppt/diagrams/_rels/data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svg"/><Relationship Id="rId1" Type="http://schemas.openxmlformats.org/officeDocument/2006/relationships/image" Target="../media/image14.png"/><Relationship Id="rId6" Type="http://schemas.openxmlformats.org/officeDocument/2006/relationships/image" Target="../media/image19.svg"/><Relationship Id="rId5" Type="http://schemas.openxmlformats.org/officeDocument/2006/relationships/image" Target="../media/image18.png"/><Relationship Id="rId4" Type="http://schemas.openxmlformats.org/officeDocument/2006/relationships/image" Target="../media/image17.svg"/></Relationships>
</file>

<file path=ppt/diagrams/_rels/data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svg"/><Relationship Id="rId1" Type="http://schemas.openxmlformats.org/officeDocument/2006/relationships/image" Target="../media/image20.png"/><Relationship Id="rId6" Type="http://schemas.openxmlformats.org/officeDocument/2006/relationships/image" Target="../media/image19.svg"/><Relationship Id="rId5" Type="http://schemas.openxmlformats.org/officeDocument/2006/relationships/image" Target="../media/image24.png"/><Relationship Id="rId4" Type="http://schemas.openxmlformats.org/officeDocument/2006/relationships/image" Target="../media/image23.svg"/></Relationships>
</file>

<file path=ppt/diagrams/_rels/data6.xml.rels><?xml version="1.0" encoding="UTF-8" standalone="yes"?>
<Relationships xmlns="http://schemas.openxmlformats.org/package/2006/relationships"><Relationship Id="rId8" Type="http://schemas.openxmlformats.org/officeDocument/2006/relationships/image" Target="../media/image19.svg"/><Relationship Id="rId3" Type="http://schemas.openxmlformats.org/officeDocument/2006/relationships/image" Target="../media/image25.png"/><Relationship Id="rId7" Type="http://schemas.openxmlformats.org/officeDocument/2006/relationships/image" Target="../media/image29.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28.svg"/><Relationship Id="rId5" Type="http://schemas.openxmlformats.org/officeDocument/2006/relationships/image" Target="../media/image27.png"/><Relationship Id="rId10" Type="http://schemas.openxmlformats.org/officeDocument/2006/relationships/image" Target="../media/image31.svg"/><Relationship Id="rId4" Type="http://schemas.openxmlformats.org/officeDocument/2006/relationships/image" Target="../media/image26.svg"/><Relationship Id="rId9" Type="http://schemas.openxmlformats.org/officeDocument/2006/relationships/image" Target="../media/image30.png"/></Relationships>
</file>

<file path=ppt/diagrams/_rels/data7.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3.svg"/><Relationship Id="rId1" Type="http://schemas.openxmlformats.org/officeDocument/2006/relationships/image" Target="../media/image32.png"/><Relationship Id="rId6" Type="http://schemas.openxmlformats.org/officeDocument/2006/relationships/image" Target="../media/image37.svg"/><Relationship Id="rId5" Type="http://schemas.openxmlformats.org/officeDocument/2006/relationships/image" Target="../media/image36.png"/><Relationship Id="rId4" Type="http://schemas.openxmlformats.org/officeDocument/2006/relationships/image" Target="../media/image35.svg"/></Relationships>
</file>

<file path=ppt/diagrams/_rels/data9.xml.rels><?xml version="1.0" encoding="UTF-8" standalone="yes"?>
<Relationships xmlns="http://schemas.openxmlformats.org/package/2006/relationships"><Relationship Id="rId8" Type="http://schemas.openxmlformats.org/officeDocument/2006/relationships/image" Target="../media/image44.svg"/><Relationship Id="rId3" Type="http://schemas.openxmlformats.org/officeDocument/2006/relationships/image" Target="../media/image40.png"/><Relationship Id="rId7" Type="http://schemas.openxmlformats.org/officeDocument/2006/relationships/image" Target="../media/image43.png"/><Relationship Id="rId2" Type="http://schemas.openxmlformats.org/officeDocument/2006/relationships/image" Target="../media/image39.svg"/><Relationship Id="rId1" Type="http://schemas.openxmlformats.org/officeDocument/2006/relationships/image" Target="../media/image38.png"/><Relationship Id="rId6" Type="http://schemas.openxmlformats.org/officeDocument/2006/relationships/image" Target="../media/image42.svg"/><Relationship Id="rId5" Type="http://schemas.openxmlformats.org/officeDocument/2006/relationships/image" Target="../media/image41.png"/><Relationship Id="rId4" Type="http://schemas.openxmlformats.org/officeDocument/2006/relationships/image" Target="../media/image17.svg"/></Relationships>
</file>

<file path=ppt/diagrams/_rels/drawing10.xml.rels><?xml version="1.0" encoding="UTF-8" standalone="yes"?>
<Relationships xmlns="http://schemas.openxmlformats.org/package/2006/relationships"><Relationship Id="rId3" Type="http://schemas.openxmlformats.org/officeDocument/2006/relationships/image" Target="../media/image47.png"/><Relationship Id="rId2" Type="http://schemas.openxmlformats.org/officeDocument/2006/relationships/image" Target="../media/image19.svg"/><Relationship Id="rId1" Type="http://schemas.openxmlformats.org/officeDocument/2006/relationships/image" Target="../media/image46.png"/><Relationship Id="rId4" Type="http://schemas.openxmlformats.org/officeDocument/2006/relationships/image" Target="../media/image17.svg"/></Relationships>
</file>

<file path=ppt/diagrams/_rels/drawing2.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6.svg"/><Relationship Id="rId5" Type="http://schemas.openxmlformats.org/officeDocument/2006/relationships/image" Target="../media/image13.png"/><Relationship Id="rId4" Type="http://schemas.openxmlformats.org/officeDocument/2006/relationships/image" Target="../media/image12.svg"/></Relationships>
</file>

<file path=ppt/diagrams/_rels/drawing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svg"/><Relationship Id="rId1" Type="http://schemas.openxmlformats.org/officeDocument/2006/relationships/image" Target="../media/image14.png"/><Relationship Id="rId6" Type="http://schemas.openxmlformats.org/officeDocument/2006/relationships/image" Target="../media/image19.svg"/><Relationship Id="rId5" Type="http://schemas.openxmlformats.org/officeDocument/2006/relationships/image" Target="../media/image18.png"/><Relationship Id="rId4" Type="http://schemas.openxmlformats.org/officeDocument/2006/relationships/image" Target="../media/image17.svg"/></Relationships>
</file>

<file path=ppt/diagrams/_rels/drawing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svg"/><Relationship Id="rId1" Type="http://schemas.openxmlformats.org/officeDocument/2006/relationships/image" Target="../media/image20.png"/><Relationship Id="rId6" Type="http://schemas.openxmlformats.org/officeDocument/2006/relationships/image" Target="../media/image19.svg"/><Relationship Id="rId5" Type="http://schemas.openxmlformats.org/officeDocument/2006/relationships/image" Target="../media/image24.png"/><Relationship Id="rId4" Type="http://schemas.openxmlformats.org/officeDocument/2006/relationships/image" Target="../media/image23.svg"/></Relationships>
</file>

<file path=ppt/diagrams/_rels/drawing6.xml.rels><?xml version="1.0" encoding="UTF-8" standalone="yes"?>
<Relationships xmlns="http://schemas.openxmlformats.org/package/2006/relationships"><Relationship Id="rId8" Type="http://schemas.openxmlformats.org/officeDocument/2006/relationships/image" Target="../media/image19.svg"/><Relationship Id="rId3" Type="http://schemas.openxmlformats.org/officeDocument/2006/relationships/image" Target="../media/image25.png"/><Relationship Id="rId7" Type="http://schemas.openxmlformats.org/officeDocument/2006/relationships/image" Target="../media/image29.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28.svg"/><Relationship Id="rId5" Type="http://schemas.openxmlformats.org/officeDocument/2006/relationships/image" Target="../media/image27.png"/><Relationship Id="rId10" Type="http://schemas.openxmlformats.org/officeDocument/2006/relationships/image" Target="../media/image31.svg"/><Relationship Id="rId4" Type="http://schemas.openxmlformats.org/officeDocument/2006/relationships/image" Target="../media/image26.svg"/><Relationship Id="rId9" Type="http://schemas.openxmlformats.org/officeDocument/2006/relationships/image" Target="../media/image30.png"/></Relationships>
</file>

<file path=ppt/diagrams/_rels/drawing7.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3.svg"/><Relationship Id="rId1" Type="http://schemas.openxmlformats.org/officeDocument/2006/relationships/image" Target="../media/image32.png"/><Relationship Id="rId6" Type="http://schemas.openxmlformats.org/officeDocument/2006/relationships/image" Target="../media/image37.svg"/><Relationship Id="rId5" Type="http://schemas.openxmlformats.org/officeDocument/2006/relationships/image" Target="../media/image36.png"/><Relationship Id="rId4" Type="http://schemas.openxmlformats.org/officeDocument/2006/relationships/image" Target="../media/image35.svg"/></Relationships>
</file>

<file path=ppt/diagrams/_rels/drawing9.xml.rels><?xml version="1.0" encoding="UTF-8" standalone="yes"?>
<Relationships xmlns="http://schemas.openxmlformats.org/package/2006/relationships"><Relationship Id="rId8" Type="http://schemas.openxmlformats.org/officeDocument/2006/relationships/image" Target="../media/image44.svg"/><Relationship Id="rId3" Type="http://schemas.openxmlformats.org/officeDocument/2006/relationships/image" Target="../media/image40.png"/><Relationship Id="rId7" Type="http://schemas.openxmlformats.org/officeDocument/2006/relationships/image" Target="../media/image43.png"/><Relationship Id="rId2" Type="http://schemas.openxmlformats.org/officeDocument/2006/relationships/image" Target="../media/image39.svg"/><Relationship Id="rId1" Type="http://schemas.openxmlformats.org/officeDocument/2006/relationships/image" Target="../media/image38.png"/><Relationship Id="rId6" Type="http://schemas.openxmlformats.org/officeDocument/2006/relationships/image" Target="../media/image42.svg"/><Relationship Id="rId5" Type="http://schemas.openxmlformats.org/officeDocument/2006/relationships/image" Target="../media/image41.png"/><Relationship Id="rId4" Type="http://schemas.openxmlformats.org/officeDocument/2006/relationships/image" Target="../media/image17.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45F4072-17AD-4BE8-82DD-B66695ED0378}"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BC534A27-40B5-4E58-9A07-CC9D909668C2}">
      <dgm:prSet/>
      <dgm:spPr/>
      <dgm:t>
        <a:bodyPr/>
        <a:lstStyle/>
        <a:p>
          <a:r>
            <a:rPr lang="en-US" dirty="0"/>
            <a:t>September 15 – 16, 2022</a:t>
          </a:r>
        </a:p>
      </dgm:t>
    </dgm:pt>
    <dgm:pt modelId="{140AB512-E1A5-4E48-AF35-524F3F76E8DE}" type="parTrans" cxnId="{033FE85F-5529-41DE-A35A-28632F693BA1}">
      <dgm:prSet/>
      <dgm:spPr/>
      <dgm:t>
        <a:bodyPr/>
        <a:lstStyle/>
        <a:p>
          <a:endParaRPr lang="en-US"/>
        </a:p>
      </dgm:t>
    </dgm:pt>
    <dgm:pt modelId="{8B28F4FB-19BF-4D6F-9847-E66CB2E75B67}" type="sibTrans" cxnId="{033FE85F-5529-41DE-A35A-28632F693BA1}">
      <dgm:prSet/>
      <dgm:spPr/>
      <dgm:t>
        <a:bodyPr/>
        <a:lstStyle/>
        <a:p>
          <a:endParaRPr lang="en-US"/>
        </a:p>
      </dgm:t>
    </dgm:pt>
    <dgm:pt modelId="{4AFDF7AA-F0D0-4200-BD57-C64BAFBC30C7}">
      <dgm:prSet/>
      <dgm:spPr/>
      <dgm:t>
        <a:bodyPr/>
        <a:lstStyle/>
        <a:p>
          <a:r>
            <a:rPr lang="en-US" dirty="0"/>
            <a:t>Presenters:</a:t>
          </a:r>
        </a:p>
      </dgm:t>
    </dgm:pt>
    <dgm:pt modelId="{1334180D-9574-46D0-9DD6-0EF53DAB8ABF}" type="parTrans" cxnId="{DEAD5CD5-F382-4B83-A1BD-F87082D4767F}">
      <dgm:prSet/>
      <dgm:spPr/>
      <dgm:t>
        <a:bodyPr/>
        <a:lstStyle/>
        <a:p>
          <a:endParaRPr lang="en-US"/>
        </a:p>
      </dgm:t>
    </dgm:pt>
    <dgm:pt modelId="{10B3722D-A74E-4FDF-8FBE-D02D38A23BE4}" type="sibTrans" cxnId="{DEAD5CD5-F382-4B83-A1BD-F87082D4767F}">
      <dgm:prSet/>
      <dgm:spPr/>
      <dgm:t>
        <a:bodyPr/>
        <a:lstStyle/>
        <a:p>
          <a:endParaRPr lang="en-US"/>
        </a:p>
      </dgm:t>
    </dgm:pt>
    <dgm:pt modelId="{CB149265-56CF-48A1-913B-EB0A8F0D235E}">
      <dgm:prSet/>
      <dgm:spPr/>
      <dgm:t>
        <a:bodyPr/>
        <a:lstStyle/>
        <a:p>
          <a:r>
            <a:rPr lang="en-US" dirty="0"/>
            <a:t>Fiormelissa Johnson, Director of Adult Education Program and Policy (AEPP)</a:t>
          </a:r>
        </a:p>
      </dgm:t>
    </dgm:pt>
    <dgm:pt modelId="{458C634D-50F9-42BF-A206-8E63A3F4622C}" type="parTrans" cxnId="{AC9B2FFB-3113-41A5-95D9-7A43D1C2CA30}">
      <dgm:prSet/>
      <dgm:spPr/>
      <dgm:t>
        <a:bodyPr/>
        <a:lstStyle/>
        <a:p>
          <a:endParaRPr lang="en-US"/>
        </a:p>
      </dgm:t>
    </dgm:pt>
    <dgm:pt modelId="{BC5274FA-9F17-4C9B-82D7-16932E63462F}" type="sibTrans" cxnId="{AC9B2FFB-3113-41A5-95D9-7A43D1C2CA30}">
      <dgm:prSet/>
      <dgm:spPr/>
      <dgm:t>
        <a:bodyPr/>
        <a:lstStyle/>
        <a:p>
          <a:endParaRPr lang="en-US"/>
        </a:p>
      </dgm:t>
    </dgm:pt>
    <dgm:pt modelId="{01F906D6-FD67-4A66-8CBB-18F3849AFFFF}">
      <dgm:prSet/>
      <dgm:spPr/>
      <dgm:t>
        <a:bodyPr/>
        <a:lstStyle/>
        <a:p>
          <a:r>
            <a:rPr lang="en-US" dirty="0"/>
            <a:t>Kimberly Malcolm, Regional Associate – Downstate Team</a:t>
          </a:r>
        </a:p>
      </dgm:t>
    </dgm:pt>
    <dgm:pt modelId="{4BF495B5-C475-4EB8-A587-ABF3D606089F}" type="parTrans" cxnId="{E4810482-1B99-4DC5-A3A7-6D35E718E90B}">
      <dgm:prSet/>
      <dgm:spPr/>
      <dgm:t>
        <a:bodyPr/>
        <a:lstStyle/>
        <a:p>
          <a:endParaRPr lang="en-US"/>
        </a:p>
      </dgm:t>
    </dgm:pt>
    <dgm:pt modelId="{2399721A-4AB2-410C-85F5-0D32018CF8B6}" type="sibTrans" cxnId="{E4810482-1B99-4DC5-A3A7-6D35E718E90B}">
      <dgm:prSet/>
      <dgm:spPr/>
      <dgm:t>
        <a:bodyPr/>
        <a:lstStyle/>
        <a:p>
          <a:endParaRPr lang="en-US"/>
        </a:p>
      </dgm:t>
    </dgm:pt>
    <dgm:pt modelId="{D264A4FE-BF26-4759-9EB2-A61D4CDA07BD}">
      <dgm:prSet/>
      <dgm:spPr/>
      <dgm:t>
        <a:bodyPr/>
        <a:lstStyle/>
        <a:p>
          <a:r>
            <a:rPr lang="en-US" dirty="0"/>
            <a:t>Lisa Pearson, Regional Associate – Upstate Team</a:t>
          </a:r>
        </a:p>
      </dgm:t>
    </dgm:pt>
    <dgm:pt modelId="{4A7DD683-90EE-4276-BC42-5DA3024DEB51}" type="parTrans" cxnId="{4CA73152-EC02-4033-9A9E-2310AF7F8E46}">
      <dgm:prSet/>
      <dgm:spPr/>
      <dgm:t>
        <a:bodyPr/>
        <a:lstStyle/>
        <a:p>
          <a:endParaRPr lang="en-US"/>
        </a:p>
      </dgm:t>
    </dgm:pt>
    <dgm:pt modelId="{2E03B9C6-4A3D-4385-AC84-D0DFFAF105AE}" type="sibTrans" cxnId="{4CA73152-EC02-4033-9A9E-2310AF7F8E46}">
      <dgm:prSet/>
      <dgm:spPr/>
      <dgm:t>
        <a:bodyPr/>
        <a:lstStyle/>
        <a:p>
          <a:endParaRPr lang="en-US"/>
        </a:p>
      </dgm:t>
    </dgm:pt>
    <dgm:pt modelId="{D7FD0277-2607-4880-9E9A-0FE08CEFE949}" type="pres">
      <dgm:prSet presAssocID="{B45F4072-17AD-4BE8-82DD-B66695ED0378}" presName="linear" presStyleCnt="0">
        <dgm:presLayoutVars>
          <dgm:animLvl val="lvl"/>
          <dgm:resizeHandles val="exact"/>
        </dgm:presLayoutVars>
      </dgm:prSet>
      <dgm:spPr/>
    </dgm:pt>
    <dgm:pt modelId="{7223EEC0-53D6-4D0D-97B1-7038AC3C2B0E}" type="pres">
      <dgm:prSet presAssocID="{BC534A27-40B5-4E58-9A07-CC9D909668C2}" presName="parentText" presStyleLbl="node1" presStyleIdx="0" presStyleCnt="5">
        <dgm:presLayoutVars>
          <dgm:chMax val="0"/>
          <dgm:bulletEnabled val="1"/>
        </dgm:presLayoutVars>
      </dgm:prSet>
      <dgm:spPr/>
    </dgm:pt>
    <dgm:pt modelId="{5845601A-78F3-42C5-9013-1B2ABA2E97E3}" type="pres">
      <dgm:prSet presAssocID="{8B28F4FB-19BF-4D6F-9847-E66CB2E75B67}" presName="spacer" presStyleCnt="0"/>
      <dgm:spPr/>
    </dgm:pt>
    <dgm:pt modelId="{A359B5A4-3C8A-4BB3-BAD0-90870C0C11BB}" type="pres">
      <dgm:prSet presAssocID="{4AFDF7AA-F0D0-4200-BD57-C64BAFBC30C7}" presName="parentText" presStyleLbl="node1" presStyleIdx="1" presStyleCnt="5">
        <dgm:presLayoutVars>
          <dgm:chMax val="0"/>
          <dgm:bulletEnabled val="1"/>
        </dgm:presLayoutVars>
      </dgm:prSet>
      <dgm:spPr/>
    </dgm:pt>
    <dgm:pt modelId="{D0772E1A-04FA-41A5-BD19-24246C5EF0C7}" type="pres">
      <dgm:prSet presAssocID="{10B3722D-A74E-4FDF-8FBE-D02D38A23BE4}" presName="spacer" presStyleCnt="0"/>
      <dgm:spPr/>
    </dgm:pt>
    <dgm:pt modelId="{90F9B08D-4842-4193-A8AB-3921A71CBA44}" type="pres">
      <dgm:prSet presAssocID="{CB149265-56CF-48A1-913B-EB0A8F0D235E}" presName="parentText" presStyleLbl="node1" presStyleIdx="2" presStyleCnt="5">
        <dgm:presLayoutVars>
          <dgm:chMax val="0"/>
          <dgm:bulletEnabled val="1"/>
        </dgm:presLayoutVars>
      </dgm:prSet>
      <dgm:spPr/>
    </dgm:pt>
    <dgm:pt modelId="{5F38F95C-9881-42E3-92B1-351E19125DE3}" type="pres">
      <dgm:prSet presAssocID="{BC5274FA-9F17-4C9B-82D7-16932E63462F}" presName="spacer" presStyleCnt="0"/>
      <dgm:spPr/>
    </dgm:pt>
    <dgm:pt modelId="{3F5587E6-4100-4C14-A8AA-0796D3ABBAD1}" type="pres">
      <dgm:prSet presAssocID="{01F906D6-FD67-4A66-8CBB-18F3849AFFFF}" presName="parentText" presStyleLbl="node1" presStyleIdx="3" presStyleCnt="5">
        <dgm:presLayoutVars>
          <dgm:chMax val="0"/>
          <dgm:bulletEnabled val="1"/>
        </dgm:presLayoutVars>
      </dgm:prSet>
      <dgm:spPr/>
    </dgm:pt>
    <dgm:pt modelId="{D9AC0589-42DE-42FB-B6B0-A6EB9CC4FC30}" type="pres">
      <dgm:prSet presAssocID="{2399721A-4AB2-410C-85F5-0D32018CF8B6}" presName="spacer" presStyleCnt="0"/>
      <dgm:spPr/>
    </dgm:pt>
    <dgm:pt modelId="{6EBEB6C7-D839-4150-962D-5ABA626587B8}" type="pres">
      <dgm:prSet presAssocID="{D264A4FE-BF26-4759-9EB2-A61D4CDA07BD}" presName="parentText" presStyleLbl="node1" presStyleIdx="4" presStyleCnt="5">
        <dgm:presLayoutVars>
          <dgm:chMax val="0"/>
          <dgm:bulletEnabled val="1"/>
        </dgm:presLayoutVars>
      </dgm:prSet>
      <dgm:spPr/>
    </dgm:pt>
  </dgm:ptLst>
  <dgm:cxnLst>
    <dgm:cxn modelId="{033FE85F-5529-41DE-A35A-28632F693BA1}" srcId="{B45F4072-17AD-4BE8-82DD-B66695ED0378}" destId="{BC534A27-40B5-4E58-9A07-CC9D909668C2}" srcOrd="0" destOrd="0" parTransId="{140AB512-E1A5-4E48-AF35-524F3F76E8DE}" sibTransId="{8B28F4FB-19BF-4D6F-9847-E66CB2E75B67}"/>
    <dgm:cxn modelId="{0BD1D146-2487-419F-8372-C3C90645168E}" type="presOf" srcId="{CB149265-56CF-48A1-913B-EB0A8F0D235E}" destId="{90F9B08D-4842-4193-A8AB-3921A71CBA44}" srcOrd="0" destOrd="0" presId="urn:microsoft.com/office/officeart/2005/8/layout/vList2"/>
    <dgm:cxn modelId="{EEE71F68-C3D6-473C-B026-7CBE4D69DA8D}" type="presOf" srcId="{D264A4FE-BF26-4759-9EB2-A61D4CDA07BD}" destId="{6EBEB6C7-D839-4150-962D-5ABA626587B8}" srcOrd="0" destOrd="0" presId="urn:microsoft.com/office/officeart/2005/8/layout/vList2"/>
    <dgm:cxn modelId="{253CB251-D25C-4A88-BDDD-D9FD07C6752A}" type="presOf" srcId="{4AFDF7AA-F0D0-4200-BD57-C64BAFBC30C7}" destId="{A359B5A4-3C8A-4BB3-BAD0-90870C0C11BB}" srcOrd="0" destOrd="0" presId="urn:microsoft.com/office/officeart/2005/8/layout/vList2"/>
    <dgm:cxn modelId="{4CA73152-EC02-4033-9A9E-2310AF7F8E46}" srcId="{B45F4072-17AD-4BE8-82DD-B66695ED0378}" destId="{D264A4FE-BF26-4759-9EB2-A61D4CDA07BD}" srcOrd="4" destOrd="0" parTransId="{4A7DD683-90EE-4276-BC42-5DA3024DEB51}" sibTransId="{2E03B9C6-4A3D-4385-AC84-D0DFFAF105AE}"/>
    <dgm:cxn modelId="{F3D40D7C-E76B-42E2-B086-52BBA7094CFD}" type="presOf" srcId="{BC534A27-40B5-4E58-9A07-CC9D909668C2}" destId="{7223EEC0-53D6-4D0D-97B1-7038AC3C2B0E}" srcOrd="0" destOrd="0" presId="urn:microsoft.com/office/officeart/2005/8/layout/vList2"/>
    <dgm:cxn modelId="{D1A2A97E-BE62-437F-9C8D-23B096FD6AB4}" type="presOf" srcId="{B45F4072-17AD-4BE8-82DD-B66695ED0378}" destId="{D7FD0277-2607-4880-9E9A-0FE08CEFE949}" srcOrd="0" destOrd="0" presId="urn:microsoft.com/office/officeart/2005/8/layout/vList2"/>
    <dgm:cxn modelId="{E4810482-1B99-4DC5-A3A7-6D35E718E90B}" srcId="{B45F4072-17AD-4BE8-82DD-B66695ED0378}" destId="{01F906D6-FD67-4A66-8CBB-18F3849AFFFF}" srcOrd="3" destOrd="0" parTransId="{4BF495B5-C475-4EB8-A587-ABF3D606089F}" sibTransId="{2399721A-4AB2-410C-85F5-0D32018CF8B6}"/>
    <dgm:cxn modelId="{1EC02397-CEF4-416D-B1CE-E4F8B9E88171}" type="presOf" srcId="{01F906D6-FD67-4A66-8CBB-18F3849AFFFF}" destId="{3F5587E6-4100-4C14-A8AA-0796D3ABBAD1}" srcOrd="0" destOrd="0" presId="urn:microsoft.com/office/officeart/2005/8/layout/vList2"/>
    <dgm:cxn modelId="{DEAD5CD5-F382-4B83-A1BD-F87082D4767F}" srcId="{B45F4072-17AD-4BE8-82DD-B66695ED0378}" destId="{4AFDF7AA-F0D0-4200-BD57-C64BAFBC30C7}" srcOrd="1" destOrd="0" parTransId="{1334180D-9574-46D0-9DD6-0EF53DAB8ABF}" sibTransId="{10B3722D-A74E-4FDF-8FBE-D02D38A23BE4}"/>
    <dgm:cxn modelId="{AC9B2FFB-3113-41A5-95D9-7A43D1C2CA30}" srcId="{B45F4072-17AD-4BE8-82DD-B66695ED0378}" destId="{CB149265-56CF-48A1-913B-EB0A8F0D235E}" srcOrd="2" destOrd="0" parTransId="{458C634D-50F9-42BF-A206-8E63A3F4622C}" sibTransId="{BC5274FA-9F17-4C9B-82D7-16932E63462F}"/>
    <dgm:cxn modelId="{F749716B-84F7-4DE6-A0AE-1FC2356F71FE}" type="presParOf" srcId="{D7FD0277-2607-4880-9E9A-0FE08CEFE949}" destId="{7223EEC0-53D6-4D0D-97B1-7038AC3C2B0E}" srcOrd="0" destOrd="0" presId="urn:microsoft.com/office/officeart/2005/8/layout/vList2"/>
    <dgm:cxn modelId="{45DC90DA-AFDD-4DB4-B91C-E4A718B9232D}" type="presParOf" srcId="{D7FD0277-2607-4880-9E9A-0FE08CEFE949}" destId="{5845601A-78F3-42C5-9013-1B2ABA2E97E3}" srcOrd="1" destOrd="0" presId="urn:microsoft.com/office/officeart/2005/8/layout/vList2"/>
    <dgm:cxn modelId="{A9E7549D-2187-451D-924E-B77CA4546228}" type="presParOf" srcId="{D7FD0277-2607-4880-9E9A-0FE08CEFE949}" destId="{A359B5A4-3C8A-4BB3-BAD0-90870C0C11BB}" srcOrd="2" destOrd="0" presId="urn:microsoft.com/office/officeart/2005/8/layout/vList2"/>
    <dgm:cxn modelId="{93C50790-F28C-4B58-A6C5-AB590E57589D}" type="presParOf" srcId="{D7FD0277-2607-4880-9E9A-0FE08CEFE949}" destId="{D0772E1A-04FA-41A5-BD19-24246C5EF0C7}" srcOrd="3" destOrd="0" presId="urn:microsoft.com/office/officeart/2005/8/layout/vList2"/>
    <dgm:cxn modelId="{D15D9AD0-158A-49A3-B3B2-EF61BDF1A6CB}" type="presParOf" srcId="{D7FD0277-2607-4880-9E9A-0FE08CEFE949}" destId="{90F9B08D-4842-4193-A8AB-3921A71CBA44}" srcOrd="4" destOrd="0" presId="urn:microsoft.com/office/officeart/2005/8/layout/vList2"/>
    <dgm:cxn modelId="{7626562A-4854-458B-96AE-6C662FFCB621}" type="presParOf" srcId="{D7FD0277-2607-4880-9E9A-0FE08CEFE949}" destId="{5F38F95C-9881-42E3-92B1-351E19125DE3}" srcOrd="5" destOrd="0" presId="urn:microsoft.com/office/officeart/2005/8/layout/vList2"/>
    <dgm:cxn modelId="{F5354F13-8F1C-42E0-A599-8192C1DDCACD}" type="presParOf" srcId="{D7FD0277-2607-4880-9E9A-0FE08CEFE949}" destId="{3F5587E6-4100-4C14-A8AA-0796D3ABBAD1}" srcOrd="6" destOrd="0" presId="urn:microsoft.com/office/officeart/2005/8/layout/vList2"/>
    <dgm:cxn modelId="{9F0F2295-14F4-4A1A-9EC9-32881E797D46}" type="presParOf" srcId="{D7FD0277-2607-4880-9E9A-0FE08CEFE949}" destId="{D9AC0589-42DE-42FB-B6B0-A6EB9CC4FC30}" srcOrd="7" destOrd="0" presId="urn:microsoft.com/office/officeart/2005/8/layout/vList2"/>
    <dgm:cxn modelId="{1D0F7507-2BE2-4A77-B75A-09C488E31C7F}" type="presParOf" srcId="{D7FD0277-2607-4880-9E9A-0FE08CEFE949}" destId="{6EBEB6C7-D839-4150-962D-5ABA626587B8}"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BC7E6CA-1D58-430C-A35E-97186AC71BC2}" type="doc">
      <dgm:prSet loTypeId="urn:microsoft.com/office/officeart/2018/2/layout/IconCircleList" loCatId="icon" qsTypeId="urn:microsoft.com/office/officeart/2005/8/quickstyle/simple1" qsCatId="simple" csTypeId="urn:microsoft.com/office/officeart/2005/8/colors/accent1_2" csCatId="accent1" phldr="1"/>
      <dgm:spPr/>
      <dgm:t>
        <a:bodyPr/>
        <a:lstStyle/>
        <a:p>
          <a:endParaRPr lang="en-US"/>
        </a:p>
      </dgm:t>
    </dgm:pt>
    <dgm:pt modelId="{B28125F7-5267-4C54-B0D6-08E2A7164E08}">
      <dgm:prSet custT="1"/>
      <dgm:spPr/>
      <dgm:t>
        <a:bodyPr/>
        <a:lstStyle/>
        <a:p>
          <a:pPr>
            <a:lnSpc>
              <a:spcPct val="100000"/>
            </a:lnSpc>
          </a:pPr>
          <a:r>
            <a:rPr lang="en-US" sz="2000" b="1" dirty="0"/>
            <a:t>EPE Budgets are not binding, since the budgets are based on estimated contact hours.  The budgets still need to be completed and the calculations need to be accurate. In addition, the budgets can only include allowable expenditures.</a:t>
          </a:r>
        </a:p>
      </dgm:t>
    </dgm:pt>
    <dgm:pt modelId="{0F59501B-4547-4D1B-AD6A-311B45866460}" type="parTrans" cxnId="{A1C12CEA-BDFF-4A44-9EC4-925414448F39}">
      <dgm:prSet/>
      <dgm:spPr/>
      <dgm:t>
        <a:bodyPr/>
        <a:lstStyle/>
        <a:p>
          <a:endParaRPr lang="en-US" sz="1600" b="1"/>
        </a:p>
      </dgm:t>
    </dgm:pt>
    <dgm:pt modelId="{FB53CDD2-6D00-453B-8A45-05C1872829B6}" type="sibTrans" cxnId="{A1C12CEA-BDFF-4A44-9EC4-925414448F39}">
      <dgm:prSet/>
      <dgm:spPr/>
      <dgm:t>
        <a:bodyPr/>
        <a:lstStyle/>
        <a:p>
          <a:pPr>
            <a:lnSpc>
              <a:spcPct val="100000"/>
            </a:lnSpc>
          </a:pPr>
          <a:endParaRPr lang="en-US" sz="1600" b="1"/>
        </a:p>
      </dgm:t>
    </dgm:pt>
    <dgm:pt modelId="{19A8DAE0-9188-45FF-96B4-B250CD4D2417}">
      <dgm:prSet custT="1"/>
      <dgm:spPr/>
      <dgm:t>
        <a:bodyPr/>
        <a:lstStyle/>
        <a:p>
          <a:pPr>
            <a:lnSpc>
              <a:spcPct val="100000"/>
            </a:lnSpc>
          </a:pPr>
          <a:r>
            <a:rPr lang="en-US" sz="2400" b="1" dirty="0"/>
            <a:t>80% of the total budget amount must be directly related to Instruction. No more than 20% of the total budget amount can be attributable to Administrative costs</a:t>
          </a:r>
        </a:p>
      </dgm:t>
    </dgm:pt>
    <dgm:pt modelId="{53323E23-00F4-4B2B-8280-1D000A87F7CD}" type="parTrans" cxnId="{EAB1051E-BB85-46B1-AFED-EF590E669776}">
      <dgm:prSet/>
      <dgm:spPr/>
      <dgm:t>
        <a:bodyPr/>
        <a:lstStyle/>
        <a:p>
          <a:endParaRPr lang="en-US" sz="1600" b="1"/>
        </a:p>
      </dgm:t>
    </dgm:pt>
    <dgm:pt modelId="{406D391C-A935-4D5D-BFC7-9E5D3DD97D2E}" type="sibTrans" cxnId="{EAB1051E-BB85-46B1-AFED-EF590E669776}">
      <dgm:prSet/>
      <dgm:spPr/>
      <dgm:t>
        <a:bodyPr/>
        <a:lstStyle/>
        <a:p>
          <a:endParaRPr lang="en-US" sz="1600" b="1"/>
        </a:p>
      </dgm:t>
    </dgm:pt>
    <dgm:pt modelId="{95B0C1D6-E3BC-4D0E-BB33-9B70F8EF8DB0}" type="pres">
      <dgm:prSet presAssocID="{0BC7E6CA-1D58-430C-A35E-97186AC71BC2}" presName="root" presStyleCnt="0">
        <dgm:presLayoutVars>
          <dgm:dir/>
          <dgm:resizeHandles val="exact"/>
        </dgm:presLayoutVars>
      </dgm:prSet>
      <dgm:spPr/>
    </dgm:pt>
    <dgm:pt modelId="{6B987B48-2C78-449E-9495-C0FC79F23799}" type="pres">
      <dgm:prSet presAssocID="{0BC7E6CA-1D58-430C-A35E-97186AC71BC2}" presName="container" presStyleCnt="0">
        <dgm:presLayoutVars>
          <dgm:dir/>
          <dgm:resizeHandles val="exact"/>
        </dgm:presLayoutVars>
      </dgm:prSet>
      <dgm:spPr/>
    </dgm:pt>
    <dgm:pt modelId="{A7ED7AA4-FDFA-4399-BBB3-8BF1E61D9514}" type="pres">
      <dgm:prSet presAssocID="{B28125F7-5267-4C54-B0D6-08E2A7164E08}" presName="compNode" presStyleCnt="0"/>
      <dgm:spPr/>
    </dgm:pt>
    <dgm:pt modelId="{694499A9-5003-4A5B-90D1-4EDDA27A7D2F}" type="pres">
      <dgm:prSet presAssocID="{B28125F7-5267-4C54-B0D6-08E2A7164E08}" presName="iconBgRect" presStyleLbl="bgShp" presStyleIdx="0" presStyleCnt="2"/>
      <dgm:spPr/>
    </dgm:pt>
    <dgm:pt modelId="{BEBC5245-173F-452B-895C-378678093A89}" type="pres">
      <dgm:prSet presAssocID="{B28125F7-5267-4C54-B0D6-08E2A7164E08}" presName="iconRect" presStyleLbl="node1" presStyleIdx="0" presStyleCnt="2"/>
      <dgm:spPr>
        <a:blipFill>
          <a:blip xmlns:r="http://schemas.openxmlformats.org/officeDocument/2006/relationships" r:embed="rId1" cstate="hqprint">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Calculator"/>
        </a:ext>
      </dgm:extLst>
    </dgm:pt>
    <dgm:pt modelId="{0D170D82-8A76-409A-9E08-E787B74EF55A}" type="pres">
      <dgm:prSet presAssocID="{B28125F7-5267-4C54-B0D6-08E2A7164E08}" presName="spaceRect" presStyleCnt="0"/>
      <dgm:spPr/>
    </dgm:pt>
    <dgm:pt modelId="{5FA90DD7-F73A-4A45-9319-08CB69CD5CEA}" type="pres">
      <dgm:prSet presAssocID="{B28125F7-5267-4C54-B0D6-08E2A7164E08}" presName="textRect" presStyleLbl="revTx" presStyleIdx="0" presStyleCnt="2">
        <dgm:presLayoutVars>
          <dgm:chMax val="1"/>
          <dgm:chPref val="1"/>
        </dgm:presLayoutVars>
      </dgm:prSet>
      <dgm:spPr/>
    </dgm:pt>
    <dgm:pt modelId="{86122A64-D5A2-4586-AF33-76ECADC901F6}" type="pres">
      <dgm:prSet presAssocID="{FB53CDD2-6D00-453B-8A45-05C1872829B6}" presName="sibTrans" presStyleLbl="sibTrans2D1" presStyleIdx="0" presStyleCnt="0"/>
      <dgm:spPr/>
    </dgm:pt>
    <dgm:pt modelId="{CC87C44B-9935-43EE-B346-1C8562CED44F}" type="pres">
      <dgm:prSet presAssocID="{19A8DAE0-9188-45FF-96B4-B250CD4D2417}" presName="compNode" presStyleCnt="0"/>
      <dgm:spPr/>
    </dgm:pt>
    <dgm:pt modelId="{AF4351AF-0077-4EAD-9A78-17D60FE6A180}" type="pres">
      <dgm:prSet presAssocID="{19A8DAE0-9188-45FF-96B4-B250CD4D2417}" presName="iconBgRect" presStyleLbl="bgShp" presStyleIdx="1" presStyleCnt="2"/>
      <dgm:spPr/>
    </dgm:pt>
    <dgm:pt modelId="{5BC5A102-AEB2-47F5-91E7-A660C9E4DA0C}" type="pres">
      <dgm:prSet presAssocID="{19A8DAE0-9188-45FF-96B4-B250CD4D2417}" presName="iconRect" presStyleLbl="node1" presStyleIdx="1" presStyleCnt="2"/>
      <dgm:spPr>
        <a:blipFill>
          <a:blip xmlns:r="http://schemas.openxmlformats.org/officeDocument/2006/relationships"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Dollar"/>
        </a:ext>
      </dgm:extLst>
    </dgm:pt>
    <dgm:pt modelId="{46E7A8EF-408A-44FF-8A8E-59E51FAC194F}" type="pres">
      <dgm:prSet presAssocID="{19A8DAE0-9188-45FF-96B4-B250CD4D2417}" presName="spaceRect" presStyleCnt="0"/>
      <dgm:spPr/>
    </dgm:pt>
    <dgm:pt modelId="{4C8A86BA-35AD-48A3-92C9-6EC4F215CB4F}" type="pres">
      <dgm:prSet presAssocID="{19A8DAE0-9188-45FF-96B4-B250CD4D2417}" presName="textRect" presStyleLbl="revTx" presStyleIdx="1" presStyleCnt="2" custScaleY="148628">
        <dgm:presLayoutVars>
          <dgm:chMax val="1"/>
          <dgm:chPref val="1"/>
        </dgm:presLayoutVars>
      </dgm:prSet>
      <dgm:spPr/>
    </dgm:pt>
  </dgm:ptLst>
  <dgm:cxnLst>
    <dgm:cxn modelId="{9EE89E16-49A0-43A0-88CB-88633BEDB246}" type="presOf" srcId="{B28125F7-5267-4C54-B0D6-08E2A7164E08}" destId="{5FA90DD7-F73A-4A45-9319-08CB69CD5CEA}" srcOrd="0" destOrd="0" presId="urn:microsoft.com/office/officeart/2018/2/layout/IconCircleList"/>
    <dgm:cxn modelId="{EAB1051E-BB85-46B1-AFED-EF590E669776}" srcId="{0BC7E6CA-1D58-430C-A35E-97186AC71BC2}" destId="{19A8DAE0-9188-45FF-96B4-B250CD4D2417}" srcOrd="1" destOrd="0" parTransId="{53323E23-00F4-4B2B-8280-1D000A87F7CD}" sibTransId="{406D391C-A935-4D5D-BFC7-9E5D3DD97D2E}"/>
    <dgm:cxn modelId="{76199B5A-84BD-43C4-BA2B-FF869AE0B744}" type="presOf" srcId="{0BC7E6CA-1D58-430C-A35E-97186AC71BC2}" destId="{95B0C1D6-E3BC-4D0E-BB33-9B70F8EF8DB0}" srcOrd="0" destOrd="0" presId="urn:microsoft.com/office/officeart/2018/2/layout/IconCircleList"/>
    <dgm:cxn modelId="{1CC21FAB-33AB-4127-92D3-D83253425D3E}" type="presOf" srcId="{19A8DAE0-9188-45FF-96B4-B250CD4D2417}" destId="{4C8A86BA-35AD-48A3-92C9-6EC4F215CB4F}" srcOrd="0" destOrd="0" presId="urn:microsoft.com/office/officeart/2018/2/layout/IconCircleList"/>
    <dgm:cxn modelId="{A1C12CEA-BDFF-4A44-9EC4-925414448F39}" srcId="{0BC7E6CA-1D58-430C-A35E-97186AC71BC2}" destId="{B28125F7-5267-4C54-B0D6-08E2A7164E08}" srcOrd="0" destOrd="0" parTransId="{0F59501B-4547-4D1B-AD6A-311B45866460}" sibTransId="{FB53CDD2-6D00-453B-8A45-05C1872829B6}"/>
    <dgm:cxn modelId="{42912BF1-3678-45F7-BB9A-F8BD3C2073F5}" type="presOf" srcId="{FB53CDD2-6D00-453B-8A45-05C1872829B6}" destId="{86122A64-D5A2-4586-AF33-76ECADC901F6}" srcOrd="0" destOrd="0" presId="urn:microsoft.com/office/officeart/2018/2/layout/IconCircleList"/>
    <dgm:cxn modelId="{F1E27AC0-04B1-4EC4-BFF4-B8972A121551}" type="presParOf" srcId="{95B0C1D6-E3BC-4D0E-BB33-9B70F8EF8DB0}" destId="{6B987B48-2C78-449E-9495-C0FC79F23799}" srcOrd="0" destOrd="0" presId="urn:microsoft.com/office/officeart/2018/2/layout/IconCircleList"/>
    <dgm:cxn modelId="{88357439-5EC9-4D63-9699-9E0DFC46A7C9}" type="presParOf" srcId="{6B987B48-2C78-449E-9495-C0FC79F23799}" destId="{A7ED7AA4-FDFA-4399-BBB3-8BF1E61D9514}" srcOrd="0" destOrd="0" presId="urn:microsoft.com/office/officeart/2018/2/layout/IconCircleList"/>
    <dgm:cxn modelId="{92CC2B24-3D73-4DCE-9BB9-82B4CAEB5C7A}" type="presParOf" srcId="{A7ED7AA4-FDFA-4399-BBB3-8BF1E61D9514}" destId="{694499A9-5003-4A5B-90D1-4EDDA27A7D2F}" srcOrd="0" destOrd="0" presId="urn:microsoft.com/office/officeart/2018/2/layout/IconCircleList"/>
    <dgm:cxn modelId="{B22857EE-CD54-4D16-91C2-945BAEE38618}" type="presParOf" srcId="{A7ED7AA4-FDFA-4399-BBB3-8BF1E61D9514}" destId="{BEBC5245-173F-452B-895C-378678093A89}" srcOrd="1" destOrd="0" presId="urn:microsoft.com/office/officeart/2018/2/layout/IconCircleList"/>
    <dgm:cxn modelId="{BC0ECA47-94F3-436B-BB04-2F8D6942C2EC}" type="presParOf" srcId="{A7ED7AA4-FDFA-4399-BBB3-8BF1E61D9514}" destId="{0D170D82-8A76-409A-9E08-E787B74EF55A}" srcOrd="2" destOrd="0" presId="urn:microsoft.com/office/officeart/2018/2/layout/IconCircleList"/>
    <dgm:cxn modelId="{C8F8D098-B58D-4DC4-8E3A-BCE656A52FAD}" type="presParOf" srcId="{A7ED7AA4-FDFA-4399-BBB3-8BF1E61D9514}" destId="{5FA90DD7-F73A-4A45-9319-08CB69CD5CEA}" srcOrd="3" destOrd="0" presId="urn:microsoft.com/office/officeart/2018/2/layout/IconCircleList"/>
    <dgm:cxn modelId="{433E84E5-3336-4492-8205-CB27AB2B87FB}" type="presParOf" srcId="{6B987B48-2C78-449E-9495-C0FC79F23799}" destId="{86122A64-D5A2-4586-AF33-76ECADC901F6}" srcOrd="1" destOrd="0" presId="urn:microsoft.com/office/officeart/2018/2/layout/IconCircleList"/>
    <dgm:cxn modelId="{3AF029DE-54B8-45A8-AA62-BB4A7521C6E6}" type="presParOf" srcId="{6B987B48-2C78-449E-9495-C0FC79F23799}" destId="{CC87C44B-9935-43EE-B346-1C8562CED44F}" srcOrd="2" destOrd="0" presId="urn:microsoft.com/office/officeart/2018/2/layout/IconCircleList"/>
    <dgm:cxn modelId="{453FB811-DB6C-474C-93F4-ADAEF1463060}" type="presParOf" srcId="{CC87C44B-9935-43EE-B346-1C8562CED44F}" destId="{AF4351AF-0077-4EAD-9A78-17D60FE6A180}" srcOrd="0" destOrd="0" presId="urn:microsoft.com/office/officeart/2018/2/layout/IconCircleList"/>
    <dgm:cxn modelId="{79B112AB-4F6C-433F-82AB-F25DC1EBA3DC}" type="presParOf" srcId="{CC87C44B-9935-43EE-B346-1C8562CED44F}" destId="{5BC5A102-AEB2-47F5-91E7-A660C9E4DA0C}" srcOrd="1" destOrd="0" presId="urn:microsoft.com/office/officeart/2018/2/layout/IconCircleList"/>
    <dgm:cxn modelId="{7DE5E13D-9000-4C95-B934-0991BCC47E68}" type="presParOf" srcId="{CC87C44B-9935-43EE-B346-1C8562CED44F}" destId="{46E7A8EF-408A-44FF-8A8E-59E51FAC194F}" srcOrd="2" destOrd="0" presId="urn:microsoft.com/office/officeart/2018/2/layout/IconCircleList"/>
    <dgm:cxn modelId="{7C8BE428-53D4-442A-9A29-8629D89A91B2}" type="presParOf" srcId="{CC87C44B-9935-43EE-B346-1C8562CED44F}" destId="{4C8A86BA-35AD-48A3-92C9-6EC4F215CB4F}"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5CD23C5F-04F8-4677-A3E9-E86354D73CC6}" type="doc">
      <dgm:prSet loTypeId="urn:microsoft.com/office/officeart/2005/8/layout/default" loCatId="list" qsTypeId="urn:microsoft.com/office/officeart/2005/8/quickstyle/simple2" qsCatId="simple" csTypeId="urn:microsoft.com/office/officeart/2005/8/colors/colorful1" csCatId="colorful" phldr="1"/>
      <dgm:spPr/>
      <dgm:t>
        <a:bodyPr/>
        <a:lstStyle/>
        <a:p>
          <a:endParaRPr lang="en-US"/>
        </a:p>
      </dgm:t>
    </dgm:pt>
    <dgm:pt modelId="{D4AEC86B-69A3-4845-87D6-E30E73E84870}">
      <dgm:prSet/>
      <dgm:spPr/>
      <dgm:t>
        <a:bodyPr/>
        <a:lstStyle/>
        <a:p>
          <a:r>
            <a:rPr lang="en-US" dirty="0"/>
            <a:t>Class Hours/Size Waiver – Need justification and attestation that class quality will not be impacted</a:t>
          </a:r>
        </a:p>
      </dgm:t>
    </dgm:pt>
    <dgm:pt modelId="{75D9FAD4-F79D-405D-A412-CF31B3609043}" type="parTrans" cxnId="{F253F33F-FF5C-4073-AD91-0F57B2B47DD9}">
      <dgm:prSet/>
      <dgm:spPr/>
      <dgm:t>
        <a:bodyPr/>
        <a:lstStyle/>
        <a:p>
          <a:endParaRPr lang="en-US"/>
        </a:p>
      </dgm:t>
    </dgm:pt>
    <dgm:pt modelId="{5FF1A9CD-C835-46A8-B343-8383E2D5BAB4}" type="sibTrans" cxnId="{F253F33F-FF5C-4073-AD91-0F57B2B47DD9}">
      <dgm:prSet/>
      <dgm:spPr/>
      <dgm:t>
        <a:bodyPr/>
        <a:lstStyle/>
        <a:p>
          <a:endParaRPr lang="en-US"/>
        </a:p>
      </dgm:t>
    </dgm:pt>
    <dgm:pt modelId="{9AB40FB8-2BC8-49BC-8B3E-7F7999FB3C76}">
      <dgm:prSet/>
      <dgm:spPr/>
      <dgm:t>
        <a:bodyPr/>
        <a:lstStyle/>
        <a:p>
          <a:r>
            <a:rPr lang="en-US" dirty="0"/>
            <a:t>HSE Testing Waiver – Limited to 1% of prior year’s actual EPE Accruals</a:t>
          </a:r>
        </a:p>
      </dgm:t>
    </dgm:pt>
    <dgm:pt modelId="{D81087A1-A878-47F5-B17B-8880A9C4F6B2}" type="parTrans" cxnId="{61F53D86-24BF-4FB6-AF2B-60CD307752F7}">
      <dgm:prSet/>
      <dgm:spPr/>
      <dgm:t>
        <a:bodyPr/>
        <a:lstStyle/>
        <a:p>
          <a:endParaRPr lang="en-US"/>
        </a:p>
      </dgm:t>
    </dgm:pt>
    <dgm:pt modelId="{3DF6E89E-0F20-4F07-8BF4-B0CF21C66725}" type="sibTrans" cxnId="{61F53D86-24BF-4FB6-AF2B-60CD307752F7}">
      <dgm:prSet/>
      <dgm:spPr/>
      <dgm:t>
        <a:bodyPr/>
        <a:lstStyle/>
        <a:p>
          <a:endParaRPr lang="en-US"/>
        </a:p>
      </dgm:t>
    </dgm:pt>
    <dgm:pt modelId="{34EC05CB-1443-4F5A-85B6-918C76BA7637}">
      <dgm:prSet/>
      <dgm:spPr/>
      <dgm:t>
        <a:bodyPr/>
        <a:lstStyle/>
        <a:p>
          <a:r>
            <a:rPr lang="en-US" dirty="0"/>
            <a:t>Geographic Waiver – Need Superintendent/District Superintendent signatures</a:t>
          </a:r>
        </a:p>
      </dgm:t>
    </dgm:pt>
    <dgm:pt modelId="{2D81AD69-896A-48F5-8F2D-10F67AA15398}" type="parTrans" cxnId="{AB6B3125-5E2F-4281-B99E-E5AFD4FA312C}">
      <dgm:prSet/>
      <dgm:spPr/>
      <dgm:t>
        <a:bodyPr/>
        <a:lstStyle/>
        <a:p>
          <a:endParaRPr lang="en-US"/>
        </a:p>
      </dgm:t>
    </dgm:pt>
    <dgm:pt modelId="{4FD55D89-F02F-4023-9F80-96B78E4934A4}" type="sibTrans" cxnId="{AB6B3125-5E2F-4281-B99E-E5AFD4FA312C}">
      <dgm:prSet/>
      <dgm:spPr/>
      <dgm:t>
        <a:bodyPr/>
        <a:lstStyle/>
        <a:p>
          <a:endParaRPr lang="en-US"/>
        </a:p>
      </dgm:t>
    </dgm:pt>
    <dgm:pt modelId="{EA8AE72F-1B5B-43E2-BDCF-C061846E06DC}">
      <dgm:prSet/>
      <dgm:spPr/>
      <dgm:t>
        <a:bodyPr/>
        <a:lstStyle/>
        <a:p>
          <a:r>
            <a:rPr lang="en-US" dirty="0"/>
            <a:t>FTE – Need FTE signed agreement and FTE Budget</a:t>
          </a:r>
        </a:p>
      </dgm:t>
    </dgm:pt>
    <dgm:pt modelId="{02F2FBD4-D553-422D-B989-142B1C272886}" type="parTrans" cxnId="{728B28E1-6163-421E-A326-62990EDFC22B}">
      <dgm:prSet/>
      <dgm:spPr/>
      <dgm:t>
        <a:bodyPr/>
        <a:lstStyle/>
        <a:p>
          <a:endParaRPr lang="en-US"/>
        </a:p>
      </dgm:t>
    </dgm:pt>
    <dgm:pt modelId="{BCE07BDA-29C2-4930-8166-0BD5F2E1DDE2}" type="sibTrans" cxnId="{728B28E1-6163-421E-A326-62990EDFC22B}">
      <dgm:prSet/>
      <dgm:spPr/>
      <dgm:t>
        <a:bodyPr/>
        <a:lstStyle/>
        <a:p>
          <a:endParaRPr lang="en-US"/>
        </a:p>
      </dgm:t>
    </dgm:pt>
    <dgm:pt modelId="{BAA2D6C1-23EB-46A8-A498-E07989FCABFD}">
      <dgm:prSet/>
      <dgm:spPr/>
      <dgm:t>
        <a:bodyPr/>
        <a:lstStyle/>
        <a:p>
          <a:r>
            <a:rPr lang="en-US" dirty="0"/>
            <a:t>Work Experience – Need signed agreement and curriculum</a:t>
          </a:r>
        </a:p>
      </dgm:t>
    </dgm:pt>
    <dgm:pt modelId="{BEDBB49E-59AF-45CD-BF9F-AE88BB101BB5}" type="parTrans" cxnId="{11D3D7C8-D97D-4EC8-9420-FE0FD7BB8842}">
      <dgm:prSet/>
      <dgm:spPr/>
      <dgm:t>
        <a:bodyPr/>
        <a:lstStyle/>
        <a:p>
          <a:endParaRPr lang="en-US"/>
        </a:p>
      </dgm:t>
    </dgm:pt>
    <dgm:pt modelId="{CDBE30B6-6AAD-4519-85B4-15BC33D0380A}" type="sibTrans" cxnId="{11D3D7C8-D97D-4EC8-9420-FE0FD7BB8842}">
      <dgm:prSet/>
      <dgm:spPr/>
      <dgm:t>
        <a:bodyPr/>
        <a:lstStyle/>
        <a:p>
          <a:endParaRPr lang="en-US"/>
        </a:p>
      </dgm:t>
    </dgm:pt>
    <dgm:pt modelId="{080937A9-C9D0-4524-B957-1229CA52E472}">
      <dgm:prSet/>
      <dgm:spPr/>
      <dgm:t>
        <a:bodyPr/>
        <a:lstStyle/>
        <a:p>
          <a:r>
            <a:rPr lang="en-US" dirty="0"/>
            <a:t>Distance Education – Need to ensure sufficient hours of instruction being provided </a:t>
          </a:r>
        </a:p>
      </dgm:t>
    </dgm:pt>
    <dgm:pt modelId="{6D05EB80-08F1-401F-ADC5-03F03D6FEF4B}" type="parTrans" cxnId="{FB7DC11D-5828-4921-A66D-97459C6A73ED}">
      <dgm:prSet/>
      <dgm:spPr/>
      <dgm:t>
        <a:bodyPr/>
        <a:lstStyle/>
        <a:p>
          <a:endParaRPr lang="en-US"/>
        </a:p>
      </dgm:t>
    </dgm:pt>
    <dgm:pt modelId="{4AC16C69-750B-47D3-95FA-46B0429B132E}" type="sibTrans" cxnId="{FB7DC11D-5828-4921-A66D-97459C6A73ED}">
      <dgm:prSet/>
      <dgm:spPr/>
      <dgm:t>
        <a:bodyPr/>
        <a:lstStyle/>
        <a:p>
          <a:endParaRPr lang="en-US"/>
        </a:p>
      </dgm:t>
    </dgm:pt>
    <dgm:pt modelId="{0EE48FEF-5B5B-46C6-B2CB-20D48E73EFE7}">
      <dgm:prSet/>
      <dgm:spPr/>
      <dgm:t>
        <a:bodyPr/>
        <a:lstStyle/>
        <a:p>
          <a:r>
            <a:rPr lang="en-US" dirty="0"/>
            <a:t>Fast Track – Need description for Other Custom Strategies</a:t>
          </a:r>
        </a:p>
      </dgm:t>
    </dgm:pt>
    <dgm:pt modelId="{9119B42D-3100-4F78-B4D2-4B529D6AA9CA}" type="parTrans" cxnId="{9A818516-13DF-4742-87AB-285A3CCAE1AF}">
      <dgm:prSet/>
      <dgm:spPr/>
      <dgm:t>
        <a:bodyPr/>
        <a:lstStyle/>
        <a:p>
          <a:endParaRPr lang="en-US"/>
        </a:p>
      </dgm:t>
    </dgm:pt>
    <dgm:pt modelId="{29F25175-7CDC-441A-8CFA-88CBB7A904D0}" type="sibTrans" cxnId="{9A818516-13DF-4742-87AB-285A3CCAE1AF}">
      <dgm:prSet/>
      <dgm:spPr/>
      <dgm:t>
        <a:bodyPr/>
        <a:lstStyle/>
        <a:p>
          <a:endParaRPr lang="en-US"/>
        </a:p>
      </dgm:t>
    </dgm:pt>
    <dgm:pt modelId="{C124B9AC-CDB1-4556-B52D-F623E14B09F7}">
      <dgm:prSet/>
      <dgm:spPr/>
      <dgm:t>
        <a:bodyPr/>
        <a:lstStyle/>
        <a:p>
          <a:r>
            <a:rPr lang="en-US" dirty="0"/>
            <a:t>Attendance Policy – Rosters need to be generated from ASISTS</a:t>
          </a:r>
        </a:p>
      </dgm:t>
    </dgm:pt>
    <dgm:pt modelId="{7E66490B-EBB9-4485-893D-36498489162A}" type="parTrans" cxnId="{52EE4B5A-2AAB-4262-A612-9470951B3272}">
      <dgm:prSet/>
      <dgm:spPr/>
      <dgm:t>
        <a:bodyPr/>
        <a:lstStyle/>
        <a:p>
          <a:endParaRPr lang="en-US"/>
        </a:p>
      </dgm:t>
    </dgm:pt>
    <dgm:pt modelId="{E5073880-DCE9-4DDD-A8AD-2B0681AC6422}" type="sibTrans" cxnId="{52EE4B5A-2AAB-4262-A612-9470951B3272}">
      <dgm:prSet/>
      <dgm:spPr/>
      <dgm:t>
        <a:bodyPr/>
        <a:lstStyle/>
        <a:p>
          <a:endParaRPr lang="en-US"/>
        </a:p>
      </dgm:t>
    </dgm:pt>
    <dgm:pt modelId="{0B43B504-A91B-4BC0-8536-CDDA934339B3}">
      <dgm:prSet/>
      <dgm:spPr/>
      <dgm:t>
        <a:bodyPr/>
        <a:lstStyle/>
        <a:p>
          <a:r>
            <a:rPr lang="en-US" dirty="0"/>
            <a:t>Statement of General Assurances – Need signature and agency information</a:t>
          </a:r>
        </a:p>
      </dgm:t>
    </dgm:pt>
    <dgm:pt modelId="{FF5711F9-BB9F-4FF3-8B4B-8C0BF79AF941}" type="parTrans" cxnId="{52CD3EA6-F05D-4536-8C90-BA883B1A8B1D}">
      <dgm:prSet/>
      <dgm:spPr/>
      <dgm:t>
        <a:bodyPr/>
        <a:lstStyle/>
        <a:p>
          <a:endParaRPr lang="en-US"/>
        </a:p>
      </dgm:t>
    </dgm:pt>
    <dgm:pt modelId="{346A5754-223F-4713-BC5F-155921BCB0E8}" type="sibTrans" cxnId="{52CD3EA6-F05D-4536-8C90-BA883B1A8B1D}">
      <dgm:prSet/>
      <dgm:spPr/>
      <dgm:t>
        <a:bodyPr/>
        <a:lstStyle/>
        <a:p>
          <a:endParaRPr lang="en-US"/>
        </a:p>
      </dgm:t>
    </dgm:pt>
    <dgm:pt modelId="{7961F08B-D5C0-4528-A0F1-D7D78882052A}" type="pres">
      <dgm:prSet presAssocID="{5CD23C5F-04F8-4677-A3E9-E86354D73CC6}" presName="diagram" presStyleCnt="0">
        <dgm:presLayoutVars>
          <dgm:dir/>
          <dgm:resizeHandles val="exact"/>
        </dgm:presLayoutVars>
      </dgm:prSet>
      <dgm:spPr/>
    </dgm:pt>
    <dgm:pt modelId="{AAE88FEC-66A5-4543-9389-A94E7DD404B8}" type="pres">
      <dgm:prSet presAssocID="{D4AEC86B-69A3-4845-87D6-E30E73E84870}" presName="node" presStyleLbl="node1" presStyleIdx="0" presStyleCnt="9">
        <dgm:presLayoutVars>
          <dgm:bulletEnabled val="1"/>
        </dgm:presLayoutVars>
      </dgm:prSet>
      <dgm:spPr/>
    </dgm:pt>
    <dgm:pt modelId="{503085DE-6D34-415A-9BE5-4BB9ECEB030E}" type="pres">
      <dgm:prSet presAssocID="{5FF1A9CD-C835-46A8-B343-8383E2D5BAB4}" presName="sibTrans" presStyleCnt="0"/>
      <dgm:spPr/>
    </dgm:pt>
    <dgm:pt modelId="{967CFB0E-F847-47B9-BD58-DA859E606877}" type="pres">
      <dgm:prSet presAssocID="{9AB40FB8-2BC8-49BC-8B3E-7F7999FB3C76}" presName="node" presStyleLbl="node1" presStyleIdx="1" presStyleCnt="9">
        <dgm:presLayoutVars>
          <dgm:bulletEnabled val="1"/>
        </dgm:presLayoutVars>
      </dgm:prSet>
      <dgm:spPr/>
    </dgm:pt>
    <dgm:pt modelId="{4E031564-EF5F-4C06-B3C5-B9E51E8D688F}" type="pres">
      <dgm:prSet presAssocID="{3DF6E89E-0F20-4F07-8BF4-B0CF21C66725}" presName="sibTrans" presStyleCnt="0"/>
      <dgm:spPr/>
    </dgm:pt>
    <dgm:pt modelId="{43899608-8263-411F-8ECF-4BFCE2999F61}" type="pres">
      <dgm:prSet presAssocID="{34EC05CB-1443-4F5A-85B6-918C76BA7637}" presName="node" presStyleLbl="node1" presStyleIdx="2" presStyleCnt="9">
        <dgm:presLayoutVars>
          <dgm:bulletEnabled val="1"/>
        </dgm:presLayoutVars>
      </dgm:prSet>
      <dgm:spPr/>
    </dgm:pt>
    <dgm:pt modelId="{BEB0D6C7-E0A5-46E0-9AF4-ADD43D06175C}" type="pres">
      <dgm:prSet presAssocID="{4FD55D89-F02F-4023-9F80-96B78E4934A4}" presName="sibTrans" presStyleCnt="0"/>
      <dgm:spPr/>
    </dgm:pt>
    <dgm:pt modelId="{A6FCA01B-0AEB-495E-AAB6-45DEFAB511A7}" type="pres">
      <dgm:prSet presAssocID="{EA8AE72F-1B5B-43E2-BDCF-C061846E06DC}" presName="node" presStyleLbl="node1" presStyleIdx="3" presStyleCnt="9">
        <dgm:presLayoutVars>
          <dgm:bulletEnabled val="1"/>
        </dgm:presLayoutVars>
      </dgm:prSet>
      <dgm:spPr/>
    </dgm:pt>
    <dgm:pt modelId="{2BC9BD08-1241-41CE-AD02-C208A67BEF06}" type="pres">
      <dgm:prSet presAssocID="{BCE07BDA-29C2-4930-8166-0BD5F2E1DDE2}" presName="sibTrans" presStyleCnt="0"/>
      <dgm:spPr/>
    </dgm:pt>
    <dgm:pt modelId="{5A9A3C81-F5E4-46FE-B152-551C82AEA66B}" type="pres">
      <dgm:prSet presAssocID="{BAA2D6C1-23EB-46A8-A498-E07989FCABFD}" presName="node" presStyleLbl="node1" presStyleIdx="4" presStyleCnt="9">
        <dgm:presLayoutVars>
          <dgm:bulletEnabled val="1"/>
        </dgm:presLayoutVars>
      </dgm:prSet>
      <dgm:spPr/>
    </dgm:pt>
    <dgm:pt modelId="{7BC810A5-E024-4BDA-A077-D3A7A10A7525}" type="pres">
      <dgm:prSet presAssocID="{CDBE30B6-6AAD-4519-85B4-15BC33D0380A}" presName="sibTrans" presStyleCnt="0"/>
      <dgm:spPr/>
    </dgm:pt>
    <dgm:pt modelId="{15030374-3509-48C5-B219-45D27C73FA78}" type="pres">
      <dgm:prSet presAssocID="{080937A9-C9D0-4524-B957-1229CA52E472}" presName="node" presStyleLbl="node1" presStyleIdx="5" presStyleCnt="9">
        <dgm:presLayoutVars>
          <dgm:bulletEnabled val="1"/>
        </dgm:presLayoutVars>
      </dgm:prSet>
      <dgm:spPr/>
    </dgm:pt>
    <dgm:pt modelId="{509FD96F-D1CA-47BC-8988-4E14FCFED582}" type="pres">
      <dgm:prSet presAssocID="{4AC16C69-750B-47D3-95FA-46B0429B132E}" presName="sibTrans" presStyleCnt="0"/>
      <dgm:spPr/>
    </dgm:pt>
    <dgm:pt modelId="{F9D5F7A2-76D5-4EA6-BF94-C21827582D42}" type="pres">
      <dgm:prSet presAssocID="{0EE48FEF-5B5B-46C6-B2CB-20D48E73EFE7}" presName="node" presStyleLbl="node1" presStyleIdx="6" presStyleCnt="9">
        <dgm:presLayoutVars>
          <dgm:bulletEnabled val="1"/>
        </dgm:presLayoutVars>
      </dgm:prSet>
      <dgm:spPr/>
    </dgm:pt>
    <dgm:pt modelId="{BA2AD74D-0768-49E8-BD7C-F3036136525D}" type="pres">
      <dgm:prSet presAssocID="{29F25175-7CDC-441A-8CFA-88CBB7A904D0}" presName="sibTrans" presStyleCnt="0"/>
      <dgm:spPr/>
    </dgm:pt>
    <dgm:pt modelId="{7607DAFC-F5AE-4F6B-B015-EB428FCF231E}" type="pres">
      <dgm:prSet presAssocID="{C124B9AC-CDB1-4556-B52D-F623E14B09F7}" presName="node" presStyleLbl="node1" presStyleIdx="7" presStyleCnt="9">
        <dgm:presLayoutVars>
          <dgm:bulletEnabled val="1"/>
        </dgm:presLayoutVars>
      </dgm:prSet>
      <dgm:spPr/>
    </dgm:pt>
    <dgm:pt modelId="{534C33E0-40B0-4731-8234-A6E66B01E634}" type="pres">
      <dgm:prSet presAssocID="{E5073880-DCE9-4DDD-A8AD-2B0681AC6422}" presName="sibTrans" presStyleCnt="0"/>
      <dgm:spPr/>
    </dgm:pt>
    <dgm:pt modelId="{50EB7426-15CC-4AC4-A320-C6555D1EE430}" type="pres">
      <dgm:prSet presAssocID="{0B43B504-A91B-4BC0-8536-CDDA934339B3}" presName="node" presStyleLbl="node1" presStyleIdx="8" presStyleCnt="9">
        <dgm:presLayoutVars>
          <dgm:bulletEnabled val="1"/>
        </dgm:presLayoutVars>
      </dgm:prSet>
      <dgm:spPr/>
    </dgm:pt>
  </dgm:ptLst>
  <dgm:cxnLst>
    <dgm:cxn modelId="{392A800A-6CFC-453D-AACF-D5922CA6D5AC}" type="presOf" srcId="{080937A9-C9D0-4524-B957-1229CA52E472}" destId="{15030374-3509-48C5-B219-45D27C73FA78}" srcOrd="0" destOrd="0" presId="urn:microsoft.com/office/officeart/2005/8/layout/default"/>
    <dgm:cxn modelId="{AC06AF12-A46A-42C2-8ED7-C75585FFD189}" type="presOf" srcId="{5CD23C5F-04F8-4677-A3E9-E86354D73CC6}" destId="{7961F08B-D5C0-4528-A0F1-D7D78882052A}" srcOrd="0" destOrd="0" presId="urn:microsoft.com/office/officeart/2005/8/layout/default"/>
    <dgm:cxn modelId="{9A818516-13DF-4742-87AB-285A3CCAE1AF}" srcId="{5CD23C5F-04F8-4677-A3E9-E86354D73CC6}" destId="{0EE48FEF-5B5B-46C6-B2CB-20D48E73EFE7}" srcOrd="6" destOrd="0" parTransId="{9119B42D-3100-4F78-B4D2-4B529D6AA9CA}" sibTransId="{29F25175-7CDC-441A-8CFA-88CBB7A904D0}"/>
    <dgm:cxn modelId="{4558891C-3EE2-452B-B956-562BF26E2728}" type="presOf" srcId="{0B43B504-A91B-4BC0-8536-CDDA934339B3}" destId="{50EB7426-15CC-4AC4-A320-C6555D1EE430}" srcOrd="0" destOrd="0" presId="urn:microsoft.com/office/officeart/2005/8/layout/default"/>
    <dgm:cxn modelId="{FB7DC11D-5828-4921-A66D-97459C6A73ED}" srcId="{5CD23C5F-04F8-4677-A3E9-E86354D73CC6}" destId="{080937A9-C9D0-4524-B957-1229CA52E472}" srcOrd="5" destOrd="0" parTransId="{6D05EB80-08F1-401F-ADC5-03F03D6FEF4B}" sibTransId="{4AC16C69-750B-47D3-95FA-46B0429B132E}"/>
    <dgm:cxn modelId="{AB6B3125-5E2F-4281-B99E-E5AFD4FA312C}" srcId="{5CD23C5F-04F8-4677-A3E9-E86354D73CC6}" destId="{34EC05CB-1443-4F5A-85B6-918C76BA7637}" srcOrd="2" destOrd="0" parTransId="{2D81AD69-896A-48F5-8F2D-10F67AA15398}" sibTransId="{4FD55D89-F02F-4023-9F80-96B78E4934A4}"/>
    <dgm:cxn modelId="{B23DC528-5418-4A5E-82AD-4A5F4B60C5E3}" type="presOf" srcId="{0EE48FEF-5B5B-46C6-B2CB-20D48E73EFE7}" destId="{F9D5F7A2-76D5-4EA6-BF94-C21827582D42}" srcOrd="0" destOrd="0" presId="urn:microsoft.com/office/officeart/2005/8/layout/default"/>
    <dgm:cxn modelId="{F253F33F-FF5C-4073-AD91-0F57B2B47DD9}" srcId="{5CD23C5F-04F8-4677-A3E9-E86354D73CC6}" destId="{D4AEC86B-69A3-4845-87D6-E30E73E84870}" srcOrd="0" destOrd="0" parTransId="{75D9FAD4-F79D-405D-A412-CF31B3609043}" sibTransId="{5FF1A9CD-C835-46A8-B343-8383E2D5BAB4}"/>
    <dgm:cxn modelId="{52EE4B5A-2AAB-4262-A612-9470951B3272}" srcId="{5CD23C5F-04F8-4677-A3E9-E86354D73CC6}" destId="{C124B9AC-CDB1-4556-B52D-F623E14B09F7}" srcOrd="7" destOrd="0" parTransId="{7E66490B-EBB9-4485-893D-36498489162A}" sibTransId="{E5073880-DCE9-4DDD-A8AD-2B0681AC6422}"/>
    <dgm:cxn modelId="{CEBE2384-FEE2-4BF4-8D1F-C2951BC0D6AD}" type="presOf" srcId="{34EC05CB-1443-4F5A-85B6-918C76BA7637}" destId="{43899608-8263-411F-8ECF-4BFCE2999F61}" srcOrd="0" destOrd="0" presId="urn:microsoft.com/office/officeart/2005/8/layout/default"/>
    <dgm:cxn modelId="{61F53D86-24BF-4FB6-AF2B-60CD307752F7}" srcId="{5CD23C5F-04F8-4677-A3E9-E86354D73CC6}" destId="{9AB40FB8-2BC8-49BC-8B3E-7F7999FB3C76}" srcOrd="1" destOrd="0" parTransId="{D81087A1-A878-47F5-B17B-8880A9C4F6B2}" sibTransId="{3DF6E89E-0F20-4F07-8BF4-B0CF21C66725}"/>
    <dgm:cxn modelId="{F7A3DF93-9D9A-44AB-8612-A16E8BD024A0}" type="presOf" srcId="{9AB40FB8-2BC8-49BC-8B3E-7F7999FB3C76}" destId="{967CFB0E-F847-47B9-BD58-DA859E606877}" srcOrd="0" destOrd="0" presId="urn:microsoft.com/office/officeart/2005/8/layout/default"/>
    <dgm:cxn modelId="{52CD3EA6-F05D-4536-8C90-BA883B1A8B1D}" srcId="{5CD23C5F-04F8-4677-A3E9-E86354D73CC6}" destId="{0B43B504-A91B-4BC0-8536-CDDA934339B3}" srcOrd="8" destOrd="0" parTransId="{FF5711F9-BB9F-4FF3-8B4B-8C0BF79AF941}" sibTransId="{346A5754-223F-4713-BC5F-155921BCB0E8}"/>
    <dgm:cxn modelId="{F4F493A6-4DCE-433B-A2F3-042EA85B961D}" type="presOf" srcId="{D4AEC86B-69A3-4845-87D6-E30E73E84870}" destId="{AAE88FEC-66A5-4543-9389-A94E7DD404B8}" srcOrd="0" destOrd="0" presId="urn:microsoft.com/office/officeart/2005/8/layout/default"/>
    <dgm:cxn modelId="{E9CDD5AA-5750-4F17-A746-DD242FD860FA}" type="presOf" srcId="{C124B9AC-CDB1-4556-B52D-F623E14B09F7}" destId="{7607DAFC-F5AE-4F6B-B015-EB428FCF231E}" srcOrd="0" destOrd="0" presId="urn:microsoft.com/office/officeart/2005/8/layout/default"/>
    <dgm:cxn modelId="{BEC749C5-D958-4A30-8A71-7D71100F90BE}" type="presOf" srcId="{EA8AE72F-1B5B-43E2-BDCF-C061846E06DC}" destId="{A6FCA01B-0AEB-495E-AAB6-45DEFAB511A7}" srcOrd="0" destOrd="0" presId="urn:microsoft.com/office/officeart/2005/8/layout/default"/>
    <dgm:cxn modelId="{EA2E64C6-0BA3-4BA2-ADAB-E4661656802A}" type="presOf" srcId="{BAA2D6C1-23EB-46A8-A498-E07989FCABFD}" destId="{5A9A3C81-F5E4-46FE-B152-551C82AEA66B}" srcOrd="0" destOrd="0" presId="urn:microsoft.com/office/officeart/2005/8/layout/default"/>
    <dgm:cxn modelId="{11D3D7C8-D97D-4EC8-9420-FE0FD7BB8842}" srcId="{5CD23C5F-04F8-4677-A3E9-E86354D73CC6}" destId="{BAA2D6C1-23EB-46A8-A498-E07989FCABFD}" srcOrd="4" destOrd="0" parTransId="{BEDBB49E-59AF-45CD-BF9F-AE88BB101BB5}" sibTransId="{CDBE30B6-6AAD-4519-85B4-15BC33D0380A}"/>
    <dgm:cxn modelId="{728B28E1-6163-421E-A326-62990EDFC22B}" srcId="{5CD23C5F-04F8-4677-A3E9-E86354D73CC6}" destId="{EA8AE72F-1B5B-43E2-BDCF-C061846E06DC}" srcOrd="3" destOrd="0" parTransId="{02F2FBD4-D553-422D-B989-142B1C272886}" sibTransId="{BCE07BDA-29C2-4930-8166-0BD5F2E1DDE2}"/>
    <dgm:cxn modelId="{D5C86FD6-1D6D-4D6F-91FF-CF2EC5D26FB5}" type="presParOf" srcId="{7961F08B-D5C0-4528-A0F1-D7D78882052A}" destId="{AAE88FEC-66A5-4543-9389-A94E7DD404B8}" srcOrd="0" destOrd="0" presId="urn:microsoft.com/office/officeart/2005/8/layout/default"/>
    <dgm:cxn modelId="{56D245F2-2AE7-40A0-9616-9ABCFE6F4F98}" type="presParOf" srcId="{7961F08B-D5C0-4528-A0F1-D7D78882052A}" destId="{503085DE-6D34-415A-9BE5-4BB9ECEB030E}" srcOrd="1" destOrd="0" presId="urn:microsoft.com/office/officeart/2005/8/layout/default"/>
    <dgm:cxn modelId="{0B1BB76E-D982-4FAF-B796-688D20DB656F}" type="presParOf" srcId="{7961F08B-D5C0-4528-A0F1-D7D78882052A}" destId="{967CFB0E-F847-47B9-BD58-DA859E606877}" srcOrd="2" destOrd="0" presId="urn:microsoft.com/office/officeart/2005/8/layout/default"/>
    <dgm:cxn modelId="{DDF88F15-EA12-4404-ABF0-DBA4440D444B}" type="presParOf" srcId="{7961F08B-D5C0-4528-A0F1-D7D78882052A}" destId="{4E031564-EF5F-4C06-B3C5-B9E51E8D688F}" srcOrd="3" destOrd="0" presId="urn:microsoft.com/office/officeart/2005/8/layout/default"/>
    <dgm:cxn modelId="{FA62A7DC-FBC2-4CCE-AC21-CCE5E38CE9F1}" type="presParOf" srcId="{7961F08B-D5C0-4528-A0F1-D7D78882052A}" destId="{43899608-8263-411F-8ECF-4BFCE2999F61}" srcOrd="4" destOrd="0" presId="urn:microsoft.com/office/officeart/2005/8/layout/default"/>
    <dgm:cxn modelId="{DF396B14-64C4-48A0-9B54-863F8EA63DC5}" type="presParOf" srcId="{7961F08B-D5C0-4528-A0F1-D7D78882052A}" destId="{BEB0D6C7-E0A5-46E0-9AF4-ADD43D06175C}" srcOrd="5" destOrd="0" presId="urn:microsoft.com/office/officeart/2005/8/layout/default"/>
    <dgm:cxn modelId="{C7025CE3-372F-463F-8B3F-AC01314DBEFF}" type="presParOf" srcId="{7961F08B-D5C0-4528-A0F1-D7D78882052A}" destId="{A6FCA01B-0AEB-495E-AAB6-45DEFAB511A7}" srcOrd="6" destOrd="0" presId="urn:microsoft.com/office/officeart/2005/8/layout/default"/>
    <dgm:cxn modelId="{1DF9CC58-5297-498F-808C-1266E0512FA4}" type="presParOf" srcId="{7961F08B-D5C0-4528-A0F1-D7D78882052A}" destId="{2BC9BD08-1241-41CE-AD02-C208A67BEF06}" srcOrd="7" destOrd="0" presId="urn:microsoft.com/office/officeart/2005/8/layout/default"/>
    <dgm:cxn modelId="{20C13657-C86F-4047-A23D-5E3111E1C187}" type="presParOf" srcId="{7961F08B-D5C0-4528-A0F1-D7D78882052A}" destId="{5A9A3C81-F5E4-46FE-B152-551C82AEA66B}" srcOrd="8" destOrd="0" presId="urn:microsoft.com/office/officeart/2005/8/layout/default"/>
    <dgm:cxn modelId="{D0ACDD8F-E8A2-4D1A-9DC3-BDFF44626884}" type="presParOf" srcId="{7961F08B-D5C0-4528-A0F1-D7D78882052A}" destId="{7BC810A5-E024-4BDA-A077-D3A7A10A7525}" srcOrd="9" destOrd="0" presId="urn:microsoft.com/office/officeart/2005/8/layout/default"/>
    <dgm:cxn modelId="{77CAFAC8-AF06-4C2E-BA36-40D772919AAC}" type="presParOf" srcId="{7961F08B-D5C0-4528-A0F1-D7D78882052A}" destId="{15030374-3509-48C5-B219-45D27C73FA78}" srcOrd="10" destOrd="0" presId="urn:microsoft.com/office/officeart/2005/8/layout/default"/>
    <dgm:cxn modelId="{0EEF022D-E9F4-4516-9AEC-F96AEC4FA811}" type="presParOf" srcId="{7961F08B-D5C0-4528-A0F1-D7D78882052A}" destId="{509FD96F-D1CA-47BC-8988-4E14FCFED582}" srcOrd="11" destOrd="0" presId="urn:microsoft.com/office/officeart/2005/8/layout/default"/>
    <dgm:cxn modelId="{3C3022DD-E547-45D9-9418-477AD8BA8BCC}" type="presParOf" srcId="{7961F08B-D5C0-4528-A0F1-D7D78882052A}" destId="{F9D5F7A2-76D5-4EA6-BF94-C21827582D42}" srcOrd="12" destOrd="0" presId="urn:microsoft.com/office/officeart/2005/8/layout/default"/>
    <dgm:cxn modelId="{1C13E044-5B0C-4E49-AA25-9C6829588525}" type="presParOf" srcId="{7961F08B-D5C0-4528-A0F1-D7D78882052A}" destId="{BA2AD74D-0768-49E8-BD7C-F3036136525D}" srcOrd="13" destOrd="0" presId="urn:microsoft.com/office/officeart/2005/8/layout/default"/>
    <dgm:cxn modelId="{0F5333D6-904F-4779-92EA-958C69EE9BDF}" type="presParOf" srcId="{7961F08B-D5C0-4528-A0F1-D7D78882052A}" destId="{7607DAFC-F5AE-4F6B-B015-EB428FCF231E}" srcOrd="14" destOrd="0" presId="urn:microsoft.com/office/officeart/2005/8/layout/default"/>
    <dgm:cxn modelId="{61CEDD4A-311C-40A2-BEA2-EBD2CBF7CB44}" type="presParOf" srcId="{7961F08B-D5C0-4528-A0F1-D7D78882052A}" destId="{534C33E0-40B0-4731-8234-A6E66B01E634}" srcOrd="15" destOrd="0" presId="urn:microsoft.com/office/officeart/2005/8/layout/default"/>
    <dgm:cxn modelId="{3AF51093-C7D5-4A3E-A8F0-35A30F5674DA}" type="presParOf" srcId="{7961F08B-D5C0-4528-A0F1-D7D78882052A}" destId="{50EB7426-15CC-4AC4-A320-C6555D1EE430}" srcOrd="1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6827FAD-19C5-49C9-B6C5-1277525EAA36}" type="doc">
      <dgm:prSet loTypeId="urn:microsoft.com/office/officeart/2018/2/layout/IconLabelList" loCatId="icon" qsTypeId="urn:microsoft.com/office/officeart/2005/8/quickstyle/simple1" qsCatId="simple" csTypeId="urn:microsoft.com/office/officeart/2005/8/colors/accent1_2" csCatId="accent1" phldr="1"/>
      <dgm:spPr/>
      <dgm:t>
        <a:bodyPr/>
        <a:lstStyle/>
        <a:p>
          <a:endParaRPr lang="en-US"/>
        </a:p>
      </dgm:t>
    </dgm:pt>
    <dgm:pt modelId="{AA5CB7C6-7DAD-4F55-860A-8038548BEA90}">
      <dgm:prSet custT="1"/>
      <dgm:spPr/>
      <dgm:t>
        <a:bodyPr/>
        <a:lstStyle/>
        <a:p>
          <a:pPr>
            <a:lnSpc>
              <a:spcPct val="100000"/>
            </a:lnSpc>
          </a:pPr>
          <a:r>
            <a:rPr lang="en-US" sz="2400" b="1" i="0" baseline="0" dirty="0"/>
            <a:t>Do not include</a:t>
          </a:r>
          <a:r>
            <a:rPr lang="en-US" sz="2400" b="0" i="0" baseline="0" dirty="0"/>
            <a:t>; consultants, per diem staff, central administrative staff (business office staff).</a:t>
          </a:r>
          <a:endParaRPr lang="en-US" sz="2400" dirty="0"/>
        </a:p>
      </dgm:t>
    </dgm:pt>
    <dgm:pt modelId="{5AA8A7E2-A148-4B42-B9C6-8E6B7139E2E9}" type="parTrans" cxnId="{4A275B12-5E78-48A3-8DBB-05F11E8FC974}">
      <dgm:prSet/>
      <dgm:spPr/>
      <dgm:t>
        <a:bodyPr/>
        <a:lstStyle/>
        <a:p>
          <a:endParaRPr lang="en-US"/>
        </a:p>
      </dgm:t>
    </dgm:pt>
    <dgm:pt modelId="{55091575-2ADA-4A8A-85D5-1777BEA56C4E}" type="sibTrans" cxnId="{4A275B12-5E78-48A3-8DBB-05F11E8FC974}">
      <dgm:prSet/>
      <dgm:spPr/>
      <dgm:t>
        <a:bodyPr/>
        <a:lstStyle/>
        <a:p>
          <a:endParaRPr lang="en-US"/>
        </a:p>
      </dgm:t>
    </dgm:pt>
    <dgm:pt modelId="{016ABDC6-3B33-45A9-AC6D-C1A281FB061B}">
      <dgm:prSet custT="1"/>
      <dgm:spPr/>
      <dgm:t>
        <a:bodyPr/>
        <a:lstStyle/>
        <a:p>
          <a:pPr>
            <a:lnSpc>
              <a:spcPct val="100000"/>
            </a:lnSpc>
          </a:pPr>
          <a:r>
            <a:rPr lang="en-US" sz="2400" b="0" i="0" baseline="0" dirty="0"/>
            <a:t>One full-time equivalent (FTE) equals one person working an entire week each week of the project</a:t>
          </a:r>
          <a:r>
            <a:rPr lang="en-US" sz="1400" b="0" i="0" baseline="0" dirty="0"/>
            <a:t>.  </a:t>
          </a:r>
          <a:endParaRPr lang="en-US" sz="1400" dirty="0"/>
        </a:p>
      </dgm:t>
    </dgm:pt>
    <dgm:pt modelId="{330E2074-D45F-451F-9559-0FC59185F2B6}" type="parTrans" cxnId="{EF775ED0-CB43-449B-A7B2-1B2B87C4B7FD}">
      <dgm:prSet/>
      <dgm:spPr/>
      <dgm:t>
        <a:bodyPr/>
        <a:lstStyle/>
        <a:p>
          <a:endParaRPr lang="en-US"/>
        </a:p>
      </dgm:t>
    </dgm:pt>
    <dgm:pt modelId="{1256F23F-19F9-4018-BA41-B74B476A8796}" type="sibTrans" cxnId="{EF775ED0-CB43-449B-A7B2-1B2B87C4B7FD}">
      <dgm:prSet/>
      <dgm:spPr/>
      <dgm:t>
        <a:bodyPr/>
        <a:lstStyle/>
        <a:p>
          <a:endParaRPr lang="en-US"/>
        </a:p>
      </dgm:t>
    </dgm:pt>
    <dgm:pt modelId="{08B995E3-DB0C-4992-A50E-B20E4C791A8C}">
      <dgm:prSet custT="1"/>
      <dgm:spPr/>
      <dgm:t>
        <a:bodyPr/>
        <a:lstStyle/>
        <a:p>
          <a:pPr>
            <a:lnSpc>
              <a:spcPct val="100000"/>
            </a:lnSpc>
          </a:pPr>
          <a:r>
            <a:rPr lang="en-US" sz="2400" dirty="0"/>
            <a:t>Be sure to include the required FTE for the Program Director and Case Manager</a:t>
          </a:r>
          <a:r>
            <a:rPr lang="en-US" sz="1400" dirty="0"/>
            <a:t>.</a:t>
          </a:r>
        </a:p>
      </dgm:t>
    </dgm:pt>
    <dgm:pt modelId="{9B900B26-0D8D-4847-8EEE-9220473F4136}" type="parTrans" cxnId="{78ADA536-B862-4887-A806-81876146045C}">
      <dgm:prSet/>
      <dgm:spPr/>
      <dgm:t>
        <a:bodyPr/>
        <a:lstStyle/>
        <a:p>
          <a:endParaRPr lang="en-US"/>
        </a:p>
      </dgm:t>
    </dgm:pt>
    <dgm:pt modelId="{613C6902-73C2-45B3-902A-C26ACE4DDDB6}" type="sibTrans" cxnId="{78ADA536-B862-4887-A806-81876146045C}">
      <dgm:prSet/>
      <dgm:spPr/>
      <dgm:t>
        <a:bodyPr/>
        <a:lstStyle/>
        <a:p>
          <a:endParaRPr lang="en-US"/>
        </a:p>
      </dgm:t>
    </dgm:pt>
    <dgm:pt modelId="{74268DDB-BD94-40A4-8C6B-4438E0E1111A}">
      <dgm:prSet custT="1"/>
      <dgm:spPr>
        <a:ln>
          <a:noFill/>
        </a:ln>
      </dgm:spPr>
      <dgm:t>
        <a:bodyPr/>
        <a:lstStyle/>
        <a:p>
          <a:pPr>
            <a:lnSpc>
              <a:spcPct val="100000"/>
            </a:lnSpc>
          </a:pPr>
          <a:r>
            <a:rPr lang="en-US" sz="2400" b="0" i="0" baseline="0" dirty="0"/>
            <a:t>Include only staff that are employees of the agency.  LZ’s do not include Instructional Staff</a:t>
          </a:r>
          <a:endParaRPr lang="en-US" sz="2400" dirty="0"/>
        </a:p>
      </dgm:t>
    </dgm:pt>
    <dgm:pt modelId="{4C27ED43-12CC-4A8E-A8AE-8BA7C9BC1A4C}" type="sibTrans" cxnId="{8935362C-CBA5-4821-87E8-40D607701536}">
      <dgm:prSet/>
      <dgm:spPr/>
      <dgm:t>
        <a:bodyPr/>
        <a:lstStyle/>
        <a:p>
          <a:endParaRPr lang="en-US"/>
        </a:p>
      </dgm:t>
    </dgm:pt>
    <dgm:pt modelId="{1ACBF49D-3A05-4136-8355-4737429855C6}" type="parTrans" cxnId="{8935362C-CBA5-4821-87E8-40D607701536}">
      <dgm:prSet/>
      <dgm:spPr/>
      <dgm:t>
        <a:bodyPr/>
        <a:lstStyle/>
        <a:p>
          <a:endParaRPr lang="en-US"/>
        </a:p>
      </dgm:t>
    </dgm:pt>
    <dgm:pt modelId="{A8158C22-6CCE-41C5-B4EB-7D5868638474}" type="pres">
      <dgm:prSet presAssocID="{96827FAD-19C5-49C9-B6C5-1277525EAA36}" presName="root" presStyleCnt="0">
        <dgm:presLayoutVars>
          <dgm:dir/>
          <dgm:resizeHandles val="exact"/>
        </dgm:presLayoutVars>
      </dgm:prSet>
      <dgm:spPr/>
    </dgm:pt>
    <dgm:pt modelId="{B78E9BA1-83C2-4F7F-8CD4-D63AA27786C0}" type="pres">
      <dgm:prSet presAssocID="{74268DDB-BD94-40A4-8C6B-4438E0E1111A}" presName="compNode" presStyleCnt="0"/>
      <dgm:spPr/>
    </dgm:pt>
    <dgm:pt modelId="{DAC5F372-A462-4178-AA1F-CD293350BED4}" type="pres">
      <dgm:prSet presAssocID="{74268DDB-BD94-40A4-8C6B-4438E0E1111A}"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Users"/>
        </a:ext>
      </dgm:extLst>
    </dgm:pt>
    <dgm:pt modelId="{2D230FA5-314B-4A21-B2DC-D5CC784554A7}" type="pres">
      <dgm:prSet presAssocID="{74268DDB-BD94-40A4-8C6B-4438E0E1111A}" presName="spaceRect" presStyleCnt="0"/>
      <dgm:spPr/>
    </dgm:pt>
    <dgm:pt modelId="{7079DA1B-455B-4EBB-9958-0E4F3295143A}" type="pres">
      <dgm:prSet presAssocID="{74268DDB-BD94-40A4-8C6B-4438E0E1111A}" presName="textRect" presStyleLbl="revTx" presStyleIdx="0" presStyleCnt="4">
        <dgm:presLayoutVars>
          <dgm:chMax val="1"/>
          <dgm:chPref val="1"/>
        </dgm:presLayoutVars>
      </dgm:prSet>
      <dgm:spPr/>
    </dgm:pt>
    <dgm:pt modelId="{6BD7DC23-7D2A-4381-AD1A-EB4371FCEEAF}" type="pres">
      <dgm:prSet presAssocID="{4C27ED43-12CC-4A8E-A8AE-8BA7C9BC1A4C}" presName="sibTrans" presStyleCnt="0"/>
      <dgm:spPr/>
    </dgm:pt>
    <dgm:pt modelId="{F37836D2-070D-41B3-B99A-67E0A41B0311}" type="pres">
      <dgm:prSet presAssocID="{AA5CB7C6-7DAD-4F55-860A-8038548BEA90}" presName="compNode" presStyleCnt="0"/>
      <dgm:spPr/>
    </dgm:pt>
    <dgm:pt modelId="{09E646F2-70C2-437A-8E55-0B8CFBC43725}" type="pres">
      <dgm:prSet presAssocID="{AA5CB7C6-7DAD-4F55-860A-8038548BEA90}"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Programmer"/>
        </a:ext>
      </dgm:extLst>
    </dgm:pt>
    <dgm:pt modelId="{42945600-F490-4A4A-8CB0-674C2896998E}" type="pres">
      <dgm:prSet presAssocID="{AA5CB7C6-7DAD-4F55-860A-8038548BEA90}" presName="spaceRect" presStyleCnt="0"/>
      <dgm:spPr/>
    </dgm:pt>
    <dgm:pt modelId="{B30304A1-3FB4-4AAB-9F1A-4E6D24C358D3}" type="pres">
      <dgm:prSet presAssocID="{AA5CB7C6-7DAD-4F55-860A-8038548BEA90}" presName="textRect" presStyleLbl="revTx" presStyleIdx="1" presStyleCnt="4">
        <dgm:presLayoutVars>
          <dgm:chMax val="1"/>
          <dgm:chPref val="1"/>
        </dgm:presLayoutVars>
      </dgm:prSet>
      <dgm:spPr/>
    </dgm:pt>
    <dgm:pt modelId="{9DDB4168-CA6B-4C01-8A9A-0AF781D543C9}" type="pres">
      <dgm:prSet presAssocID="{55091575-2ADA-4A8A-85D5-1777BEA56C4E}" presName="sibTrans" presStyleCnt="0"/>
      <dgm:spPr/>
    </dgm:pt>
    <dgm:pt modelId="{D3345506-037C-4A68-9E7B-91890E4F1998}" type="pres">
      <dgm:prSet presAssocID="{016ABDC6-3B33-45A9-AC6D-C1A281FB061B}" presName="compNode" presStyleCnt="0"/>
      <dgm:spPr/>
    </dgm:pt>
    <dgm:pt modelId="{7947B7C7-E264-46CC-A929-8A7B53779B03}" type="pres">
      <dgm:prSet presAssocID="{016ABDC6-3B33-45A9-AC6D-C1A281FB061B}" presName="iconRect" presStyleLbl="node1" presStyleIdx="2" presStyleCnt="4"/>
      <dgm:spPr>
        <a:blipFill>
          <a:blip xmlns:r="http://schemas.openxmlformats.org/officeDocument/2006/relationships" r:embed="rId5" cstate="hq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Hierarchy"/>
        </a:ext>
      </dgm:extLst>
    </dgm:pt>
    <dgm:pt modelId="{F978172D-058C-4AB6-B3CE-F9F7F56BE5F1}" type="pres">
      <dgm:prSet presAssocID="{016ABDC6-3B33-45A9-AC6D-C1A281FB061B}" presName="spaceRect" presStyleCnt="0"/>
      <dgm:spPr/>
    </dgm:pt>
    <dgm:pt modelId="{753F0E85-E5D6-4B86-BA1E-4A5CE4F88289}" type="pres">
      <dgm:prSet presAssocID="{016ABDC6-3B33-45A9-AC6D-C1A281FB061B}" presName="textRect" presStyleLbl="revTx" presStyleIdx="2" presStyleCnt="4">
        <dgm:presLayoutVars>
          <dgm:chMax val="1"/>
          <dgm:chPref val="1"/>
        </dgm:presLayoutVars>
      </dgm:prSet>
      <dgm:spPr/>
    </dgm:pt>
    <dgm:pt modelId="{72958235-B816-4877-A644-ADF89291AE0E}" type="pres">
      <dgm:prSet presAssocID="{1256F23F-19F9-4018-BA41-B74B476A8796}" presName="sibTrans" presStyleCnt="0"/>
      <dgm:spPr/>
    </dgm:pt>
    <dgm:pt modelId="{FD4A000B-1FBE-421B-A09C-316AEB9BA084}" type="pres">
      <dgm:prSet presAssocID="{08B995E3-DB0C-4992-A50E-B20E4C791A8C}" presName="compNode" presStyleCnt="0"/>
      <dgm:spPr/>
    </dgm:pt>
    <dgm:pt modelId="{4C04951D-D46D-4C48-8E6D-683F1C3A07F5}" type="pres">
      <dgm:prSet presAssocID="{08B995E3-DB0C-4992-A50E-B20E4C791A8C}"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User"/>
        </a:ext>
      </dgm:extLst>
    </dgm:pt>
    <dgm:pt modelId="{C17BC5DA-C6D3-46AC-82DE-002171ED597D}" type="pres">
      <dgm:prSet presAssocID="{08B995E3-DB0C-4992-A50E-B20E4C791A8C}" presName="spaceRect" presStyleCnt="0"/>
      <dgm:spPr/>
    </dgm:pt>
    <dgm:pt modelId="{6E8DAB67-6A07-44FA-ACF2-92E3D0069A43}" type="pres">
      <dgm:prSet presAssocID="{08B995E3-DB0C-4992-A50E-B20E4C791A8C}" presName="textRect" presStyleLbl="revTx" presStyleIdx="3" presStyleCnt="4">
        <dgm:presLayoutVars>
          <dgm:chMax val="1"/>
          <dgm:chPref val="1"/>
        </dgm:presLayoutVars>
      </dgm:prSet>
      <dgm:spPr/>
    </dgm:pt>
  </dgm:ptLst>
  <dgm:cxnLst>
    <dgm:cxn modelId="{4A275B12-5E78-48A3-8DBB-05F11E8FC974}" srcId="{96827FAD-19C5-49C9-B6C5-1277525EAA36}" destId="{AA5CB7C6-7DAD-4F55-860A-8038548BEA90}" srcOrd="1" destOrd="0" parTransId="{5AA8A7E2-A148-4B42-B9C6-8E6B7139E2E9}" sibTransId="{55091575-2ADA-4A8A-85D5-1777BEA56C4E}"/>
    <dgm:cxn modelId="{8935362C-CBA5-4821-87E8-40D607701536}" srcId="{96827FAD-19C5-49C9-B6C5-1277525EAA36}" destId="{74268DDB-BD94-40A4-8C6B-4438E0E1111A}" srcOrd="0" destOrd="0" parTransId="{1ACBF49D-3A05-4136-8355-4737429855C6}" sibTransId="{4C27ED43-12CC-4A8E-A8AE-8BA7C9BC1A4C}"/>
    <dgm:cxn modelId="{A0DB422E-F098-4522-BBFE-5CFBACB27E66}" type="presOf" srcId="{AA5CB7C6-7DAD-4F55-860A-8038548BEA90}" destId="{B30304A1-3FB4-4AAB-9F1A-4E6D24C358D3}" srcOrd="0" destOrd="0" presId="urn:microsoft.com/office/officeart/2018/2/layout/IconLabelList"/>
    <dgm:cxn modelId="{78ADA536-B862-4887-A806-81876146045C}" srcId="{96827FAD-19C5-49C9-B6C5-1277525EAA36}" destId="{08B995E3-DB0C-4992-A50E-B20E4C791A8C}" srcOrd="3" destOrd="0" parTransId="{9B900B26-0D8D-4847-8EEE-9220473F4136}" sibTransId="{613C6902-73C2-45B3-902A-C26ACE4DDDB6}"/>
    <dgm:cxn modelId="{F896CA3F-444E-424E-862E-DB6266ACC9DE}" type="presOf" srcId="{74268DDB-BD94-40A4-8C6B-4438E0E1111A}" destId="{7079DA1B-455B-4EBB-9958-0E4F3295143A}" srcOrd="0" destOrd="0" presId="urn:microsoft.com/office/officeart/2018/2/layout/IconLabelList"/>
    <dgm:cxn modelId="{8A204071-802A-469A-81F3-5B4B08975D80}" type="presOf" srcId="{08B995E3-DB0C-4992-A50E-B20E4C791A8C}" destId="{6E8DAB67-6A07-44FA-ACF2-92E3D0069A43}" srcOrd="0" destOrd="0" presId="urn:microsoft.com/office/officeart/2018/2/layout/IconLabelList"/>
    <dgm:cxn modelId="{B47D9877-A765-4353-9C4E-67A9190FE0A0}" type="presOf" srcId="{016ABDC6-3B33-45A9-AC6D-C1A281FB061B}" destId="{753F0E85-E5D6-4B86-BA1E-4A5CE4F88289}" srcOrd="0" destOrd="0" presId="urn:microsoft.com/office/officeart/2018/2/layout/IconLabelList"/>
    <dgm:cxn modelId="{FA2E5D9A-6E69-4E9E-93B3-E267979F1BE7}" type="presOf" srcId="{96827FAD-19C5-49C9-B6C5-1277525EAA36}" destId="{A8158C22-6CCE-41C5-B4EB-7D5868638474}" srcOrd="0" destOrd="0" presId="urn:microsoft.com/office/officeart/2018/2/layout/IconLabelList"/>
    <dgm:cxn modelId="{EF775ED0-CB43-449B-A7B2-1B2B87C4B7FD}" srcId="{96827FAD-19C5-49C9-B6C5-1277525EAA36}" destId="{016ABDC6-3B33-45A9-AC6D-C1A281FB061B}" srcOrd="2" destOrd="0" parTransId="{330E2074-D45F-451F-9559-0FC59185F2B6}" sibTransId="{1256F23F-19F9-4018-BA41-B74B476A8796}"/>
    <dgm:cxn modelId="{75596E45-1C81-4F85-A4CD-CDE4344C36DF}" type="presParOf" srcId="{A8158C22-6CCE-41C5-B4EB-7D5868638474}" destId="{B78E9BA1-83C2-4F7F-8CD4-D63AA27786C0}" srcOrd="0" destOrd="0" presId="urn:microsoft.com/office/officeart/2018/2/layout/IconLabelList"/>
    <dgm:cxn modelId="{E1B96947-7EDD-4A59-A6A7-12CAB19A5766}" type="presParOf" srcId="{B78E9BA1-83C2-4F7F-8CD4-D63AA27786C0}" destId="{DAC5F372-A462-4178-AA1F-CD293350BED4}" srcOrd="0" destOrd="0" presId="urn:microsoft.com/office/officeart/2018/2/layout/IconLabelList"/>
    <dgm:cxn modelId="{5B8BB90E-984D-4760-BD22-9DE2CD7DE55D}" type="presParOf" srcId="{B78E9BA1-83C2-4F7F-8CD4-D63AA27786C0}" destId="{2D230FA5-314B-4A21-B2DC-D5CC784554A7}" srcOrd="1" destOrd="0" presId="urn:microsoft.com/office/officeart/2018/2/layout/IconLabelList"/>
    <dgm:cxn modelId="{4C2CAEEC-3B08-49F5-8EC6-4C2CBF85FC00}" type="presParOf" srcId="{B78E9BA1-83C2-4F7F-8CD4-D63AA27786C0}" destId="{7079DA1B-455B-4EBB-9958-0E4F3295143A}" srcOrd="2" destOrd="0" presId="urn:microsoft.com/office/officeart/2018/2/layout/IconLabelList"/>
    <dgm:cxn modelId="{B37231BD-0B2C-4E56-8463-96001DA41489}" type="presParOf" srcId="{A8158C22-6CCE-41C5-B4EB-7D5868638474}" destId="{6BD7DC23-7D2A-4381-AD1A-EB4371FCEEAF}" srcOrd="1" destOrd="0" presId="urn:microsoft.com/office/officeart/2018/2/layout/IconLabelList"/>
    <dgm:cxn modelId="{16FEF6C5-7617-48B2-8C9F-D98DBC9DC223}" type="presParOf" srcId="{A8158C22-6CCE-41C5-B4EB-7D5868638474}" destId="{F37836D2-070D-41B3-B99A-67E0A41B0311}" srcOrd="2" destOrd="0" presId="urn:microsoft.com/office/officeart/2018/2/layout/IconLabelList"/>
    <dgm:cxn modelId="{05854B87-2267-44B2-9ECF-6014B815A8C5}" type="presParOf" srcId="{F37836D2-070D-41B3-B99A-67E0A41B0311}" destId="{09E646F2-70C2-437A-8E55-0B8CFBC43725}" srcOrd="0" destOrd="0" presId="urn:microsoft.com/office/officeart/2018/2/layout/IconLabelList"/>
    <dgm:cxn modelId="{B7F6F506-83AD-4D18-B834-79821DB81A17}" type="presParOf" srcId="{F37836D2-070D-41B3-B99A-67E0A41B0311}" destId="{42945600-F490-4A4A-8CB0-674C2896998E}" srcOrd="1" destOrd="0" presId="urn:microsoft.com/office/officeart/2018/2/layout/IconLabelList"/>
    <dgm:cxn modelId="{B09A2726-25B9-4B34-A615-20A4DC5C2E14}" type="presParOf" srcId="{F37836D2-070D-41B3-B99A-67E0A41B0311}" destId="{B30304A1-3FB4-4AAB-9F1A-4E6D24C358D3}" srcOrd="2" destOrd="0" presId="urn:microsoft.com/office/officeart/2018/2/layout/IconLabelList"/>
    <dgm:cxn modelId="{44E94B90-D2AA-44B7-84E6-66A3D443B069}" type="presParOf" srcId="{A8158C22-6CCE-41C5-B4EB-7D5868638474}" destId="{9DDB4168-CA6B-4C01-8A9A-0AF781D543C9}" srcOrd="3" destOrd="0" presId="urn:microsoft.com/office/officeart/2018/2/layout/IconLabelList"/>
    <dgm:cxn modelId="{034A123E-7E0A-412B-9347-1794D1A6F5E4}" type="presParOf" srcId="{A8158C22-6CCE-41C5-B4EB-7D5868638474}" destId="{D3345506-037C-4A68-9E7B-91890E4F1998}" srcOrd="4" destOrd="0" presId="urn:microsoft.com/office/officeart/2018/2/layout/IconLabelList"/>
    <dgm:cxn modelId="{FC4EAB4F-B609-4DB4-8E2E-6ACB85D9402A}" type="presParOf" srcId="{D3345506-037C-4A68-9E7B-91890E4F1998}" destId="{7947B7C7-E264-46CC-A929-8A7B53779B03}" srcOrd="0" destOrd="0" presId="urn:microsoft.com/office/officeart/2018/2/layout/IconLabelList"/>
    <dgm:cxn modelId="{ABA80796-FBD5-4289-A6CA-7F61D9E81574}" type="presParOf" srcId="{D3345506-037C-4A68-9E7B-91890E4F1998}" destId="{F978172D-058C-4AB6-B3CE-F9F7F56BE5F1}" srcOrd="1" destOrd="0" presId="urn:microsoft.com/office/officeart/2018/2/layout/IconLabelList"/>
    <dgm:cxn modelId="{4058FF05-C97C-4524-BCE7-77BED180E7B6}" type="presParOf" srcId="{D3345506-037C-4A68-9E7B-91890E4F1998}" destId="{753F0E85-E5D6-4B86-BA1E-4A5CE4F88289}" srcOrd="2" destOrd="0" presId="urn:microsoft.com/office/officeart/2018/2/layout/IconLabelList"/>
    <dgm:cxn modelId="{DAFE10F3-2FD9-4561-9517-C6A8F090F94C}" type="presParOf" srcId="{A8158C22-6CCE-41C5-B4EB-7D5868638474}" destId="{72958235-B816-4877-A644-ADF89291AE0E}" srcOrd="5" destOrd="0" presId="urn:microsoft.com/office/officeart/2018/2/layout/IconLabelList"/>
    <dgm:cxn modelId="{740BC51B-0C73-4305-A1A0-02DEA5019101}" type="presParOf" srcId="{A8158C22-6CCE-41C5-B4EB-7D5868638474}" destId="{FD4A000B-1FBE-421B-A09C-316AEB9BA084}" srcOrd="6" destOrd="0" presId="urn:microsoft.com/office/officeart/2018/2/layout/IconLabelList"/>
    <dgm:cxn modelId="{4289A905-E029-4EC7-A432-91A9A1CC9734}" type="presParOf" srcId="{FD4A000B-1FBE-421B-A09C-316AEB9BA084}" destId="{4C04951D-D46D-4C48-8E6D-683F1C3A07F5}" srcOrd="0" destOrd="0" presId="urn:microsoft.com/office/officeart/2018/2/layout/IconLabelList"/>
    <dgm:cxn modelId="{6714840A-03E3-4270-A2F6-F9355C79E1C1}" type="presParOf" srcId="{FD4A000B-1FBE-421B-A09C-316AEB9BA084}" destId="{C17BC5DA-C6D3-46AC-82DE-002171ED597D}" srcOrd="1" destOrd="0" presId="urn:microsoft.com/office/officeart/2018/2/layout/IconLabelList"/>
    <dgm:cxn modelId="{E12354E0-1B56-49A7-98A1-85A161302A0B}" type="presParOf" srcId="{FD4A000B-1FBE-421B-A09C-316AEB9BA084}" destId="{6E8DAB67-6A07-44FA-ACF2-92E3D0069A43}"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A003878-BFBC-49E8-88A7-0E9AC3BF8FCB}" type="doc">
      <dgm:prSet loTypeId="urn:microsoft.com/office/officeart/2018/2/layout/IconLabelList" loCatId="icon" qsTypeId="urn:microsoft.com/office/officeart/2005/8/quickstyle/simple1" qsCatId="simple" csTypeId="urn:microsoft.com/office/officeart/2005/8/colors/accent1_2" csCatId="accent1" phldr="1"/>
      <dgm:spPr/>
      <dgm:t>
        <a:bodyPr/>
        <a:lstStyle/>
        <a:p>
          <a:endParaRPr lang="en-US"/>
        </a:p>
      </dgm:t>
    </dgm:pt>
    <dgm:pt modelId="{D1179BF9-3E6A-4C5B-A0C2-8EE36A5A4394}">
      <dgm:prSet custT="1"/>
      <dgm:spPr/>
      <dgm:t>
        <a:bodyPr/>
        <a:lstStyle/>
        <a:p>
          <a:pPr>
            <a:lnSpc>
              <a:spcPct val="100000"/>
            </a:lnSpc>
          </a:pPr>
          <a:r>
            <a:rPr lang="en-US" sz="2000" b="0" i="0" baseline="0" dirty="0"/>
            <a:t>Include salaries for teacher aides, secretarial and clerical assistance, and for personnel in pupil transportation and building operation and maintenance.  </a:t>
          </a:r>
          <a:endParaRPr lang="en-US" sz="2000" dirty="0"/>
        </a:p>
      </dgm:t>
    </dgm:pt>
    <dgm:pt modelId="{96484968-1F28-4D42-ADB9-38D72BE1E96B}" type="parTrans" cxnId="{E0A029AA-5EFB-41B8-8822-94DDD9ADC49F}">
      <dgm:prSet/>
      <dgm:spPr/>
      <dgm:t>
        <a:bodyPr/>
        <a:lstStyle/>
        <a:p>
          <a:endParaRPr lang="en-US"/>
        </a:p>
      </dgm:t>
    </dgm:pt>
    <dgm:pt modelId="{60B6100A-FC39-4D36-B21B-1267E2912E6D}" type="sibTrans" cxnId="{E0A029AA-5EFB-41B8-8822-94DDD9ADC49F}">
      <dgm:prSet/>
      <dgm:spPr/>
      <dgm:t>
        <a:bodyPr/>
        <a:lstStyle/>
        <a:p>
          <a:endParaRPr lang="en-US"/>
        </a:p>
      </dgm:t>
    </dgm:pt>
    <dgm:pt modelId="{C89274A5-0512-4055-9278-A2A3E1A78C8D}">
      <dgm:prSet custT="1"/>
      <dgm:spPr/>
      <dgm:t>
        <a:bodyPr/>
        <a:lstStyle/>
        <a:p>
          <a:pPr>
            <a:lnSpc>
              <a:spcPct val="100000"/>
            </a:lnSpc>
          </a:pPr>
          <a:r>
            <a:rPr lang="en-US" sz="2400" b="1" i="0" baseline="0" dirty="0"/>
            <a:t>Do not include </a:t>
          </a:r>
          <a:r>
            <a:rPr lang="en-US" sz="2400" b="0" i="0" baseline="0" dirty="0"/>
            <a:t>central administrative staff that are considered indirect costs, e.g., account clerks.</a:t>
          </a:r>
          <a:endParaRPr lang="en-US" sz="2400" dirty="0"/>
        </a:p>
      </dgm:t>
    </dgm:pt>
    <dgm:pt modelId="{C333F21D-5C0B-413A-93F2-B19463582218}" type="parTrans" cxnId="{F536C5F8-90AC-45EF-BA39-EC13214CC8E8}">
      <dgm:prSet/>
      <dgm:spPr/>
      <dgm:t>
        <a:bodyPr/>
        <a:lstStyle/>
        <a:p>
          <a:endParaRPr lang="en-US"/>
        </a:p>
      </dgm:t>
    </dgm:pt>
    <dgm:pt modelId="{CE0928C3-DF4E-4372-B2D7-B6D3233A58C8}" type="sibTrans" cxnId="{F536C5F8-90AC-45EF-BA39-EC13214CC8E8}">
      <dgm:prSet/>
      <dgm:spPr/>
      <dgm:t>
        <a:bodyPr/>
        <a:lstStyle/>
        <a:p>
          <a:endParaRPr lang="en-US"/>
        </a:p>
      </dgm:t>
    </dgm:pt>
    <dgm:pt modelId="{23DB4FB5-CDCF-42A2-B898-33869DCC4438}">
      <dgm:prSet custT="1"/>
      <dgm:spPr/>
      <dgm:t>
        <a:bodyPr/>
        <a:lstStyle/>
        <a:p>
          <a:pPr>
            <a:lnSpc>
              <a:spcPct val="100000"/>
            </a:lnSpc>
          </a:pPr>
          <a:r>
            <a:rPr lang="en-US" sz="2400" dirty="0"/>
            <a:t>Be sure to include the required FTE for the Data Manager.</a:t>
          </a:r>
        </a:p>
      </dgm:t>
    </dgm:pt>
    <dgm:pt modelId="{A78DBCEF-44F1-4AA2-92E7-1583455C49C8}" type="parTrans" cxnId="{D194BC9A-9F40-4D28-AF29-40EBAAF5B44E}">
      <dgm:prSet/>
      <dgm:spPr/>
      <dgm:t>
        <a:bodyPr/>
        <a:lstStyle/>
        <a:p>
          <a:endParaRPr lang="en-US"/>
        </a:p>
      </dgm:t>
    </dgm:pt>
    <dgm:pt modelId="{C1949E7F-8985-47E9-89ED-102EDBC83B5B}" type="sibTrans" cxnId="{D194BC9A-9F40-4D28-AF29-40EBAAF5B44E}">
      <dgm:prSet/>
      <dgm:spPr/>
      <dgm:t>
        <a:bodyPr/>
        <a:lstStyle/>
        <a:p>
          <a:endParaRPr lang="en-US"/>
        </a:p>
      </dgm:t>
    </dgm:pt>
    <dgm:pt modelId="{3577153F-2B55-494A-9560-226DACA170C0}" type="pres">
      <dgm:prSet presAssocID="{7A003878-BFBC-49E8-88A7-0E9AC3BF8FCB}" presName="root" presStyleCnt="0">
        <dgm:presLayoutVars>
          <dgm:dir/>
          <dgm:resizeHandles val="exact"/>
        </dgm:presLayoutVars>
      </dgm:prSet>
      <dgm:spPr/>
    </dgm:pt>
    <dgm:pt modelId="{14FEEEA9-D39F-4947-B069-C297726A7232}" type="pres">
      <dgm:prSet presAssocID="{D1179BF9-3E6A-4C5B-A0C2-8EE36A5A4394}" presName="compNode" presStyleCnt="0"/>
      <dgm:spPr/>
    </dgm:pt>
    <dgm:pt modelId="{ADD0772E-E0AA-407D-B60D-2F5379C5E06E}" type="pres">
      <dgm:prSet presAssocID="{D1179BF9-3E6A-4C5B-A0C2-8EE36A5A4394}"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Classroom"/>
        </a:ext>
      </dgm:extLst>
    </dgm:pt>
    <dgm:pt modelId="{FA5BB088-80B2-4C3E-A121-22F212746B1B}" type="pres">
      <dgm:prSet presAssocID="{D1179BF9-3E6A-4C5B-A0C2-8EE36A5A4394}" presName="spaceRect" presStyleCnt="0"/>
      <dgm:spPr/>
    </dgm:pt>
    <dgm:pt modelId="{A4901F73-A9D1-49BB-A8D6-CF86CE22D3AC}" type="pres">
      <dgm:prSet presAssocID="{D1179BF9-3E6A-4C5B-A0C2-8EE36A5A4394}" presName="textRect" presStyleLbl="revTx" presStyleIdx="0" presStyleCnt="3">
        <dgm:presLayoutVars>
          <dgm:chMax val="1"/>
          <dgm:chPref val="1"/>
        </dgm:presLayoutVars>
      </dgm:prSet>
      <dgm:spPr/>
    </dgm:pt>
    <dgm:pt modelId="{AE299FC1-E386-4D20-8B03-06365806F002}" type="pres">
      <dgm:prSet presAssocID="{60B6100A-FC39-4D36-B21B-1267E2912E6D}" presName="sibTrans" presStyleCnt="0"/>
      <dgm:spPr/>
    </dgm:pt>
    <dgm:pt modelId="{A2EAB39C-9B2B-4C66-976C-03A957CF941E}" type="pres">
      <dgm:prSet presAssocID="{C89274A5-0512-4055-9278-A2A3E1A78C8D}" presName="compNode" presStyleCnt="0"/>
      <dgm:spPr/>
    </dgm:pt>
    <dgm:pt modelId="{9A9F90D7-64E5-4328-A93B-DA86E5C2AEF5}" type="pres">
      <dgm:prSet presAssocID="{C89274A5-0512-4055-9278-A2A3E1A78C8D}"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Office Worker"/>
        </a:ext>
      </dgm:extLst>
    </dgm:pt>
    <dgm:pt modelId="{2ED8EA2E-F120-4E08-BF5E-BDA369CF3CB9}" type="pres">
      <dgm:prSet presAssocID="{C89274A5-0512-4055-9278-A2A3E1A78C8D}" presName="spaceRect" presStyleCnt="0"/>
      <dgm:spPr/>
    </dgm:pt>
    <dgm:pt modelId="{0A24ACB6-8EDF-4D7E-96A5-B16E15C76CAA}" type="pres">
      <dgm:prSet presAssocID="{C89274A5-0512-4055-9278-A2A3E1A78C8D}" presName="textRect" presStyleLbl="revTx" presStyleIdx="1" presStyleCnt="3">
        <dgm:presLayoutVars>
          <dgm:chMax val="1"/>
          <dgm:chPref val="1"/>
        </dgm:presLayoutVars>
      </dgm:prSet>
      <dgm:spPr/>
    </dgm:pt>
    <dgm:pt modelId="{74FA3E4A-98D1-4F62-96A2-EECD9CF72F04}" type="pres">
      <dgm:prSet presAssocID="{CE0928C3-DF4E-4372-B2D7-B6D3233A58C8}" presName="sibTrans" presStyleCnt="0"/>
      <dgm:spPr/>
    </dgm:pt>
    <dgm:pt modelId="{FD6063A1-9F46-4D68-98B3-F7E12486B839}" type="pres">
      <dgm:prSet presAssocID="{23DB4FB5-CDCF-42A2-B898-33869DCC4438}" presName="compNode" presStyleCnt="0"/>
      <dgm:spPr/>
    </dgm:pt>
    <dgm:pt modelId="{6FA206A7-38E2-427D-A516-DEF4A672B88E}" type="pres">
      <dgm:prSet presAssocID="{23DB4FB5-CDCF-42A2-B898-33869DCC4438}" presName="iconRect" presStyleLbl="node1" presStyleIdx="2" presStyleCnt="3"/>
      <dgm:spPr>
        <a:blipFill>
          <a:blip xmlns:r="http://schemas.openxmlformats.org/officeDocument/2006/relationships" r:embed="rId5" cstate="hq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Hierarchy"/>
        </a:ext>
      </dgm:extLst>
    </dgm:pt>
    <dgm:pt modelId="{2A48E46E-E631-421B-A993-0A475B6817C5}" type="pres">
      <dgm:prSet presAssocID="{23DB4FB5-CDCF-42A2-B898-33869DCC4438}" presName="spaceRect" presStyleCnt="0"/>
      <dgm:spPr/>
    </dgm:pt>
    <dgm:pt modelId="{8F2F7DC8-B300-490A-8165-A4D214424090}" type="pres">
      <dgm:prSet presAssocID="{23DB4FB5-CDCF-42A2-B898-33869DCC4438}" presName="textRect" presStyleLbl="revTx" presStyleIdx="2" presStyleCnt="3">
        <dgm:presLayoutVars>
          <dgm:chMax val="1"/>
          <dgm:chPref val="1"/>
        </dgm:presLayoutVars>
      </dgm:prSet>
      <dgm:spPr/>
    </dgm:pt>
  </dgm:ptLst>
  <dgm:cxnLst>
    <dgm:cxn modelId="{56F6F41F-DB26-46B1-BE28-3812B10DB86B}" type="presOf" srcId="{C89274A5-0512-4055-9278-A2A3E1A78C8D}" destId="{0A24ACB6-8EDF-4D7E-96A5-B16E15C76CAA}" srcOrd="0" destOrd="0" presId="urn:microsoft.com/office/officeart/2018/2/layout/IconLabelList"/>
    <dgm:cxn modelId="{829E5E5B-78EF-4EEC-9659-6799CC6EC51E}" type="presOf" srcId="{23DB4FB5-CDCF-42A2-B898-33869DCC4438}" destId="{8F2F7DC8-B300-490A-8165-A4D214424090}" srcOrd="0" destOrd="0" presId="urn:microsoft.com/office/officeart/2018/2/layout/IconLabelList"/>
    <dgm:cxn modelId="{D194BC9A-9F40-4D28-AF29-40EBAAF5B44E}" srcId="{7A003878-BFBC-49E8-88A7-0E9AC3BF8FCB}" destId="{23DB4FB5-CDCF-42A2-B898-33869DCC4438}" srcOrd="2" destOrd="0" parTransId="{A78DBCEF-44F1-4AA2-92E7-1583455C49C8}" sibTransId="{C1949E7F-8985-47E9-89ED-102EDBC83B5B}"/>
    <dgm:cxn modelId="{E0A029AA-5EFB-41B8-8822-94DDD9ADC49F}" srcId="{7A003878-BFBC-49E8-88A7-0E9AC3BF8FCB}" destId="{D1179BF9-3E6A-4C5B-A0C2-8EE36A5A4394}" srcOrd="0" destOrd="0" parTransId="{96484968-1F28-4D42-ADB9-38D72BE1E96B}" sibTransId="{60B6100A-FC39-4D36-B21B-1267E2912E6D}"/>
    <dgm:cxn modelId="{988B46D8-C12C-4C37-8A52-D6EB5B3597EB}" type="presOf" srcId="{D1179BF9-3E6A-4C5B-A0C2-8EE36A5A4394}" destId="{A4901F73-A9D1-49BB-A8D6-CF86CE22D3AC}" srcOrd="0" destOrd="0" presId="urn:microsoft.com/office/officeart/2018/2/layout/IconLabelList"/>
    <dgm:cxn modelId="{F536C5F8-90AC-45EF-BA39-EC13214CC8E8}" srcId="{7A003878-BFBC-49E8-88A7-0E9AC3BF8FCB}" destId="{C89274A5-0512-4055-9278-A2A3E1A78C8D}" srcOrd="1" destOrd="0" parTransId="{C333F21D-5C0B-413A-93F2-B19463582218}" sibTransId="{CE0928C3-DF4E-4372-B2D7-B6D3233A58C8}"/>
    <dgm:cxn modelId="{C341D8F8-767A-4008-BBD7-5BC116CCF95B}" type="presOf" srcId="{7A003878-BFBC-49E8-88A7-0E9AC3BF8FCB}" destId="{3577153F-2B55-494A-9560-226DACA170C0}" srcOrd="0" destOrd="0" presId="urn:microsoft.com/office/officeart/2018/2/layout/IconLabelList"/>
    <dgm:cxn modelId="{33E9F241-88D1-4976-A735-BDDC647D558D}" type="presParOf" srcId="{3577153F-2B55-494A-9560-226DACA170C0}" destId="{14FEEEA9-D39F-4947-B069-C297726A7232}" srcOrd="0" destOrd="0" presId="urn:microsoft.com/office/officeart/2018/2/layout/IconLabelList"/>
    <dgm:cxn modelId="{2D4E5754-66E3-4898-B545-1EB60D4B7887}" type="presParOf" srcId="{14FEEEA9-D39F-4947-B069-C297726A7232}" destId="{ADD0772E-E0AA-407D-B60D-2F5379C5E06E}" srcOrd="0" destOrd="0" presId="urn:microsoft.com/office/officeart/2018/2/layout/IconLabelList"/>
    <dgm:cxn modelId="{78E89361-97E2-4256-B6B6-928D3C09AFF7}" type="presParOf" srcId="{14FEEEA9-D39F-4947-B069-C297726A7232}" destId="{FA5BB088-80B2-4C3E-A121-22F212746B1B}" srcOrd="1" destOrd="0" presId="urn:microsoft.com/office/officeart/2018/2/layout/IconLabelList"/>
    <dgm:cxn modelId="{8F0B00A6-4748-4693-A5D4-DE1BC07CF36B}" type="presParOf" srcId="{14FEEEA9-D39F-4947-B069-C297726A7232}" destId="{A4901F73-A9D1-49BB-A8D6-CF86CE22D3AC}" srcOrd="2" destOrd="0" presId="urn:microsoft.com/office/officeart/2018/2/layout/IconLabelList"/>
    <dgm:cxn modelId="{D725790F-64AD-456C-887D-51BA33360806}" type="presParOf" srcId="{3577153F-2B55-494A-9560-226DACA170C0}" destId="{AE299FC1-E386-4D20-8B03-06365806F002}" srcOrd="1" destOrd="0" presId="urn:microsoft.com/office/officeart/2018/2/layout/IconLabelList"/>
    <dgm:cxn modelId="{DBBD3167-70E7-4AD5-A5C8-829AEF82EAF3}" type="presParOf" srcId="{3577153F-2B55-494A-9560-226DACA170C0}" destId="{A2EAB39C-9B2B-4C66-976C-03A957CF941E}" srcOrd="2" destOrd="0" presId="urn:microsoft.com/office/officeart/2018/2/layout/IconLabelList"/>
    <dgm:cxn modelId="{C8EA8DCE-02B4-4193-A77E-511DA0E10CF8}" type="presParOf" srcId="{A2EAB39C-9B2B-4C66-976C-03A957CF941E}" destId="{9A9F90D7-64E5-4328-A93B-DA86E5C2AEF5}" srcOrd="0" destOrd="0" presId="urn:microsoft.com/office/officeart/2018/2/layout/IconLabelList"/>
    <dgm:cxn modelId="{B3DC8EF4-57CD-4DAB-81AF-03E68D5130D9}" type="presParOf" srcId="{A2EAB39C-9B2B-4C66-976C-03A957CF941E}" destId="{2ED8EA2E-F120-4E08-BF5E-BDA369CF3CB9}" srcOrd="1" destOrd="0" presId="urn:microsoft.com/office/officeart/2018/2/layout/IconLabelList"/>
    <dgm:cxn modelId="{EC6878BE-04A8-4B96-8ADD-E796EE2EC407}" type="presParOf" srcId="{A2EAB39C-9B2B-4C66-976C-03A957CF941E}" destId="{0A24ACB6-8EDF-4D7E-96A5-B16E15C76CAA}" srcOrd="2" destOrd="0" presId="urn:microsoft.com/office/officeart/2018/2/layout/IconLabelList"/>
    <dgm:cxn modelId="{960D9265-DFA7-4A52-A42B-AAAECE0D1F24}" type="presParOf" srcId="{3577153F-2B55-494A-9560-226DACA170C0}" destId="{74FA3E4A-98D1-4F62-96A2-EECD9CF72F04}" srcOrd="3" destOrd="0" presId="urn:microsoft.com/office/officeart/2018/2/layout/IconLabelList"/>
    <dgm:cxn modelId="{DFD25C60-E7A2-4F8C-B060-FD27B0254237}" type="presParOf" srcId="{3577153F-2B55-494A-9560-226DACA170C0}" destId="{FD6063A1-9F46-4D68-98B3-F7E12486B839}" srcOrd="4" destOrd="0" presId="urn:microsoft.com/office/officeart/2018/2/layout/IconLabelList"/>
    <dgm:cxn modelId="{DA5F24AF-A4AA-4C08-BDA2-75152F32F8B9}" type="presParOf" srcId="{FD6063A1-9F46-4D68-98B3-F7E12486B839}" destId="{6FA206A7-38E2-427D-A516-DEF4A672B88E}" srcOrd="0" destOrd="0" presId="urn:microsoft.com/office/officeart/2018/2/layout/IconLabelList"/>
    <dgm:cxn modelId="{2BF7A347-9254-428E-AF36-D3327E346999}" type="presParOf" srcId="{FD6063A1-9F46-4D68-98B3-F7E12486B839}" destId="{2A48E46E-E631-421B-A993-0A475B6817C5}" srcOrd="1" destOrd="0" presId="urn:microsoft.com/office/officeart/2018/2/layout/IconLabelList"/>
    <dgm:cxn modelId="{9065620F-0D93-4263-A859-8021F73443EE}" type="presParOf" srcId="{FD6063A1-9F46-4D68-98B3-F7E12486B839}" destId="{8F2F7DC8-B300-490A-8165-A4D214424090}"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F51319F-6608-476E-939B-9485CAB1EBCB}" type="doc">
      <dgm:prSet loTypeId="urn:microsoft.com/office/officeart/2018/2/layout/IconLabelList" loCatId="icon" qsTypeId="urn:microsoft.com/office/officeart/2005/8/quickstyle/simple1" qsCatId="simple" csTypeId="urn:microsoft.com/office/officeart/2005/8/colors/accent1_2" csCatId="accent1" phldr="1"/>
      <dgm:spPr/>
      <dgm:t>
        <a:bodyPr/>
        <a:lstStyle/>
        <a:p>
          <a:endParaRPr lang="en-US"/>
        </a:p>
      </dgm:t>
    </dgm:pt>
    <dgm:pt modelId="{1D7B6FFA-09CB-4499-B31A-69A1BE112E96}">
      <dgm:prSet custT="1"/>
      <dgm:spPr/>
      <dgm:t>
        <a:bodyPr/>
        <a:lstStyle/>
        <a:p>
          <a:pPr>
            <a:lnSpc>
              <a:spcPct val="100000"/>
            </a:lnSpc>
          </a:pPr>
          <a:r>
            <a:rPr lang="en-US" sz="2400" b="0" i="0" baseline="0" dirty="0"/>
            <a:t>Include consultants (indicate per diem rate), rentals, tuition, and other contractual services.  </a:t>
          </a:r>
          <a:endParaRPr lang="en-US" sz="2400" dirty="0"/>
        </a:p>
      </dgm:t>
    </dgm:pt>
    <dgm:pt modelId="{EB48FAF0-B5C1-45CC-ADE3-20031F238022}" type="parTrans" cxnId="{CFF6D095-77ED-4899-9846-0DAFAC9B9A70}">
      <dgm:prSet/>
      <dgm:spPr/>
      <dgm:t>
        <a:bodyPr/>
        <a:lstStyle/>
        <a:p>
          <a:endParaRPr lang="en-US"/>
        </a:p>
      </dgm:t>
    </dgm:pt>
    <dgm:pt modelId="{2A96E30D-429B-4F91-BB5F-2C733341807F}" type="sibTrans" cxnId="{CFF6D095-77ED-4899-9846-0DAFAC9B9A70}">
      <dgm:prSet/>
      <dgm:spPr/>
      <dgm:t>
        <a:bodyPr/>
        <a:lstStyle/>
        <a:p>
          <a:endParaRPr lang="en-US"/>
        </a:p>
      </dgm:t>
    </dgm:pt>
    <dgm:pt modelId="{245BEC56-183A-4359-88C9-3AF612C81A0B}">
      <dgm:prSet custT="1"/>
      <dgm:spPr/>
      <dgm:t>
        <a:bodyPr/>
        <a:lstStyle/>
        <a:p>
          <a:pPr>
            <a:lnSpc>
              <a:spcPct val="100000"/>
            </a:lnSpc>
          </a:pPr>
          <a:r>
            <a:rPr lang="en-US" sz="2000" b="0" i="0" baseline="0" dirty="0"/>
            <a:t>Purchased Services from a BOCES, if other than applicant agency, should be budgeted under Purchased Services with BOCES, Code 49.</a:t>
          </a:r>
          <a:endParaRPr lang="en-US" sz="2000" dirty="0"/>
        </a:p>
      </dgm:t>
    </dgm:pt>
    <dgm:pt modelId="{7BBC10EF-89D4-47C9-B289-53E8E4734E53}" type="parTrans" cxnId="{F0DE598E-5708-4609-A231-04CCF660F49E}">
      <dgm:prSet/>
      <dgm:spPr/>
      <dgm:t>
        <a:bodyPr/>
        <a:lstStyle/>
        <a:p>
          <a:endParaRPr lang="en-US"/>
        </a:p>
      </dgm:t>
    </dgm:pt>
    <dgm:pt modelId="{1B24F5A9-80AC-4C29-8FEA-CF5719A55968}" type="sibTrans" cxnId="{F0DE598E-5708-4609-A231-04CCF660F49E}">
      <dgm:prSet/>
      <dgm:spPr/>
      <dgm:t>
        <a:bodyPr/>
        <a:lstStyle/>
        <a:p>
          <a:endParaRPr lang="en-US"/>
        </a:p>
      </dgm:t>
    </dgm:pt>
    <dgm:pt modelId="{DF61CDA8-EFB3-4B48-ACED-4C1B0778C60F}">
      <dgm:prSet custT="1"/>
      <dgm:spPr/>
      <dgm:t>
        <a:bodyPr/>
        <a:lstStyle/>
        <a:p>
          <a:pPr>
            <a:lnSpc>
              <a:spcPct val="100000"/>
            </a:lnSpc>
          </a:pPr>
          <a:r>
            <a:rPr lang="en-US" sz="2000" dirty="0"/>
            <a:t>Be sure to provide the item description, service provider, calculation of cost (rate x frequency) and the proposed expenditure amount.</a:t>
          </a:r>
        </a:p>
      </dgm:t>
    </dgm:pt>
    <dgm:pt modelId="{FE3D0B8A-0338-43C2-835F-BFA840E7A041}" type="parTrans" cxnId="{70FD1925-C6EF-4913-9D87-AC28A48761D5}">
      <dgm:prSet/>
      <dgm:spPr/>
      <dgm:t>
        <a:bodyPr/>
        <a:lstStyle/>
        <a:p>
          <a:endParaRPr lang="en-US"/>
        </a:p>
      </dgm:t>
    </dgm:pt>
    <dgm:pt modelId="{49CB6381-FC3D-4702-94C8-C12EF92B177F}" type="sibTrans" cxnId="{70FD1925-C6EF-4913-9D87-AC28A48761D5}">
      <dgm:prSet/>
      <dgm:spPr/>
      <dgm:t>
        <a:bodyPr/>
        <a:lstStyle/>
        <a:p>
          <a:endParaRPr lang="en-US"/>
        </a:p>
      </dgm:t>
    </dgm:pt>
    <dgm:pt modelId="{DDC86F52-5F4B-4BA1-951E-847C742B6050}" type="pres">
      <dgm:prSet presAssocID="{BF51319F-6608-476E-939B-9485CAB1EBCB}" presName="root" presStyleCnt="0">
        <dgm:presLayoutVars>
          <dgm:dir/>
          <dgm:resizeHandles val="exact"/>
        </dgm:presLayoutVars>
      </dgm:prSet>
      <dgm:spPr/>
    </dgm:pt>
    <dgm:pt modelId="{CE816C83-7F8A-4188-9F41-408F77D7B547}" type="pres">
      <dgm:prSet presAssocID="{1D7B6FFA-09CB-4499-B31A-69A1BE112E96}" presName="compNode" presStyleCnt="0"/>
      <dgm:spPr/>
    </dgm:pt>
    <dgm:pt modelId="{3C5B0307-4FAD-43F1-8C84-F92821159A09}" type="pres">
      <dgm:prSet presAssocID="{1D7B6FFA-09CB-4499-B31A-69A1BE112E96}"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Diploma Roll"/>
        </a:ext>
      </dgm:extLst>
    </dgm:pt>
    <dgm:pt modelId="{7F4DDA26-6BDB-4381-AF52-F1A807B27A49}" type="pres">
      <dgm:prSet presAssocID="{1D7B6FFA-09CB-4499-B31A-69A1BE112E96}" presName="spaceRect" presStyleCnt="0"/>
      <dgm:spPr/>
    </dgm:pt>
    <dgm:pt modelId="{93602C3B-EA18-4083-87BC-730A441F6B1B}" type="pres">
      <dgm:prSet presAssocID="{1D7B6FFA-09CB-4499-B31A-69A1BE112E96}" presName="textRect" presStyleLbl="revTx" presStyleIdx="0" presStyleCnt="3">
        <dgm:presLayoutVars>
          <dgm:chMax val="1"/>
          <dgm:chPref val="1"/>
        </dgm:presLayoutVars>
      </dgm:prSet>
      <dgm:spPr/>
    </dgm:pt>
    <dgm:pt modelId="{77586121-7993-4C44-99A5-085D6261CC76}" type="pres">
      <dgm:prSet presAssocID="{2A96E30D-429B-4F91-BB5F-2C733341807F}" presName="sibTrans" presStyleCnt="0"/>
      <dgm:spPr/>
    </dgm:pt>
    <dgm:pt modelId="{4D738498-17B2-49B7-93EA-729CCC82E579}" type="pres">
      <dgm:prSet presAssocID="{245BEC56-183A-4359-88C9-3AF612C81A0B}" presName="compNode" presStyleCnt="0"/>
      <dgm:spPr/>
    </dgm:pt>
    <dgm:pt modelId="{469EFA0A-DA1B-4DA7-A647-3A0B8A878478}" type="pres">
      <dgm:prSet presAssocID="{245BEC56-183A-4359-88C9-3AF612C81A0B}"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Dollar"/>
        </a:ext>
      </dgm:extLst>
    </dgm:pt>
    <dgm:pt modelId="{5F926222-004E-4553-B605-E14440539B07}" type="pres">
      <dgm:prSet presAssocID="{245BEC56-183A-4359-88C9-3AF612C81A0B}" presName="spaceRect" presStyleCnt="0"/>
      <dgm:spPr/>
    </dgm:pt>
    <dgm:pt modelId="{1AC5E0A9-6058-405E-AA12-CC2024E152FA}" type="pres">
      <dgm:prSet presAssocID="{245BEC56-183A-4359-88C9-3AF612C81A0B}" presName="textRect" presStyleLbl="revTx" presStyleIdx="1" presStyleCnt="3">
        <dgm:presLayoutVars>
          <dgm:chMax val="1"/>
          <dgm:chPref val="1"/>
        </dgm:presLayoutVars>
      </dgm:prSet>
      <dgm:spPr/>
    </dgm:pt>
    <dgm:pt modelId="{69123D47-1300-4D38-939B-F501C7432207}" type="pres">
      <dgm:prSet presAssocID="{1B24F5A9-80AC-4C29-8FEA-CF5719A55968}" presName="sibTrans" presStyleCnt="0"/>
      <dgm:spPr/>
    </dgm:pt>
    <dgm:pt modelId="{4288C1CB-7DFB-42A4-8ABF-00F6B453F65F}" type="pres">
      <dgm:prSet presAssocID="{DF61CDA8-EFB3-4B48-ACED-4C1B0778C60F}" presName="compNode" presStyleCnt="0"/>
      <dgm:spPr/>
    </dgm:pt>
    <dgm:pt modelId="{8A08AE30-8907-4959-A521-15D9C569AA91}" type="pres">
      <dgm:prSet presAssocID="{DF61CDA8-EFB3-4B48-ACED-4C1B0778C60F}" presName="iconRect" presStyleLbl="node1" presStyleIdx="2" presStyleCnt="3"/>
      <dgm:spPr>
        <a:blipFill>
          <a:blip xmlns:r="http://schemas.openxmlformats.org/officeDocument/2006/relationships" r:embed="rId5" cstate="hq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Calculator"/>
        </a:ext>
      </dgm:extLst>
    </dgm:pt>
    <dgm:pt modelId="{A26EAAC3-0B54-4BEB-83AD-9DB9793712CF}" type="pres">
      <dgm:prSet presAssocID="{DF61CDA8-EFB3-4B48-ACED-4C1B0778C60F}" presName="spaceRect" presStyleCnt="0"/>
      <dgm:spPr/>
    </dgm:pt>
    <dgm:pt modelId="{F2FC390C-BF63-4D35-ACC1-B2D4B7F68CE2}" type="pres">
      <dgm:prSet presAssocID="{DF61CDA8-EFB3-4B48-ACED-4C1B0778C60F}" presName="textRect" presStyleLbl="revTx" presStyleIdx="2" presStyleCnt="3">
        <dgm:presLayoutVars>
          <dgm:chMax val="1"/>
          <dgm:chPref val="1"/>
        </dgm:presLayoutVars>
      </dgm:prSet>
      <dgm:spPr/>
    </dgm:pt>
  </dgm:ptLst>
  <dgm:cxnLst>
    <dgm:cxn modelId="{70FD1925-C6EF-4913-9D87-AC28A48761D5}" srcId="{BF51319F-6608-476E-939B-9485CAB1EBCB}" destId="{DF61CDA8-EFB3-4B48-ACED-4C1B0778C60F}" srcOrd="2" destOrd="0" parTransId="{FE3D0B8A-0338-43C2-835F-BFA840E7A041}" sibTransId="{49CB6381-FC3D-4702-94C8-C12EF92B177F}"/>
    <dgm:cxn modelId="{B7C26755-7507-4D0F-BE65-70800D22B7DC}" type="presOf" srcId="{245BEC56-183A-4359-88C9-3AF612C81A0B}" destId="{1AC5E0A9-6058-405E-AA12-CC2024E152FA}" srcOrd="0" destOrd="0" presId="urn:microsoft.com/office/officeart/2018/2/layout/IconLabelList"/>
    <dgm:cxn modelId="{F0DE598E-5708-4609-A231-04CCF660F49E}" srcId="{BF51319F-6608-476E-939B-9485CAB1EBCB}" destId="{245BEC56-183A-4359-88C9-3AF612C81A0B}" srcOrd="1" destOrd="0" parTransId="{7BBC10EF-89D4-47C9-B289-53E8E4734E53}" sibTransId="{1B24F5A9-80AC-4C29-8FEA-CF5719A55968}"/>
    <dgm:cxn modelId="{CFF6D095-77ED-4899-9846-0DAFAC9B9A70}" srcId="{BF51319F-6608-476E-939B-9485CAB1EBCB}" destId="{1D7B6FFA-09CB-4499-B31A-69A1BE112E96}" srcOrd="0" destOrd="0" parTransId="{EB48FAF0-B5C1-45CC-ADE3-20031F238022}" sibTransId="{2A96E30D-429B-4F91-BB5F-2C733341807F}"/>
    <dgm:cxn modelId="{2705E3A5-66AB-4A72-A790-69B5A99DA0D5}" type="presOf" srcId="{BF51319F-6608-476E-939B-9485CAB1EBCB}" destId="{DDC86F52-5F4B-4BA1-951E-847C742B6050}" srcOrd="0" destOrd="0" presId="urn:microsoft.com/office/officeart/2018/2/layout/IconLabelList"/>
    <dgm:cxn modelId="{DAEB5ECD-64C3-41DA-B4AF-91BBE99999E6}" type="presOf" srcId="{1D7B6FFA-09CB-4499-B31A-69A1BE112E96}" destId="{93602C3B-EA18-4083-87BC-730A441F6B1B}" srcOrd="0" destOrd="0" presId="urn:microsoft.com/office/officeart/2018/2/layout/IconLabelList"/>
    <dgm:cxn modelId="{A2D0EBCF-C5A4-4C94-B79D-24081361B473}" type="presOf" srcId="{DF61CDA8-EFB3-4B48-ACED-4C1B0778C60F}" destId="{F2FC390C-BF63-4D35-ACC1-B2D4B7F68CE2}" srcOrd="0" destOrd="0" presId="urn:microsoft.com/office/officeart/2018/2/layout/IconLabelList"/>
    <dgm:cxn modelId="{A3A69C89-C6A8-4493-A84B-B3A09724765E}" type="presParOf" srcId="{DDC86F52-5F4B-4BA1-951E-847C742B6050}" destId="{CE816C83-7F8A-4188-9F41-408F77D7B547}" srcOrd="0" destOrd="0" presId="urn:microsoft.com/office/officeart/2018/2/layout/IconLabelList"/>
    <dgm:cxn modelId="{26561E4C-3553-4DE4-9F34-FECB74D5E31B}" type="presParOf" srcId="{CE816C83-7F8A-4188-9F41-408F77D7B547}" destId="{3C5B0307-4FAD-43F1-8C84-F92821159A09}" srcOrd="0" destOrd="0" presId="urn:microsoft.com/office/officeart/2018/2/layout/IconLabelList"/>
    <dgm:cxn modelId="{C82516C6-7FC2-4EB2-A9B6-6E22FC39CF2C}" type="presParOf" srcId="{CE816C83-7F8A-4188-9F41-408F77D7B547}" destId="{7F4DDA26-6BDB-4381-AF52-F1A807B27A49}" srcOrd="1" destOrd="0" presId="urn:microsoft.com/office/officeart/2018/2/layout/IconLabelList"/>
    <dgm:cxn modelId="{DE07A94A-7A39-4D2F-A892-6BF454EA5699}" type="presParOf" srcId="{CE816C83-7F8A-4188-9F41-408F77D7B547}" destId="{93602C3B-EA18-4083-87BC-730A441F6B1B}" srcOrd="2" destOrd="0" presId="urn:microsoft.com/office/officeart/2018/2/layout/IconLabelList"/>
    <dgm:cxn modelId="{738E9784-5CCB-44E7-9988-E84721E2BE5E}" type="presParOf" srcId="{DDC86F52-5F4B-4BA1-951E-847C742B6050}" destId="{77586121-7993-4C44-99A5-085D6261CC76}" srcOrd="1" destOrd="0" presId="urn:microsoft.com/office/officeart/2018/2/layout/IconLabelList"/>
    <dgm:cxn modelId="{703C9905-9D6F-489A-889E-77B887D82F23}" type="presParOf" srcId="{DDC86F52-5F4B-4BA1-951E-847C742B6050}" destId="{4D738498-17B2-49B7-93EA-729CCC82E579}" srcOrd="2" destOrd="0" presId="urn:microsoft.com/office/officeart/2018/2/layout/IconLabelList"/>
    <dgm:cxn modelId="{D8B2B13D-7364-4B6E-A37E-B00B6F691538}" type="presParOf" srcId="{4D738498-17B2-49B7-93EA-729CCC82E579}" destId="{469EFA0A-DA1B-4DA7-A647-3A0B8A878478}" srcOrd="0" destOrd="0" presId="urn:microsoft.com/office/officeart/2018/2/layout/IconLabelList"/>
    <dgm:cxn modelId="{4EA2A5F0-81A2-48D5-BDA6-4951599E36ED}" type="presParOf" srcId="{4D738498-17B2-49B7-93EA-729CCC82E579}" destId="{5F926222-004E-4553-B605-E14440539B07}" srcOrd="1" destOrd="0" presId="urn:microsoft.com/office/officeart/2018/2/layout/IconLabelList"/>
    <dgm:cxn modelId="{B600FB5A-1A8B-4C48-8849-D3FD11EA427C}" type="presParOf" srcId="{4D738498-17B2-49B7-93EA-729CCC82E579}" destId="{1AC5E0A9-6058-405E-AA12-CC2024E152FA}" srcOrd="2" destOrd="0" presId="urn:microsoft.com/office/officeart/2018/2/layout/IconLabelList"/>
    <dgm:cxn modelId="{DB88BA59-9EAC-46A8-8585-C1FCEE2D9BC7}" type="presParOf" srcId="{DDC86F52-5F4B-4BA1-951E-847C742B6050}" destId="{69123D47-1300-4D38-939B-F501C7432207}" srcOrd="3" destOrd="0" presId="urn:microsoft.com/office/officeart/2018/2/layout/IconLabelList"/>
    <dgm:cxn modelId="{99893C34-85EA-4CD9-9A59-E49D9A8A90B8}" type="presParOf" srcId="{DDC86F52-5F4B-4BA1-951E-847C742B6050}" destId="{4288C1CB-7DFB-42A4-8ABF-00F6B453F65F}" srcOrd="4" destOrd="0" presId="urn:microsoft.com/office/officeart/2018/2/layout/IconLabelList"/>
    <dgm:cxn modelId="{F42847C5-264B-4457-AA45-EB59882D9CC7}" type="presParOf" srcId="{4288C1CB-7DFB-42A4-8ABF-00F6B453F65F}" destId="{8A08AE30-8907-4959-A521-15D9C569AA91}" srcOrd="0" destOrd="0" presId="urn:microsoft.com/office/officeart/2018/2/layout/IconLabelList"/>
    <dgm:cxn modelId="{9A9E74EC-8F55-46C7-8C88-C9E314EDD1CC}" type="presParOf" srcId="{4288C1CB-7DFB-42A4-8ABF-00F6B453F65F}" destId="{A26EAAC3-0B54-4BEB-83AD-9DB9793712CF}" srcOrd="1" destOrd="0" presId="urn:microsoft.com/office/officeart/2018/2/layout/IconLabelList"/>
    <dgm:cxn modelId="{76882258-045B-472E-AC62-1A2952A97482}" type="presParOf" srcId="{4288C1CB-7DFB-42A4-8ABF-00F6B453F65F}" destId="{F2FC390C-BF63-4D35-ACC1-B2D4B7F68CE2}"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368CA90-A371-4B44-93F5-47E35B621460}" type="doc">
      <dgm:prSet loTypeId="urn:microsoft.com/office/officeart/2018/2/layout/IconLabelList" loCatId="icon" qsTypeId="urn:microsoft.com/office/officeart/2005/8/quickstyle/simple1" qsCatId="simple" csTypeId="urn:microsoft.com/office/officeart/2005/8/colors/accent1_2" csCatId="accent1" phldr="1"/>
      <dgm:spPr/>
      <dgm:t>
        <a:bodyPr/>
        <a:lstStyle/>
        <a:p>
          <a:endParaRPr lang="en-US"/>
        </a:p>
      </dgm:t>
    </dgm:pt>
    <dgm:pt modelId="{B73B6BF4-C55D-46B3-98BB-EE4B1309E221}">
      <dgm:prSet custT="1"/>
      <dgm:spPr/>
      <dgm:t>
        <a:bodyPr/>
        <a:lstStyle/>
        <a:p>
          <a:pPr>
            <a:lnSpc>
              <a:spcPct val="100000"/>
            </a:lnSpc>
          </a:pPr>
          <a:r>
            <a:rPr lang="en-US" sz="2000" b="0" i="0" baseline="0" dirty="0"/>
            <a:t>Include computers, software, assessment materials, library books, classroom supplies and equipment items under $5,000 per unit.</a:t>
          </a:r>
          <a:endParaRPr lang="en-US" sz="2000" dirty="0"/>
        </a:p>
      </dgm:t>
    </dgm:pt>
    <dgm:pt modelId="{A4DDCB52-3658-4BCD-838B-C22201773779}" type="parTrans" cxnId="{301C03EF-66D4-422A-96F4-E754D8792C49}">
      <dgm:prSet/>
      <dgm:spPr/>
      <dgm:t>
        <a:bodyPr/>
        <a:lstStyle/>
        <a:p>
          <a:endParaRPr lang="en-US"/>
        </a:p>
      </dgm:t>
    </dgm:pt>
    <dgm:pt modelId="{13CA18EF-AEC3-4DA9-A563-A405AB28B6E3}" type="sibTrans" cxnId="{301C03EF-66D4-422A-96F4-E754D8792C49}">
      <dgm:prSet/>
      <dgm:spPr/>
      <dgm:t>
        <a:bodyPr/>
        <a:lstStyle/>
        <a:p>
          <a:endParaRPr lang="en-US"/>
        </a:p>
      </dgm:t>
    </dgm:pt>
    <dgm:pt modelId="{1CF73FDA-F361-444F-9AEF-9DD826EADC39}">
      <dgm:prSet custT="1"/>
      <dgm:spPr/>
      <dgm:t>
        <a:bodyPr/>
        <a:lstStyle/>
        <a:p>
          <a:pPr>
            <a:lnSpc>
              <a:spcPct val="100000"/>
            </a:lnSpc>
          </a:pPr>
          <a:r>
            <a:rPr lang="en-US" sz="2400" b="0" i="0" baseline="0" dirty="0"/>
            <a:t>Be sure to provide the item description, quantity and unit cost.</a:t>
          </a:r>
          <a:endParaRPr lang="en-US" sz="2400" dirty="0"/>
        </a:p>
      </dgm:t>
    </dgm:pt>
    <dgm:pt modelId="{97CBFEAF-F679-47F0-A804-C8D9364BCB11}" type="parTrans" cxnId="{AD9321C6-8F50-4A1F-8B5C-B9B06D6345DF}">
      <dgm:prSet/>
      <dgm:spPr/>
      <dgm:t>
        <a:bodyPr/>
        <a:lstStyle/>
        <a:p>
          <a:endParaRPr lang="en-US"/>
        </a:p>
      </dgm:t>
    </dgm:pt>
    <dgm:pt modelId="{CE76607E-4415-4A17-B8C3-EDBEB3B433B9}" type="sibTrans" cxnId="{AD9321C6-8F50-4A1F-8B5C-B9B06D6345DF}">
      <dgm:prSet/>
      <dgm:spPr/>
      <dgm:t>
        <a:bodyPr/>
        <a:lstStyle/>
        <a:p>
          <a:endParaRPr lang="en-US"/>
        </a:p>
      </dgm:t>
    </dgm:pt>
    <dgm:pt modelId="{082ADB59-A9B4-444A-B5B1-A13B2CF0A197}">
      <dgm:prSet custT="1"/>
      <dgm:spPr/>
      <dgm:t>
        <a:bodyPr/>
        <a:lstStyle/>
        <a:p>
          <a:pPr>
            <a:lnSpc>
              <a:spcPct val="100000"/>
            </a:lnSpc>
          </a:pPr>
          <a:r>
            <a:rPr lang="en-US" sz="2400" dirty="0"/>
            <a:t>Verify that calculations are correct: Quantity X Unit Cost = Proposed Expenditure.</a:t>
          </a:r>
        </a:p>
      </dgm:t>
    </dgm:pt>
    <dgm:pt modelId="{432BAEF7-C970-43ED-B05C-E3EC1260414D}" type="parTrans" cxnId="{350F7386-4FEE-4DD5-9700-B8E3B40A0952}">
      <dgm:prSet/>
      <dgm:spPr/>
      <dgm:t>
        <a:bodyPr/>
        <a:lstStyle/>
        <a:p>
          <a:endParaRPr lang="en-US"/>
        </a:p>
      </dgm:t>
    </dgm:pt>
    <dgm:pt modelId="{7D02096B-EB30-43FC-817A-DD001FD568F5}" type="sibTrans" cxnId="{350F7386-4FEE-4DD5-9700-B8E3B40A0952}">
      <dgm:prSet/>
      <dgm:spPr/>
      <dgm:t>
        <a:bodyPr/>
        <a:lstStyle/>
        <a:p>
          <a:endParaRPr lang="en-US"/>
        </a:p>
      </dgm:t>
    </dgm:pt>
    <dgm:pt modelId="{A561D66E-D8B0-491F-8C84-30E00B291533}" type="pres">
      <dgm:prSet presAssocID="{7368CA90-A371-4B44-93F5-47E35B621460}" presName="root" presStyleCnt="0">
        <dgm:presLayoutVars>
          <dgm:dir/>
          <dgm:resizeHandles val="exact"/>
        </dgm:presLayoutVars>
      </dgm:prSet>
      <dgm:spPr/>
    </dgm:pt>
    <dgm:pt modelId="{6F470029-2FED-4F6E-8C5D-A329B7EF49A1}" type="pres">
      <dgm:prSet presAssocID="{B73B6BF4-C55D-46B3-98BB-EE4B1309E221}" presName="compNode" presStyleCnt="0"/>
      <dgm:spPr/>
    </dgm:pt>
    <dgm:pt modelId="{09E2D1D1-D388-4A75-91A4-F0AF4CA3A021}" type="pres">
      <dgm:prSet presAssocID="{B73B6BF4-C55D-46B3-98BB-EE4B1309E221}" presName="iconRect" presStyleLbl="node1" presStyleIdx="0" presStyleCnt="3"/>
      <dgm:spPr>
        <a:blipFill>
          <a:blip xmlns:r="http://schemas.openxmlformats.org/officeDocument/2006/relationships" r:embed="rId1" cstate="hqprint">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Books on Shelf"/>
        </a:ext>
      </dgm:extLst>
    </dgm:pt>
    <dgm:pt modelId="{560AF35E-94B4-440C-A75D-4533A849A1EF}" type="pres">
      <dgm:prSet presAssocID="{B73B6BF4-C55D-46B3-98BB-EE4B1309E221}" presName="spaceRect" presStyleCnt="0"/>
      <dgm:spPr/>
    </dgm:pt>
    <dgm:pt modelId="{FB6931C8-F614-4763-8E6A-EFFE1178FB06}" type="pres">
      <dgm:prSet presAssocID="{B73B6BF4-C55D-46B3-98BB-EE4B1309E221}" presName="textRect" presStyleLbl="revTx" presStyleIdx="0" presStyleCnt="3">
        <dgm:presLayoutVars>
          <dgm:chMax val="1"/>
          <dgm:chPref val="1"/>
        </dgm:presLayoutVars>
      </dgm:prSet>
      <dgm:spPr/>
    </dgm:pt>
    <dgm:pt modelId="{E675E021-F5DD-4736-BBEE-D0C7A718E33A}" type="pres">
      <dgm:prSet presAssocID="{13CA18EF-AEC3-4DA9-A563-A405AB28B6E3}" presName="sibTrans" presStyleCnt="0"/>
      <dgm:spPr/>
    </dgm:pt>
    <dgm:pt modelId="{2BE7B0A1-E999-4F19-9837-D7D95DB1C4D9}" type="pres">
      <dgm:prSet presAssocID="{1CF73FDA-F361-444F-9AEF-9DD826EADC39}" presName="compNode" presStyleCnt="0"/>
      <dgm:spPr/>
    </dgm:pt>
    <dgm:pt modelId="{8F292DD5-7EAB-4CD9-BBDE-B369CB7AA080}" type="pres">
      <dgm:prSet presAssocID="{1CF73FDA-F361-444F-9AEF-9DD826EADC39}"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Rupee"/>
        </a:ext>
      </dgm:extLst>
    </dgm:pt>
    <dgm:pt modelId="{482CA47E-04AB-4EF1-80DF-CD8AFD66D1BB}" type="pres">
      <dgm:prSet presAssocID="{1CF73FDA-F361-444F-9AEF-9DD826EADC39}" presName="spaceRect" presStyleCnt="0"/>
      <dgm:spPr/>
    </dgm:pt>
    <dgm:pt modelId="{BD713243-47F5-40D8-8FDD-794887723834}" type="pres">
      <dgm:prSet presAssocID="{1CF73FDA-F361-444F-9AEF-9DD826EADC39}" presName="textRect" presStyleLbl="revTx" presStyleIdx="1" presStyleCnt="3">
        <dgm:presLayoutVars>
          <dgm:chMax val="1"/>
          <dgm:chPref val="1"/>
        </dgm:presLayoutVars>
      </dgm:prSet>
      <dgm:spPr/>
    </dgm:pt>
    <dgm:pt modelId="{02697C14-8710-4390-A59D-8AE4F55A3A25}" type="pres">
      <dgm:prSet presAssocID="{CE76607E-4415-4A17-B8C3-EDBEB3B433B9}" presName="sibTrans" presStyleCnt="0"/>
      <dgm:spPr/>
    </dgm:pt>
    <dgm:pt modelId="{AB9F5D83-945C-4674-95AC-DCF970AC20EC}" type="pres">
      <dgm:prSet presAssocID="{082ADB59-A9B4-444A-B5B1-A13B2CF0A197}" presName="compNode" presStyleCnt="0"/>
      <dgm:spPr/>
    </dgm:pt>
    <dgm:pt modelId="{4A5BCE65-C8C6-4618-BCAD-4EDC950663B0}" type="pres">
      <dgm:prSet presAssocID="{082ADB59-A9B4-444A-B5B1-A13B2CF0A197}" presName="iconRect" presStyleLbl="node1" presStyleIdx="2" presStyleCnt="3"/>
      <dgm:spPr>
        <a:blipFill>
          <a:blip xmlns:r="http://schemas.openxmlformats.org/officeDocument/2006/relationships" r:embed="rId5" cstate="hq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Calculator"/>
        </a:ext>
      </dgm:extLst>
    </dgm:pt>
    <dgm:pt modelId="{109BF4A7-8196-404F-8CAC-342B5F927213}" type="pres">
      <dgm:prSet presAssocID="{082ADB59-A9B4-444A-B5B1-A13B2CF0A197}" presName="spaceRect" presStyleCnt="0"/>
      <dgm:spPr/>
    </dgm:pt>
    <dgm:pt modelId="{16D542AE-07A1-44FF-8BD6-AA13CD55CD5D}" type="pres">
      <dgm:prSet presAssocID="{082ADB59-A9B4-444A-B5B1-A13B2CF0A197}" presName="textRect" presStyleLbl="revTx" presStyleIdx="2" presStyleCnt="3">
        <dgm:presLayoutVars>
          <dgm:chMax val="1"/>
          <dgm:chPref val="1"/>
        </dgm:presLayoutVars>
      </dgm:prSet>
      <dgm:spPr/>
    </dgm:pt>
  </dgm:ptLst>
  <dgm:cxnLst>
    <dgm:cxn modelId="{87C5DF5C-95C0-4DD3-B5B9-90ED642484A2}" type="presOf" srcId="{B73B6BF4-C55D-46B3-98BB-EE4B1309E221}" destId="{FB6931C8-F614-4763-8E6A-EFFE1178FB06}" srcOrd="0" destOrd="0" presId="urn:microsoft.com/office/officeart/2018/2/layout/IconLabelList"/>
    <dgm:cxn modelId="{0D5EA945-9321-4D5C-BA22-40CF07562942}" type="presOf" srcId="{7368CA90-A371-4B44-93F5-47E35B621460}" destId="{A561D66E-D8B0-491F-8C84-30E00B291533}" srcOrd="0" destOrd="0" presId="urn:microsoft.com/office/officeart/2018/2/layout/IconLabelList"/>
    <dgm:cxn modelId="{350F7386-4FEE-4DD5-9700-B8E3B40A0952}" srcId="{7368CA90-A371-4B44-93F5-47E35B621460}" destId="{082ADB59-A9B4-444A-B5B1-A13B2CF0A197}" srcOrd="2" destOrd="0" parTransId="{432BAEF7-C970-43ED-B05C-E3EC1260414D}" sibTransId="{7D02096B-EB30-43FC-817A-DD001FD568F5}"/>
    <dgm:cxn modelId="{FC81B7AD-2E1D-432E-A861-5DDA707CC4FE}" type="presOf" srcId="{082ADB59-A9B4-444A-B5B1-A13B2CF0A197}" destId="{16D542AE-07A1-44FF-8BD6-AA13CD55CD5D}" srcOrd="0" destOrd="0" presId="urn:microsoft.com/office/officeart/2018/2/layout/IconLabelList"/>
    <dgm:cxn modelId="{09880BB2-DC8A-4B12-9F62-65267D795662}" type="presOf" srcId="{1CF73FDA-F361-444F-9AEF-9DD826EADC39}" destId="{BD713243-47F5-40D8-8FDD-794887723834}" srcOrd="0" destOrd="0" presId="urn:microsoft.com/office/officeart/2018/2/layout/IconLabelList"/>
    <dgm:cxn modelId="{AD9321C6-8F50-4A1F-8B5C-B9B06D6345DF}" srcId="{7368CA90-A371-4B44-93F5-47E35B621460}" destId="{1CF73FDA-F361-444F-9AEF-9DD826EADC39}" srcOrd="1" destOrd="0" parTransId="{97CBFEAF-F679-47F0-A804-C8D9364BCB11}" sibTransId="{CE76607E-4415-4A17-B8C3-EDBEB3B433B9}"/>
    <dgm:cxn modelId="{301C03EF-66D4-422A-96F4-E754D8792C49}" srcId="{7368CA90-A371-4B44-93F5-47E35B621460}" destId="{B73B6BF4-C55D-46B3-98BB-EE4B1309E221}" srcOrd="0" destOrd="0" parTransId="{A4DDCB52-3658-4BCD-838B-C22201773779}" sibTransId="{13CA18EF-AEC3-4DA9-A563-A405AB28B6E3}"/>
    <dgm:cxn modelId="{FDC4E68A-B73C-436B-9299-9181E1C20BC8}" type="presParOf" srcId="{A561D66E-D8B0-491F-8C84-30E00B291533}" destId="{6F470029-2FED-4F6E-8C5D-A329B7EF49A1}" srcOrd="0" destOrd="0" presId="urn:microsoft.com/office/officeart/2018/2/layout/IconLabelList"/>
    <dgm:cxn modelId="{9E4E15E1-4815-4344-A5F9-E58FB5879386}" type="presParOf" srcId="{6F470029-2FED-4F6E-8C5D-A329B7EF49A1}" destId="{09E2D1D1-D388-4A75-91A4-F0AF4CA3A021}" srcOrd="0" destOrd="0" presId="urn:microsoft.com/office/officeart/2018/2/layout/IconLabelList"/>
    <dgm:cxn modelId="{B05D40DC-FF56-4BF3-9AF2-36F401E0F92B}" type="presParOf" srcId="{6F470029-2FED-4F6E-8C5D-A329B7EF49A1}" destId="{560AF35E-94B4-440C-A75D-4533A849A1EF}" srcOrd="1" destOrd="0" presId="urn:microsoft.com/office/officeart/2018/2/layout/IconLabelList"/>
    <dgm:cxn modelId="{5093E7E4-1D1C-4B79-AE88-6017CDF6CFAA}" type="presParOf" srcId="{6F470029-2FED-4F6E-8C5D-A329B7EF49A1}" destId="{FB6931C8-F614-4763-8E6A-EFFE1178FB06}" srcOrd="2" destOrd="0" presId="urn:microsoft.com/office/officeart/2018/2/layout/IconLabelList"/>
    <dgm:cxn modelId="{594AEFB7-1F62-4F49-9475-0113159DDEBE}" type="presParOf" srcId="{A561D66E-D8B0-491F-8C84-30E00B291533}" destId="{E675E021-F5DD-4736-BBEE-D0C7A718E33A}" srcOrd="1" destOrd="0" presId="urn:microsoft.com/office/officeart/2018/2/layout/IconLabelList"/>
    <dgm:cxn modelId="{0E9848A1-6C0D-4CA7-8885-D27B6A096E61}" type="presParOf" srcId="{A561D66E-D8B0-491F-8C84-30E00B291533}" destId="{2BE7B0A1-E999-4F19-9837-D7D95DB1C4D9}" srcOrd="2" destOrd="0" presId="urn:microsoft.com/office/officeart/2018/2/layout/IconLabelList"/>
    <dgm:cxn modelId="{3D5ED316-EBDD-47F7-9530-9F8F69D51656}" type="presParOf" srcId="{2BE7B0A1-E999-4F19-9837-D7D95DB1C4D9}" destId="{8F292DD5-7EAB-4CD9-BBDE-B369CB7AA080}" srcOrd="0" destOrd="0" presId="urn:microsoft.com/office/officeart/2018/2/layout/IconLabelList"/>
    <dgm:cxn modelId="{0E37FD9C-4B40-4517-841F-CB2C1501105D}" type="presParOf" srcId="{2BE7B0A1-E999-4F19-9837-D7D95DB1C4D9}" destId="{482CA47E-04AB-4EF1-80DF-CD8AFD66D1BB}" srcOrd="1" destOrd="0" presId="urn:microsoft.com/office/officeart/2018/2/layout/IconLabelList"/>
    <dgm:cxn modelId="{58FE7DB4-9F85-41FA-9043-4CA10BEC0D5D}" type="presParOf" srcId="{2BE7B0A1-E999-4F19-9837-D7D95DB1C4D9}" destId="{BD713243-47F5-40D8-8FDD-794887723834}" srcOrd="2" destOrd="0" presId="urn:microsoft.com/office/officeart/2018/2/layout/IconLabelList"/>
    <dgm:cxn modelId="{0ECEA907-12D3-4F22-B8F4-E2E0E0F1C0E5}" type="presParOf" srcId="{A561D66E-D8B0-491F-8C84-30E00B291533}" destId="{02697C14-8710-4390-A59D-8AE4F55A3A25}" srcOrd="3" destOrd="0" presId="urn:microsoft.com/office/officeart/2018/2/layout/IconLabelList"/>
    <dgm:cxn modelId="{AE612880-9082-40BA-B5DC-991177355C09}" type="presParOf" srcId="{A561D66E-D8B0-491F-8C84-30E00B291533}" destId="{AB9F5D83-945C-4674-95AC-DCF970AC20EC}" srcOrd="4" destOrd="0" presId="urn:microsoft.com/office/officeart/2018/2/layout/IconLabelList"/>
    <dgm:cxn modelId="{A644E46C-452D-4EBD-BE8D-EECC8A4FAACE}" type="presParOf" srcId="{AB9F5D83-945C-4674-95AC-DCF970AC20EC}" destId="{4A5BCE65-C8C6-4618-BCAD-4EDC950663B0}" srcOrd="0" destOrd="0" presId="urn:microsoft.com/office/officeart/2018/2/layout/IconLabelList"/>
    <dgm:cxn modelId="{F04932CA-1372-4EBE-A530-5EDB0E425BED}" type="presParOf" srcId="{AB9F5D83-945C-4674-95AC-DCF970AC20EC}" destId="{109BF4A7-8196-404F-8CAC-342B5F927213}" srcOrd="1" destOrd="0" presId="urn:microsoft.com/office/officeart/2018/2/layout/IconLabelList"/>
    <dgm:cxn modelId="{791C4FED-C756-44BF-8170-09056A13C83F}" type="presParOf" srcId="{AB9F5D83-945C-4674-95AC-DCF970AC20EC}" destId="{16D542AE-07A1-44FF-8BD6-AA13CD55CD5D}"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4D82850-E558-4ECE-BCA3-C29367D5EFEC}" type="doc">
      <dgm:prSet loTypeId="urn:microsoft.com/office/officeart/2018/2/layout/IconLabelList" loCatId="icon" qsTypeId="urn:microsoft.com/office/officeart/2005/8/quickstyle/simple1" qsCatId="simple" csTypeId="urn:microsoft.com/office/officeart/2005/8/colors/accent1_2" csCatId="accent1" phldr="1"/>
      <dgm:spPr/>
      <dgm:t>
        <a:bodyPr/>
        <a:lstStyle/>
        <a:p>
          <a:endParaRPr lang="en-US"/>
        </a:p>
      </dgm:t>
    </dgm:pt>
    <dgm:pt modelId="{F595876C-BEC7-421B-924C-F8E172F390D9}">
      <dgm:prSet custT="1"/>
      <dgm:spPr/>
      <dgm:t>
        <a:bodyPr/>
        <a:lstStyle/>
        <a:p>
          <a:pPr>
            <a:lnSpc>
              <a:spcPct val="100000"/>
            </a:lnSpc>
          </a:pPr>
          <a:r>
            <a:rPr lang="en-US" sz="1800" dirty="0"/>
            <a:t>Include pupil transportation, conference costs and travel of staff between instructional sites</a:t>
          </a:r>
          <a:r>
            <a:rPr lang="en-US" sz="1100" dirty="0"/>
            <a:t>.  </a:t>
          </a:r>
        </a:p>
      </dgm:t>
    </dgm:pt>
    <dgm:pt modelId="{898484FF-9A05-4D90-B3A5-A728C0C6CCD4}" type="parTrans" cxnId="{015D18DD-A1C3-4667-8C24-90F157C93AB1}">
      <dgm:prSet/>
      <dgm:spPr/>
      <dgm:t>
        <a:bodyPr/>
        <a:lstStyle/>
        <a:p>
          <a:endParaRPr lang="en-US"/>
        </a:p>
      </dgm:t>
    </dgm:pt>
    <dgm:pt modelId="{03A63D75-F7EF-4DCE-A0C1-D88CDD794D92}" type="sibTrans" cxnId="{015D18DD-A1C3-4667-8C24-90F157C93AB1}">
      <dgm:prSet/>
      <dgm:spPr/>
      <dgm:t>
        <a:bodyPr/>
        <a:lstStyle/>
        <a:p>
          <a:endParaRPr lang="en-US"/>
        </a:p>
      </dgm:t>
    </dgm:pt>
    <dgm:pt modelId="{65644581-71A5-4D55-9378-56A8A8D25C16}">
      <dgm:prSet custT="1"/>
      <dgm:spPr/>
      <dgm:t>
        <a:bodyPr/>
        <a:lstStyle/>
        <a:p>
          <a:pPr>
            <a:lnSpc>
              <a:spcPct val="100000"/>
            </a:lnSpc>
          </a:pPr>
          <a:r>
            <a:rPr lang="en-US" sz="1800" dirty="0"/>
            <a:t>Specify agency approved mileage rate for travel by personal car or school-owned vehicle</a:t>
          </a:r>
          <a:r>
            <a:rPr lang="en-US" sz="1400" dirty="0"/>
            <a:t>.</a:t>
          </a:r>
        </a:p>
      </dgm:t>
    </dgm:pt>
    <dgm:pt modelId="{706FD02A-6F75-4F5E-A232-B1F753F7F019}" type="parTrans" cxnId="{9ED9706B-464C-454D-B6B2-D1C0069DC5B1}">
      <dgm:prSet/>
      <dgm:spPr/>
      <dgm:t>
        <a:bodyPr/>
        <a:lstStyle/>
        <a:p>
          <a:endParaRPr lang="en-US"/>
        </a:p>
      </dgm:t>
    </dgm:pt>
    <dgm:pt modelId="{D63650C7-CC80-41BA-A925-201E7DCCCD39}" type="sibTrans" cxnId="{9ED9706B-464C-454D-B6B2-D1C0069DC5B1}">
      <dgm:prSet/>
      <dgm:spPr/>
      <dgm:t>
        <a:bodyPr/>
        <a:lstStyle/>
        <a:p>
          <a:endParaRPr lang="en-US"/>
        </a:p>
      </dgm:t>
    </dgm:pt>
    <dgm:pt modelId="{AACE5E9F-E372-4E9B-851A-55C8E99D3001}">
      <dgm:prSet custT="1"/>
      <dgm:spPr/>
      <dgm:t>
        <a:bodyPr/>
        <a:lstStyle/>
        <a:p>
          <a:pPr>
            <a:lnSpc>
              <a:spcPct val="100000"/>
            </a:lnSpc>
          </a:pPr>
          <a:r>
            <a:rPr lang="en-US" sz="1800" dirty="0"/>
            <a:t>Be sure to provide the position of traveler(s), destination and purpose and the calculation of cost.</a:t>
          </a:r>
        </a:p>
      </dgm:t>
    </dgm:pt>
    <dgm:pt modelId="{BF638D65-6D23-4CD7-A21E-4638DD5E3D96}" type="parTrans" cxnId="{28E52BED-1DAB-4FC3-93DD-01F036DDDED3}">
      <dgm:prSet/>
      <dgm:spPr/>
      <dgm:t>
        <a:bodyPr/>
        <a:lstStyle/>
        <a:p>
          <a:endParaRPr lang="en-US"/>
        </a:p>
      </dgm:t>
    </dgm:pt>
    <dgm:pt modelId="{5066C80A-562C-4512-84CC-966F0AB0A22E}" type="sibTrans" cxnId="{28E52BED-1DAB-4FC3-93DD-01F036DDDED3}">
      <dgm:prSet/>
      <dgm:spPr/>
      <dgm:t>
        <a:bodyPr/>
        <a:lstStyle/>
        <a:p>
          <a:endParaRPr lang="en-US"/>
        </a:p>
      </dgm:t>
    </dgm:pt>
    <dgm:pt modelId="{47360060-F5B0-43E2-9F33-3C400011C7DB}">
      <dgm:prSet custT="1"/>
      <dgm:spPr/>
      <dgm:t>
        <a:bodyPr/>
        <a:lstStyle/>
        <a:p>
          <a:pPr>
            <a:lnSpc>
              <a:spcPct val="100000"/>
            </a:lnSpc>
          </a:pPr>
          <a:r>
            <a:rPr lang="en-US" sz="1800" dirty="0"/>
            <a:t>Verify that calculations are correct: Estimated Miles X Mileage Rate = Proposed Expenditure.</a:t>
          </a:r>
        </a:p>
      </dgm:t>
    </dgm:pt>
    <dgm:pt modelId="{2F3F2F62-16AC-4E48-B156-C1CC643987A1}" type="parTrans" cxnId="{719CE2EA-7E6A-46CA-B309-EDC10EB95818}">
      <dgm:prSet/>
      <dgm:spPr/>
      <dgm:t>
        <a:bodyPr/>
        <a:lstStyle/>
        <a:p>
          <a:endParaRPr lang="en-US"/>
        </a:p>
      </dgm:t>
    </dgm:pt>
    <dgm:pt modelId="{8C36E146-77DD-4049-B3B6-E2E4ACB58C2C}" type="sibTrans" cxnId="{719CE2EA-7E6A-46CA-B309-EDC10EB95818}">
      <dgm:prSet/>
      <dgm:spPr/>
      <dgm:t>
        <a:bodyPr/>
        <a:lstStyle/>
        <a:p>
          <a:endParaRPr lang="en-US"/>
        </a:p>
      </dgm:t>
    </dgm:pt>
    <dgm:pt modelId="{0BC169AF-ED7A-416E-AA08-E7A38CDEB7EF}">
      <dgm:prSet custT="1"/>
      <dgm:spPr/>
      <dgm:t>
        <a:bodyPr/>
        <a:lstStyle/>
        <a:p>
          <a:pPr>
            <a:lnSpc>
              <a:spcPct val="100000"/>
            </a:lnSpc>
          </a:pPr>
          <a:r>
            <a:rPr lang="en-US" sz="1800" b="0" i="0" baseline="0" dirty="0"/>
            <a:t>Out of State Travel is not an allowable expenditure.</a:t>
          </a:r>
          <a:endParaRPr lang="en-US" sz="1800" dirty="0"/>
        </a:p>
      </dgm:t>
    </dgm:pt>
    <dgm:pt modelId="{FD5A757D-7A8F-4477-806D-A581AD0CF33C}" type="parTrans" cxnId="{74AA1D3E-2AEF-4F03-B833-9F9FF454F391}">
      <dgm:prSet/>
      <dgm:spPr/>
      <dgm:t>
        <a:bodyPr/>
        <a:lstStyle/>
        <a:p>
          <a:endParaRPr lang="en-US"/>
        </a:p>
      </dgm:t>
    </dgm:pt>
    <dgm:pt modelId="{95729D71-BAA6-435B-A559-BF1945C3BBA6}" type="sibTrans" cxnId="{74AA1D3E-2AEF-4F03-B833-9F9FF454F391}">
      <dgm:prSet/>
      <dgm:spPr/>
      <dgm:t>
        <a:bodyPr/>
        <a:lstStyle/>
        <a:p>
          <a:endParaRPr lang="en-US"/>
        </a:p>
      </dgm:t>
    </dgm:pt>
    <dgm:pt modelId="{0AA5BF1F-ACAC-449B-8750-81DE84244AC9}" type="pres">
      <dgm:prSet presAssocID="{D4D82850-E558-4ECE-BCA3-C29367D5EFEC}" presName="root" presStyleCnt="0">
        <dgm:presLayoutVars>
          <dgm:dir/>
          <dgm:resizeHandles val="exact"/>
        </dgm:presLayoutVars>
      </dgm:prSet>
      <dgm:spPr/>
    </dgm:pt>
    <dgm:pt modelId="{35549CBF-C170-4143-9375-DB717F4E2C83}" type="pres">
      <dgm:prSet presAssocID="{F595876C-BEC7-421B-924C-F8E172F390D9}" presName="compNode" presStyleCnt="0"/>
      <dgm:spPr/>
    </dgm:pt>
    <dgm:pt modelId="{68A0E2EC-2A54-40FF-BE35-13ECD9BF9EC1}" type="pres">
      <dgm:prSet presAssocID="{F595876C-BEC7-421B-924C-F8E172F390D9}"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Classroom"/>
        </a:ext>
      </dgm:extLst>
    </dgm:pt>
    <dgm:pt modelId="{D82D4D93-9A34-445D-824D-59CA8B744D9E}" type="pres">
      <dgm:prSet presAssocID="{F595876C-BEC7-421B-924C-F8E172F390D9}" presName="spaceRect" presStyleCnt="0"/>
      <dgm:spPr/>
    </dgm:pt>
    <dgm:pt modelId="{C3CD05EB-FF60-4821-9705-1B01BA473894}" type="pres">
      <dgm:prSet presAssocID="{F595876C-BEC7-421B-924C-F8E172F390D9}" presName="textRect" presStyleLbl="revTx" presStyleIdx="0" presStyleCnt="5">
        <dgm:presLayoutVars>
          <dgm:chMax val="1"/>
          <dgm:chPref val="1"/>
        </dgm:presLayoutVars>
      </dgm:prSet>
      <dgm:spPr/>
    </dgm:pt>
    <dgm:pt modelId="{6E28635E-BD35-4BA6-8A00-FCBE7DC0C950}" type="pres">
      <dgm:prSet presAssocID="{03A63D75-F7EF-4DCE-A0C1-D88CDD794D92}" presName="sibTrans" presStyleCnt="0"/>
      <dgm:spPr/>
    </dgm:pt>
    <dgm:pt modelId="{A4937F54-C6F0-4A96-9930-F4DC664F9C58}" type="pres">
      <dgm:prSet presAssocID="{65644581-71A5-4D55-9378-56A8A8D25C16}" presName="compNode" presStyleCnt="0"/>
      <dgm:spPr/>
    </dgm:pt>
    <dgm:pt modelId="{548BC938-A1E5-4E9D-BB23-F9F365E22962}" type="pres">
      <dgm:prSet presAssocID="{65644581-71A5-4D55-9378-56A8A8D25C16}"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Car"/>
        </a:ext>
      </dgm:extLst>
    </dgm:pt>
    <dgm:pt modelId="{FF42B99B-7E6E-46BE-8D3A-0B68795E1B95}" type="pres">
      <dgm:prSet presAssocID="{65644581-71A5-4D55-9378-56A8A8D25C16}" presName="spaceRect" presStyleCnt="0"/>
      <dgm:spPr/>
    </dgm:pt>
    <dgm:pt modelId="{09129119-4E06-4BFF-A338-701D35516A04}" type="pres">
      <dgm:prSet presAssocID="{65644581-71A5-4D55-9378-56A8A8D25C16}" presName="textRect" presStyleLbl="revTx" presStyleIdx="1" presStyleCnt="5">
        <dgm:presLayoutVars>
          <dgm:chMax val="1"/>
          <dgm:chPref val="1"/>
        </dgm:presLayoutVars>
      </dgm:prSet>
      <dgm:spPr/>
    </dgm:pt>
    <dgm:pt modelId="{28C93D18-E7D1-415D-9CC7-B580D2E0071B}" type="pres">
      <dgm:prSet presAssocID="{D63650C7-CC80-41BA-A925-201E7DCCCD39}" presName="sibTrans" presStyleCnt="0"/>
      <dgm:spPr/>
    </dgm:pt>
    <dgm:pt modelId="{3CE038CA-3E0A-4D06-BD57-78787823E54F}" type="pres">
      <dgm:prSet presAssocID="{AACE5E9F-E372-4E9B-851A-55C8E99D3001}" presName="compNode" presStyleCnt="0"/>
      <dgm:spPr/>
    </dgm:pt>
    <dgm:pt modelId="{9C5FF26C-DAD6-44B3-91B5-1B1B82BB4D98}" type="pres">
      <dgm:prSet presAssocID="{AACE5E9F-E372-4E9B-851A-55C8E99D3001}"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Wallet"/>
        </a:ext>
      </dgm:extLst>
    </dgm:pt>
    <dgm:pt modelId="{A7D2F555-18C7-468D-928C-560D946E8EA1}" type="pres">
      <dgm:prSet presAssocID="{AACE5E9F-E372-4E9B-851A-55C8E99D3001}" presName="spaceRect" presStyleCnt="0"/>
      <dgm:spPr/>
    </dgm:pt>
    <dgm:pt modelId="{EEC9BFD3-45E0-42EE-88D4-17DE55E3FEE0}" type="pres">
      <dgm:prSet presAssocID="{AACE5E9F-E372-4E9B-851A-55C8E99D3001}" presName="textRect" presStyleLbl="revTx" presStyleIdx="2" presStyleCnt="5">
        <dgm:presLayoutVars>
          <dgm:chMax val="1"/>
          <dgm:chPref val="1"/>
        </dgm:presLayoutVars>
      </dgm:prSet>
      <dgm:spPr/>
    </dgm:pt>
    <dgm:pt modelId="{A53C38A5-0DDA-49E8-81E3-75B5ED8C4609}" type="pres">
      <dgm:prSet presAssocID="{5066C80A-562C-4512-84CC-966F0AB0A22E}" presName="sibTrans" presStyleCnt="0"/>
      <dgm:spPr/>
    </dgm:pt>
    <dgm:pt modelId="{0901E35F-1F05-447A-8837-A949B6E74F99}" type="pres">
      <dgm:prSet presAssocID="{47360060-F5B0-43E2-9F33-3C400011C7DB}" presName="compNode" presStyleCnt="0"/>
      <dgm:spPr/>
    </dgm:pt>
    <dgm:pt modelId="{0E129246-D7B3-41D1-B80F-9DE23BF7C7C4}" type="pres">
      <dgm:prSet presAssocID="{47360060-F5B0-43E2-9F33-3C400011C7DB}" presName="iconRect" presStyleLbl="node1" presStyleIdx="3" presStyleCnt="5"/>
      <dgm:spPr>
        <a:blipFill>
          <a:blip xmlns:r="http://schemas.openxmlformats.org/officeDocument/2006/relationships" r:embed="rId7" cstate="hq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Calculator"/>
        </a:ext>
      </dgm:extLst>
    </dgm:pt>
    <dgm:pt modelId="{980D5AB1-0511-4945-AAED-456A2E52A77E}" type="pres">
      <dgm:prSet presAssocID="{47360060-F5B0-43E2-9F33-3C400011C7DB}" presName="spaceRect" presStyleCnt="0"/>
      <dgm:spPr/>
    </dgm:pt>
    <dgm:pt modelId="{E1EFA030-D016-4714-B010-1EADB5CB5E31}" type="pres">
      <dgm:prSet presAssocID="{47360060-F5B0-43E2-9F33-3C400011C7DB}" presName="textRect" presStyleLbl="revTx" presStyleIdx="3" presStyleCnt="5">
        <dgm:presLayoutVars>
          <dgm:chMax val="1"/>
          <dgm:chPref val="1"/>
        </dgm:presLayoutVars>
      </dgm:prSet>
      <dgm:spPr/>
    </dgm:pt>
    <dgm:pt modelId="{A86E1537-AFA0-497E-9ACC-6DAD58902ADA}" type="pres">
      <dgm:prSet presAssocID="{8C36E146-77DD-4049-B3B6-E2E4ACB58C2C}" presName="sibTrans" presStyleCnt="0"/>
      <dgm:spPr/>
    </dgm:pt>
    <dgm:pt modelId="{84413F31-8238-40AF-AA40-B53ECF536840}" type="pres">
      <dgm:prSet presAssocID="{0BC169AF-ED7A-416E-AA08-E7A38CDEB7EF}" presName="compNode" presStyleCnt="0"/>
      <dgm:spPr/>
    </dgm:pt>
    <dgm:pt modelId="{7ECB280F-4FAE-4C7B-A366-9F3E60EE2C1A}" type="pres">
      <dgm:prSet presAssocID="{0BC169AF-ED7A-416E-AA08-E7A38CDEB7EF}"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dgm:spPr>
      <dgm:extLst>
        <a:ext uri="{E40237B7-FDA0-4F09-8148-C483321AD2D9}">
          <dgm14:cNvPr xmlns:dgm14="http://schemas.microsoft.com/office/drawing/2010/diagram" id="0" name="" descr="Airplane"/>
        </a:ext>
      </dgm:extLst>
    </dgm:pt>
    <dgm:pt modelId="{073F8A8A-5934-4E5E-A1C6-AB939F51C0DA}" type="pres">
      <dgm:prSet presAssocID="{0BC169AF-ED7A-416E-AA08-E7A38CDEB7EF}" presName="spaceRect" presStyleCnt="0"/>
      <dgm:spPr/>
    </dgm:pt>
    <dgm:pt modelId="{50C1F67F-F338-4FBB-8DB4-A2C789B85746}" type="pres">
      <dgm:prSet presAssocID="{0BC169AF-ED7A-416E-AA08-E7A38CDEB7EF}" presName="textRect" presStyleLbl="revTx" presStyleIdx="4" presStyleCnt="5">
        <dgm:presLayoutVars>
          <dgm:chMax val="1"/>
          <dgm:chPref val="1"/>
        </dgm:presLayoutVars>
      </dgm:prSet>
      <dgm:spPr/>
    </dgm:pt>
  </dgm:ptLst>
  <dgm:cxnLst>
    <dgm:cxn modelId="{69B86214-B6D9-49B5-8D81-8A062681D1CE}" type="presOf" srcId="{47360060-F5B0-43E2-9F33-3C400011C7DB}" destId="{E1EFA030-D016-4714-B010-1EADB5CB5E31}" srcOrd="0" destOrd="0" presId="urn:microsoft.com/office/officeart/2018/2/layout/IconLabelList"/>
    <dgm:cxn modelId="{239CEE26-CF2F-4F87-AF44-2C26B140AD09}" type="presOf" srcId="{D4D82850-E558-4ECE-BCA3-C29367D5EFEC}" destId="{0AA5BF1F-ACAC-449B-8750-81DE84244AC9}" srcOrd="0" destOrd="0" presId="urn:microsoft.com/office/officeart/2018/2/layout/IconLabelList"/>
    <dgm:cxn modelId="{74AA1D3E-2AEF-4F03-B833-9F9FF454F391}" srcId="{D4D82850-E558-4ECE-BCA3-C29367D5EFEC}" destId="{0BC169AF-ED7A-416E-AA08-E7A38CDEB7EF}" srcOrd="4" destOrd="0" parTransId="{FD5A757D-7A8F-4477-806D-A581AD0CF33C}" sibTransId="{95729D71-BAA6-435B-A559-BF1945C3BBA6}"/>
    <dgm:cxn modelId="{9ED9706B-464C-454D-B6B2-D1C0069DC5B1}" srcId="{D4D82850-E558-4ECE-BCA3-C29367D5EFEC}" destId="{65644581-71A5-4D55-9378-56A8A8D25C16}" srcOrd="1" destOrd="0" parTransId="{706FD02A-6F75-4F5E-A232-B1F753F7F019}" sibTransId="{D63650C7-CC80-41BA-A925-201E7DCCCD39}"/>
    <dgm:cxn modelId="{35A49557-5C39-4EAA-9E07-A8C2F1537382}" type="presOf" srcId="{0BC169AF-ED7A-416E-AA08-E7A38CDEB7EF}" destId="{50C1F67F-F338-4FBB-8DB4-A2C789B85746}" srcOrd="0" destOrd="0" presId="urn:microsoft.com/office/officeart/2018/2/layout/IconLabelList"/>
    <dgm:cxn modelId="{09303CAF-4C09-45DA-81A7-9E0EB54812D9}" type="presOf" srcId="{AACE5E9F-E372-4E9B-851A-55C8E99D3001}" destId="{EEC9BFD3-45E0-42EE-88D4-17DE55E3FEE0}" srcOrd="0" destOrd="0" presId="urn:microsoft.com/office/officeart/2018/2/layout/IconLabelList"/>
    <dgm:cxn modelId="{015D18DD-A1C3-4667-8C24-90F157C93AB1}" srcId="{D4D82850-E558-4ECE-BCA3-C29367D5EFEC}" destId="{F595876C-BEC7-421B-924C-F8E172F390D9}" srcOrd="0" destOrd="0" parTransId="{898484FF-9A05-4D90-B3A5-A728C0C6CCD4}" sibTransId="{03A63D75-F7EF-4DCE-A0C1-D88CDD794D92}"/>
    <dgm:cxn modelId="{719CE2EA-7E6A-46CA-B309-EDC10EB95818}" srcId="{D4D82850-E558-4ECE-BCA3-C29367D5EFEC}" destId="{47360060-F5B0-43E2-9F33-3C400011C7DB}" srcOrd="3" destOrd="0" parTransId="{2F3F2F62-16AC-4E48-B156-C1CC643987A1}" sibTransId="{8C36E146-77DD-4049-B3B6-E2E4ACB58C2C}"/>
    <dgm:cxn modelId="{BC85CCEC-2783-4940-9570-E6A04727BCAE}" type="presOf" srcId="{F595876C-BEC7-421B-924C-F8E172F390D9}" destId="{C3CD05EB-FF60-4821-9705-1B01BA473894}" srcOrd="0" destOrd="0" presId="urn:microsoft.com/office/officeart/2018/2/layout/IconLabelList"/>
    <dgm:cxn modelId="{28E52BED-1DAB-4FC3-93DD-01F036DDDED3}" srcId="{D4D82850-E558-4ECE-BCA3-C29367D5EFEC}" destId="{AACE5E9F-E372-4E9B-851A-55C8E99D3001}" srcOrd="2" destOrd="0" parTransId="{BF638D65-6D23-4CD7-A21E-4638DD5E3D96}" sibTransId="{5066C80A-562C-4512-84CC-966F0AB0A22E}"/>
    <dgm:cxn modelId="{FF80C2FA-163A-486E-901B-B1DAF9611B75}" type="presOf" srcId="{65644581-71A5-4D55-9378-56A8A8D25C16}" destId="{09129119-4E06-4BFF-A338-701D35516A04}" srcOrd="0" destOrd="0" presId="urn:microsoft.com/office/officeart/2018/2/layout/IconLabelList"/>
    <dgm:cxn modelId="{D94A1E28-A52D-45B1-87C7-82D56BCAAEE2}" type="presParOf" srcId="{0AA5BF1F-ACAC-449B-8750-81DE84244AC9}" destId="{35549CBF-C170-4143-9375-DB717F4E2C83}" srcOrd="0" destOrd="0" presId="urn:microsoft.com/office/officeart/2018/2/layout/IconLabelList"/>
    <dgm:cxn modelId="{E7592E3C-7837-447B-95C5-E64520994EEE}" type="presParOf" srcId="{35549CBF-C170-4143-9375-DB717F4E2C83}" destId="{68A0E2EC-2A54-40FF-BE35-13ECD9BF9EC1}" srcOrd="0" destOrd="0" presId="urn:microsoft.com/office/officeart/2018/2/layout/IconLabelList"/>
    <dgm:cxn modelId="{22707EFF-A260-48F2-94F2-5CE4DFA74263}" type="presParOf" srcId="{35549CBF-C170-4143-9375-DB717F4E2C83}" destId="{D82D4D93-9A34-445D-824D-59CA8B744D9E}" srcOrd="1" destOrd="0" presId="urn:microsoft.com/office/officeart/2018/2/layout/IconLabelList"/>
    <dgm:cxn modelId="{8E206295-8188-4114-AC03-85CC74C5B6DD}" type="presParOf" srcId="{35549CBF-C170-4143-9375-DB717F4E2C83}" destId="{C3CD05EB-FF60-4821-9705-1B01BA473894}" srcOrd="2" destOrd="0" presId="urn:microsoft.com/office/officeart/2018/2/layout/IconLabelList"/>
    <dgm:cxn modelId="{65BA0F57-211D-41EA-A0C3-8C9C9BC2F084}" type="presParOf" srcId="{0AA5BF1F-ACAC-449B-8750-81DE84244AC9}" destId="{6E28635E-BD35-4BA6-8A00-FCBE7DC0C950}" srcOrd="1" destOrd="0" presId="urn:microsoft.com/office/officeart/2018/2/layout/IconLabelList"/>
    <dgm:cxn modelId="{A0763932-5260-452A-AC57-F5EE3847B06B}" type="presParOf" srcId="{0AA5BF1F-ACAC-449B-8750-81DE84244AC9}" destId="{A4937F54-C6F0-4A96-9930-F4DC664F9C58}" srcOrd="2" destOrd="0" presId="urn:microsoft.com/office/officeart/2018/2/layout/IconLabelList"/>
    <dgm:cxn modelId="{C560432B-9AAD-4692-976D-974467B59ED5}" type="presParOf" srcId="{A4937F54-C6F0-4A96-9930-F4DC664F9C58}" destId="{548BC938-A1E5-4E9D-BB23-F9F365E22962}" srcOrd="0" destOrd="0" presId="urn:microsoft.com/office/officeart/2018/2/layout/IconLabelList"/>
    <dgm:cxn modelId="{6FC0F461-D1CB-4B45-8D63-4E5F46F328A6}" type="presParOf" srcId="{A4937F54-C6F0-4A96-9930-F4DC664F9C58}" destId="{FF42B99B-7E6E-46BE-8D3A-0B68795E1B95}" srcOrd="1" destOrd="0" presId="urn:microsoft.com/office/officeart/2018/2/layout/IconLabelList"/>
    <dgm:cxn modelId="{1368DEB5-EC51-49DC-AEE0-07BCFA09194E}" type="presParOf" srcId="{A4937F54-C6F0-4A96-9930-F4DC664F9C58}" destId="{09129119-4E06-4BFF-A338-701D35516A04}" srcOrd="2" destOrd="0" presId="urn:microsoft.com/office/officeart/2018/2/layout/IconLabelList"/>
    <dgm:cxn modelId="{DC4229C9-83D0-46AE-9755-226825421CD2}" type="presParOf" srcId="{0AA5BF1F-ACAC-449B-8750-81DE84244AC9}" destId="{28C93D18-E7D1-415D-9CC7-B580D2E0071B}" srcOrd="3" destOrd="0" presId="urn:microsoft.com/office/officeart/2018/2/layout/IconLabelList"/>
    <dgm:cxn modelId="{199A812A-B353-4C13-B8C3-8C666673386F}" type="presParOf" srcId="{0AA5BF1F-ACAC-449B-8750-81DE84244AC9}" destId="{3CE038CA-3E0A-4D06-BD57-78787823E54F}" srcOrd="4" destOrd="0" presId="urn:microsoft.com/office/officeart/2018/2/layout/IconLabelList"/>
    <dgm:cxn modelId="{FDA6A89D-88FA-45EA-8728-E070AAA9CC92}" type="presParOf" srcId="{3CE038CA-3E0A-4D06-BD57-78787823E54F}" destId="{9C5FF26C-DAD6-44B3-91B5-1B1B82BB4D98}" srcOrd="0" destOrd="0" presId="urn:microsoft.com/office/officeart/2018/2/layout/IconLabelList"/>
    <dgm:cxn modelId="{43E189C6-2E38-409C-8453-9684466AB967}" type="presParOf" srcId="{3CE038CA-3E0A-4D06-BD57-78787823E54F}" destId="{A7D2F555-18C7-468D-928C-560D946E8EA1}" srcOrd="1" destOrd="0" presId="urn:microsoft.com/office/officeart/2018/2/layout/IconLabelList"/>
    <dgm:cxn modelId="{5D952023-F58B-46C0-9A54-657DFA62E1A2}" type="presParOf" srcId="{3CE038CA-3E0A-4D06-BD57-78787823E54F}" destId="{EEC9BFD3-45E0-42EE-88D4-17DE55E3FEE0}" srcOrd="2" destOrd="0" presId="urn:microsoft.com/office/officeart/2018/2/layout/IconLabelList"/>
    <dgm:cxn modelId="{9405A6D4-BEA8-42CF-9E72-26D4B2654CA8}" type="presParOf" srcId="{0AA5BF1F-ACAC-449B-8750-81DE84244AC9}" destId="{A53C38A5-0DDA-49E8-81E3-75B5ED8C4609}" srcOrd="5" destOrd="0" presId="urn:microsoft.com/office/officeart/2018/2/layout/IconLabelList"/>
    <dgm:cxn modelId="{427015E8-80B5-4481-9846-A303CDA85515}" type="presParOf" srcId="{0AA5BF1F-ACAC-449B-8750-81DE84244AC9}" destId="{0901E35F-1F05-447A-8837-A949B6E74F99}" srcOrd="6" destOrd="0" presId="urn:microsoft.com/office/officeart/2018/2/layout/IconLabelList"/>
    <dgm:cxn modelId="{32E1D996-2A82-4F55-8E1C-1B4779502671}" type="presParOf" srcId="{0901E35F-1F05-447A-8837-A949B6E74F99}" destId="{0E129246-D7B3-41D1-B80F-9DE23BF7C7C4}" srcOrd="0" destOrd="0" presId="urn:microsoft.com/office/officeart/2018/2/layout/IconLabelList"/>
    <dgm:cxn modelId="{B5B99955-E600-4891-B8A3-D22439A1B8C4}" type="presParOf" srcId="{0901E35F-1F05-447A-8837-A949B6E74F99}" destId="{980D5AB1-0511-4945-AAED-456A2E52A77E}" srcOrd="1" destOrd="0" presId="urn:microsoft.com/office/officeart/2018/2/layout/IconLabelList"/>
    <dgm:cxn modelId="{B927FB67-A77F-4418-87FC-6FB02633C056}" type="presParOf" srcId="{0901E35F-1F05-447A-8837-A949B6E74F99}" destId="{E1EFA030-D016-4714-B010-1EADB5CB5E31}" srcOrd="2" destOrd="0" presId="urn:microsoft.com/office/officeart/2018/2/layout/IconLabelList"/>
    <dgm:cxn modelId="{8ABE933F-5570-404E-BA19-05C53C332ABA}" type="presParOf" srcId="{0AA5BF1F-ACAC-449B-8750-81DE84244AC9}" destId="{A86E1537-AFA0-497E-9ACC-6DAD58902ADA}" srcOrd="7" destOrd="0" presId="urn:microsoft.com/office/officeart/2018/2/layout/IconLabelList"/>
    <dgm:cxn modelId="{776D3588-130A-4457-9DF8-78787BB53121}" type="presParOf" srcId="{0AA5BF1F-ACAC-449B-8750-81DE84244AC9}" destId="{84413F31-8238-40AF-AA40-B53ECF536840}" srcOrd="8" destOrd="0" presId="urn:microsoft.com/office/officeart/2018/2/layout/IconLabelList"/>
    <dgm:cxn modelId="{EF58C48C-8110-4962-9F45-11C4E930DE77}" type="presParOf" srcId="{84413F31-8238-40AF-AA40-B53ECF536840}" destId="{7ECB280F-4FAE-4C7B-A366-9F3E60EE2C1A}" srcOrd="0" destOrd="0" presId="urn:microsoft.com/office/officeart/2018/2/layout/IconLabelList"/>
    <dgm:cxn modelId="{E9410F87-543E-4C9B-8200-B9022F15EE50}" type="presParOf" srcId="{84413F31-8238-40AF-AA40-B53ECF536840}" destId="{073F8A8A-5934-4E5E-A1C6-AB939F51C0DA}" srcOrd="1" destOrd="0" presId="urn:microsoft.com/office/officeart/2018/2/layout/IconLabelList"/>
    <dgm:cxn modelId="{6A9080CA-F908-4E97-9BEE-81F44D139C96}" type="presParOf" srcId="{84413F31-8238-40AF-AA40-B53ECF536840}" destId="{50C1F67F-F338-4FBB-8DB4-A2C789B85746}"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3CCED7F-EC6C-42E8-B734-B367F97F2871}" type="doc">
      <dgm:prSet loTypeId="urn:microsoft.com/office/officeart/2018/2/layout/IconLabelList" loCatId="icon" qsTypeId="urn:microsoft.com/office/officeart/2005/8/quickstyle/simple1" qsCatId="simple" csTypeId="urn:microsoft.com/office/officeart/2005/8/colors/accent1_2" csCatId="accent1" phldr="1"/>
      <dgm:spPr/>
      <dgm:t>
        <a:bodyPr/>
        <a:lstStyle/>
        <a:p>
          <a:endParaRPr lang="en-US"/>
        </a:p>
      </dgm:t>
    </dgm:pt>
    <dgm:pt modelId="{877F1009-2DDF-4D03-A504-8048AE1666DB}">
      <dgm:prSet custT="1"/>
      <dgm:spPr/>
      <dgm:t>
        <a:bodyPr/>
        <a:lstStyle/>
        <a:p>
          <a:pPr>
            <a:lnSpc>
              <a:spcPct val="100000"/>
            </a:lnSpc>
          </a:pPr>
          <a:r>
            <a:rPr lang="en-US" sz="2000" dirty="0"/>
            <a:t>School districts and BOCES should use the restricted indirect cost rate that has been approved for the school year in which the grant will operate</a:t>
          </a:r>
          <a:r>
            <a:rPr lang="en-US" sz="1400" dirty="0"/>
            <a:t>.  </a:t>
          </a:r>
        </a:p>
      </dgm:t>
    </dgm:pt>
    <dgm:pt modelId="{B4A355F9-7864-401E-A06E-DAA73EC2B322}" type="parTrans" cxnId="{71BAA723-31AA-4CA6-8C52-875C0813FC78}">
      <dgm:prSet/>
      <dgm:spPr/>
      <dgm:t>
        <a:bodyPr/>
        <a:lstStyle/>
        <a:p>
          <a:endParaRPr lang="en-US"/>
        </a:p>
      </dgm:t>
    </dgm:pt>
    <dgm:pt modelId="{B5E22C7E-5C73-45FB-8A67-CCB47DFF3A2E}" type="sibTrans" cxnId="{71BAA723-31AA-4CA6-8C52-875C0813FC78}">
      <dgm:prSet/>
      <dgm:spPr/>
      <dgm:t>
        <a:bodyPr/>
        <a:lstStyle/>
        <a:p>
          <a:endParaRPr lang="en-US"/>
        </a:p>
      </dgm:t>
    </dgm:pt>
    <dgm:pt modelId="{E61FE5F3-A33B-4C0A-B055-8B18F2F0669C}">
      <dgm:prSet custT="1"/>
      <dgm:spPr/>
      <dgm:t>
        <a:bodyPr/>
        <a:lstStyle/>
        <a:p>
          <a:pPr>
            <a:lnSpc>
              <a:spcPct val="100000"/>
            </a:lnSpc>
          </a:pPr>
          <a:r>
            <a:rPr lang="en-US" sz="2000" dirty="0"/>
            <a:t>Most other agencies (CBO’s and Non-Profits) are subject to a fixed maximum rate depending on the grant program and type of agency. </a:t>
          </a:r>
        </a:p>
      </dgm:t>
    </dgm:pt>
    <dgm:pt modelId="{E3A208A6-A0FE-4908-BA6B-3B65B89C1D75}" type="parTrans" cxnId="{8EBB9B5A-8E4A-452A-8B37-C56F772C8AA8}">
      <dgm:prSet/>
      <dgm:spPr/>
      <dgm:t>
        <a:bodyPr/>
        <a:lstStyle/>
        <a:p>
          <a:endParaRPr lang="en-US"/>
        </a:p>
      </dgm:t>
    </dgm:pt>
    <dgm:pt modelId="{172D33D1-259E-4945-AB35-7C9AA1438B95}" type="sibTrans" cxnId="{8EBB9B5A-8E4A-452A-8B37-C56F772C8AA8}">
      <dgm:prSet/>
      <dgm:spPr/>
      <dgm:t>
        <a:bodyPr/>
        <a:lstStyle/>
        <a:p>
          <a:endParaRPr lang="en-US"/>
        </a:p>
      </dgm:t>
    </dgm:pt>
    <dgm:pt modelId="{1AD1BB3B-8774-42EF-82C7-B6D58A1C1A9D}">
      <dgm:prSet custT="1"/>
      <dgm:spPr/>
      <dgm:t>
        <a:bodyPr/>
        <a:lstStyle/>
        <a:p>
          <a:pPr>
            <a:lnSpc>
              <a:spcPct val="100000"/>
            </a:lnSpc>
          </a:pPr>
          <a:r>
            <a:rPr lang="en-US" sz="2000" dirty="0"/>
            <a:t>The modified direct cost used in the calculation of indirect cost must exclude equipment, minor remodeling, the portion of each subcontract exceeding $25,000 and any flow through funds</a:t>
          </a:r>
          <a:r>
            <a:rPr lang="en-US" sz="1400" dirty="0"/>
            <a:t>.</a:t>
          </a:r>
        </a:p>
      </dgm:t>
    </dgm:pt>
    <dgm:pt modelId="{3E557079-30E4-4213-847C-3FC513F53ED5}" type="parTrans" cxnId="{AFFA8CAA-6359-4F88-94A0-1FBCB964A090}">
      <dgm:prSet/>
      <dgm:spPr/>
      <dgm:t>
        <a:bodyPr/>
        <a:lstStyle/>
        <a:p>
          <a:endParaRPr lang="en-US"/>
        </a:p>
      </dgm:t>
    </dgm:pt>
    <dgm:pt modelId="{AC7CAD19-5E71-40A2-8001-CD1FA75191CB}" type="sibTrans" cxnId="{AFFA8CAA-6359-4F88-94A0-1FBCB964A090}">
      <dgm:prSet/>
      <dgm:spPr/>
      <dgm:t>
        <a:bodyPr/>
        <a:lstStyle/>
        <a:p>
          <a:endParaRPr lang="en-US"/>
        </a:p>
      </dgm:t>
    </dgm:pt>
    <dgm:pt modelId="{5F2FF748-0429-4CC3-B5FF-B906958EC39C}" type="pres">
      <dgm:prSet presAssocID="{73CCED7F-EC6C-42E8-B734-B367F97F2871}" presName="root" presStyleCnt="0">
        <dgm:presLayoutVars>
          <dgm:dir/>
          <dgm:resizeHandles val="exact"/>
        </dgm:presLayoutVars>
      </dgm:prSet>
      <dgm:spPr/>
    </dgm:pt>
    <dgm:pt modelId="{0D6C6074-E8E4-4196-A7BA-3E941D7FC555}" type="pres">
      <dgm:prSet presAssocID="{877F1009-2DDF-4D03-A504-8048AE1666DB}" presName="compNode" presStyleCnt="0"/>
      <dgm:spPr/>
    </dgm:pt>
    <dgm:pt modelId="{9E9C09FF-B8F8-43E6-832E-7E3AA03342C1}" type="pres">
      <dgm:prSet presAssocID="{877F1009-2DDF-4D03-A504-8048AE1666DB}"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Schoolhouse"/>
        </a:ext>
      </dgm:extLst>
    </dgm:pt>
    <dgm:pt modelId="{2385DADA-0E85-484C-84AE-DC45E5C3D3DC}" type="pres">
      <dgm:prSet presAssocID="{877F1009-2DDF-4D03-A504-8048AE1666DB}" presName="spaceRect" presStyleCnt="0"/>
      <dgm:spPr/>
    </dgm:pt>
    <dgm:pt modelId="{1015EF08-0113-46E7-9639-A6D116A00E04}" type="pres">
      <dgm:prSet presAssocID="{877F1009-2DDF-4D03-A504-8048AE1666DB}" presName="textRect" presStyleLbl="revTx" presStyleIdx="0" presStyleCnt="3">
        <dgm:presLayoutVars>
          <dgm:chMax val="1"/>
          <dgm:chPref val="1"/>
        </dgm:presLayoutVars>
      </dgm:prSet>
      <dgm:spPr/>
    </dgm:pt>
    <dgm:pt modelId="{684D6D93-5A36-476A-B5E6-618907556DE2}" type="pres">
      <dgm:prSet presAssocID="{B5E22C7E-5C73-45FB-8A67-CCB47DFF3A2E}" presName="sibTrans" presStyleCnt="0"/>
      <dgm:spPr/>
    </dgm:pt>
    <dgm:pt modelId="{95FCDC63-9205-4887-A559-E3CF09FBC1FD}" type="pres">
      <dgm:prSet presAssocID="{E61FE5F3-A33B-4C0A-B055-8B18F2F0669C}" presName="compNode" presStyleCnt="0"/>
      <dgm:spPr/>
    </dgm:pt>
    <dgm:pt modelId="{FAA9894F-4C64-4FDA-851C-7AA878760EB2}" type="pres">
      <dgm:prSet presAssocID="{E61FE5F3-A33B-4C0A-B055-8B18F2F0669C}"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Bank"/>
        </a:ext>
      </dgm:extLst>
    </dgm:pt>
    <dgm:pt modelId="{DCB0EB43-8F0F-4AD4-B6B2-4D10EC84E813}" type="pres">
      <dgm:prSet presAssocID="{E61FE5F3-A33B-4C0A-B055-8B18F2F0669C}" presName="spaceRect" presStyleCnt="0"/>
      <dgm:spPr/>
    </dgm:pt>
    <dgm:pt modelId="{C0F22CC3-831E-4F85-9831-706B299F244C}" type="pres">
      <dgm:prSet presAssocID="{E61FE5F3-A33B-4C0A-B055-8B18F2F0669C}" presName="textRect" presStyleLbl="revTx" presStyleIdx="1" presStyleCnt="3">
        <dgm:presLayoutVars>
          <dgm:chMax val="1"/>
          <dgm:chPref val="1"/>
        </dgm:presLayoutVars>
      </dgm:prSet>
      <dgm:spPr/>
    </dgm:pt>
    <dgm:pt modelId="{35812A64-5455-4A38-ABFC-2B006A3A71ED}" type="pres">
      <dgm:prSet presAssocID="{172D33D1-259E-4945-AB35-7C9AA1438B95}" presName="sibTrans" presStyleCnt="0"/>
      <dgm:spPr/>
    </dgm:pt>
    <dgm:pt modelId="{FC17BD24-6A73-4DDD-871A-FF40030353FF}" type="pres">
      <dgm:prSet presAssocID="{1AD1BB3B-8774-42EF-82C7-B6D58A1C1A9D}" presName="compNode" presStyleCnt="0"/>
      <dgm:spPr/>
    </dgm:pt>
    <dgm:pt modelId="{427E32A5-29E3-40EE-B30C-57ACBD8B401C}" type="pres">
      <dgm:prSet presAssocID="{1AD1BB3B-8774-42EF-82C7-B6D58A1C1A9D}"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Electrician"/>
        </a:ext>
      </dgm:extLst>
    </dgm:pt>
    <dgm:pt modelId="{24CD75D0-8FAC-4C91-BF71-942CD368BD70}" type="pres">
      <dgm:prSet presAssocID="{1AD1BB3B-8774-42EF-82C7-B6D58A1C1A9D}" presName="spaceRect" presStyleCnt="0"/>
      <dgm:spPr/>
    </dgm:pt>
    <dgm:pt modelId="{CC5AC23C-DDF1-477C-A50E-AC452C6FF955}" type="pres">
      <dgm:prSet presAssocID="{1AD1BB3B-8774-42EF-82C7-B6D58A1C1A9D}" presName="textRect" presStyleLbl="revTx" presStyleIdx="2" presStyleCnt="3">
        <dgm:presLayoutVars>
          <dgm:chMax val="1"/>
          <dgm:chPref val="1"/>
        </dgm:presLayoutVars>
      </dgm:prSet>
      <dgm:spPr/>
    </dgm:pt>
  </dgm:ptLst>
  <dgm:cxnLst>
    <dgm:cxn modelId="{92564311-6B39-4651-A126-CDAC98170A25}" type="presOf" srcId="{1AD1BB3B-8774-42EF-82C7-B6D58A1C1A9D}" destId="{CC5AC23C-DDF1-477C-A50E-AC452C6FF955}" srcOrd="0" destOrd="0" presId="urn:microsoft.com/office/officeart/2018/2/layout/IconLabelList"/>
    <dgm:cxn modelId="{71BAA723-31AA-4CA6-8C52-875C0813FC78}" srcId="{73CCED7F-EC6C-42E8-B734-B367F97F2871}" destId="{877F1009-2DDF-4D03-A504-8048AE1666DB}" srcOrd="0" destOrd="0" parTransId="{B4A355F9-7864-401E-A06E-DAA73EC2B322}" sibTransId="{B5E22C7E-5C73-45FB-8A67-CCB47DFF3A2E}"/>
    <dgm:cxn modelId="{F2F19638-7846-4660-B69A-8B5DF66B58DA}" type="presOf" srcId="{877F1009-2DDF-4D03-A504-8048AE1666DB}" destId="{1015EF08-0113-46E7-9639-A6D116A00E04}" srcOrd="0" destOrd="0" presId="urn:microsoft.com/office/officeart/2018/2/layout/IconLabelList"/>
    <dgm:cxn modelId="{779E8842-890F-4198-9F51-E54D3C057B1C}" type="presOf" srcId="{E61FE5F3-A33B-4C0A-B055-8B18F2F0669C}" destId="{C0F22CC3-831E-4F85-9831-706B299F244C}" srcOrd="0" destOrd="0" presId="urn:microsoft.com/office/officeart/2018/2/layout/IconLabelList"/>
    <dgm:cxn modelId="{8EBB9B5A-8E4A-452A-8B37-C56F772C8AA8}" srcId="{73CCED7F-EC6C-42E8-B734-B367F97F2871}" destId="{E61FE5F3-A33B-4C0A-B055-8B18F2F0669C}" srcOrd="1" destOrd="0" parTransId="{E3A208A6-A0FE-4908-BA6B-3B65B89C1D75}" sibTransId="{172D33D1-259E-4945-AB35-7C9AA1438B95}"/>
    <dgm:cxn modelId="{AFFA8CAA-6359-4F88-94A0-1FBCB964A090}" srcId="{73CCED7F-EC6C-42E8-B734-B367F97F2871}" destId="{1AD1BB3B-8774-42EF-82C7-B6D58A1C1A9D}" srcOrd="2" destOrd="0" parTransId="{3E557079-30E4-4213-847C-3FC513F53ED5}" sibTransId="{AC7CAD19-5E71-40A2-8001-CD1FA75191CB}"/>
    <dgm:cxn modelId="{78F637F6-5A49-4DF6-9405-35FCED43B9A5}" type="presOf" srcId="{73CCED7F-EC6C-42E8-B734-B367F97F2871}" destId="{5F2FF748-0429-4CC3-B5FF-B906958EC39C}" srcOrd="0" destOrd="0" presId="urn:microsoft.com/office/officeart/2018/2/layout/IconLabelList"/>
    <dgm:cxn modelId="{BDF170F1-C82E-4F1C-BA5E-BA01BEF4856A}" type="presParOf" srcId="{5F2FF748-0429-4CC3-B5FF-B906958EC39C}" destId="{0D6C6074-E8E4-4196-A7BA-3E941D7FC555}" srcOrd="0" destOrd="0" presId="urn:microsoft.com/office/officeart/2018/2/layout/IconLabelList"/>
    <dgm:cxn modelId="{F859B0E9-1545-4772-BBB2-F470F0E4772A}" type="presParOf" srcId="{0D6C6074-E8E4-4196-A7BA-3E941D7FC555}" destId="{9E9C09FF-B8F8-43E6-832E-7E3AA03342C1}" srcOrd="0" destOrd="0" presId="urn:microsoft.com/office/officeart/2018/2/layout/IconLabelList"/>
    <dgm:cxn modelId="{848B50C2-665C-43D7-9EAC-5482E67DF924}" type="presParOf" srcId="{0D6C6074-E8E4-4196-A7BA-3E941D7FC555}" destId="{2385DADA-0E85-484C-84AE-DC45E5C3D3DC}" srcOrd="1" destOrd="0" presId="urn:microsoft.com/office/officeart/2018/2/layout/IconLabelList"/>
    <dgm:cxn modelId="{0CB834F5-F290-4D41-A12C-E870C13424AA}" type="presParOf" srcId="{0D6C6074-E8E4-4196-A7BA-3E941D7FC555}" destId="{1015EF08-0113-46E7-9639-A6D116A00E04}" srcOrd="2" destOrd="0" presId="urn:microsoft.com/office/officeart/2018/2/layout/IconLabelList"/>
    <dgm:cxn modelId="{BF7DE533-AA76-4EB6-A818-B81B7F8293C8}" type="presParOf" srcId="{5F2FF748-0429-4CC3-B5FF-B906958EC39C}" destId="{684D6D93-5A36-476A-B5E6-618907556DE2}" srcOrd="1" destOrd="0" presId="urn:microsoft.com/office/officeart/2018/2/layout/IconLabelList"/>
    <dgm:cxn modelId="{E94419BA-F9A7-42A5-8EFF-48C445EDBECB}" type="presParOf" srcId="{5F2FF748-0429-4CC3-B5FF-B906958EC39C}" destId="{95FCDC63-9205-4887-A559-E3CF09FBC1FD}" srcOrd="2" destOrd="0" presId="urn:microsoft.com/office/officeart/2018/2/layout/IconLabelList"/>
    <dgm:cxn modelId="{6EBF72DE-5243-445D-BFFF-EDC30CD9A4CA}" type="presParOf" srcId="{95FCDC63-9205-4887-A559-E3CF09FBC1FD}" destId="{FAA9894F-4C64-4FDA-851C-7AA878760EB2}" srcOrd="0" destOrd="0" presId="urn:microsoft.com/office/officeart/2018/2/layout/IconLabelList"/>
    <dgm:cxn modelId="{FB49F028-0335-41F4-908C-DD1D8C5CBAF2}" type="presParOf" srcId="{95FCDC63-9205-4887-A559-E3CF09FBC1FD}" destId="{DCB0EB43-8F0F-4AD4-B6B2-4D10EC84E813}" srcOrd="1" destOrd="0" presId="urn:microsoft.com/office/officeart/2018/2/layout/IconLabelList"/>
    <dgm:cxn modelId="{590105E2-6278-4CDE-948C-8A3E98F042B2}" type="presParOf" srcId="{95FCDC63-9205-4887-A559-E3CF09FBC1FD}" destId="{C0F22CC3-831E-4F85-9831-706B299F244C}" srcOrd="2" destOrd="0" presId="urn:microsoft.com/office/officeart/2018/2/layout/IconLabelList"/>
    <dgm:cxn modelId="{94B18045-1810-4F98-A8C2-0E800F0267D5}" type="presParOf" srcId="{5F2FF748-0429-4CC3-B5FF-B906958EC39C}" destId="{35812A64-5455-4A38-ABFC-2B006A3A71ED}" srcOrd="3" destOrd="0" presId="urn:microsoft.com/office/officeart/2018/2/layout/IconLabelList"/>
    <dgm:cxn modelId="{3879136B-8918-4210-9198-A4B9104E82AC}" type="presParOf" srcId="{5F2FF748-0429-4CC3-B5FF-B906958EC39C}" destId="{FC17BD24-6A73-4DDD-871A-FF40030353FF}" srcOrd="4" destOrd="0" presId="urn:microsoft.com/office/officeart/2018/2/layout/IconLabelList"/>
    <dgm:cxn modelId="{320799F2-292C-497F-91BA-DE567BCDDB4A}" type="presParOf" srcId="{FC17BD24-6A73-4DDD-871A-FF40030353FF}" destId="{427E32A5-29E3-40EE-B30C-57ACBD8B401C}" srcOrd="0" destOrd="0" presId="urn:microsoft.com/office/officeart/2018/2/layout/IconLabelList"/>
    <dgm:cxn modelId="{896AEABE-925C-42BF-8A72-BF42BE2B17FA}" type="presParOf" srcId="{FC17BD24-6A73-4DDD-871A-FF40030353FF}" destId="{24CD75D0-8FAC-4C91-BF71-942CD368BD70}" srcOrd="1" destOrd="0" presId="urn:microsoft.com/office/officeart/2018/2/layout/IconLabelList"/>
    <dgm:cxn modelId="{23FECF4F-0792-421D-813A-4112388397E3}" type="presParOf" srcId="{FC17BD24-6A73-4DDD-871A-FF40030353FF}" destId="{CC5AC23C-DDF1-477C-A50E-AC452C6FF955}"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A14D977-F371-4225-9701-36C83F8A3CAC}"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A14B15AB-8B2F-45F2-B7E1-E7CD6E662B66}">
      <dgm:prSet/>
      <dgm:spPr/>
      <dgm:t>
        <a:bodyPr/>
        <a:lstStyle/>
        <a:p>
          <a:r>
            <a:rPr lang="en-US" b="0" i="0" baseline="0" dirty="0"/>
            <a:t>Allowable costs include salaries, associated employee benefits, purchased services, and supplies and materials related to alterations to existing sites.</a:t>
          </a:r>
          <a:endParaRPr lang="en-US" dirty="0"/>
        </a:p>
      </dgm:t>
    </dgm:pt>
    <dgm:pt modelId="{EF34C259-12B3-427A-B15C-A84C03D1FDDA}" type="parTrans" cxnId="{8447722E-807E-4360-B6B4-2CEE8E5A279E}">
      <dgm:prSet/>
      <dgm:spPr/>
      <dgm:t>
        <a:bodyPr/>
        <a:lstStyle/>
        <a:p>
          <a:endParaRPr lang="en-US"/>
        </a:p>
      </dgm:t>
    </dgm:pt>
    <dgm:pt modelId="{1DFEB010-5398-4DAC-BB53-AD8980EBD49A}" type="sibTrans" cxnId="{8447722E-807E-4360-B6B4-2CEE8E5A279E}">
      <dgm:prSet/>
      <dgm:spPr/>
      <dgm:t>
        <a:bodyPr/>
        <a:lstStyle/>
        <a:p>
          <a:endParaRPr lang="en-US"/>
        </a:p>
      </dgm:t>
    </dgm:pt>
    <dgm:pt modelId="{7F30FBDC-9D1D-476F-97CA-963037B14C2E}">
      <dgm:prSet/>
      <dgm:spPr/>
      <dgm:t>
        <a:bodyPr/>
        <a:lstStyle/>
        <a:p>
          <a:r>
            <a:rPr lang="en-US" b="0" i="0" baseline="0" dirty="0"/>
            <a:t>Be sure to include a description of the work to be performed, cost calculation and the proposed expenditure amount.</a:t>
          </a:r>
          <a:endParaRPr lang="en-US" dirty="0"/>
        </a:p>
      </dgm:t>
    </dgm:pt>
    <dgm:pt modelId="{A5E23275-FE6A-4590-ACFA-49BF77296CA8}" type="parTrans" cxnId="{79447E65-1C24-4044-9729-38B6B5E4AC34}">
      <dgm:prSet/>
      <dgm:spPr/>
      <dgm:t>
        <a:bodyPr/>
        <a:lstStyle/>
        <a:p>
          <a:endParaRPr lang="en-US"/>
        </a:p>
      </dgm:t>
    </dgm:pt>
    <dgm:pt modelId="{5903D558-4AD9-4040-B586-D0912D78EDA9}" type="sibTrans" cxnId="{79447E65-1C24-4044-9729-38B6B5E4AC34}">
      <dgm:prSet/>
      <dgm:spPr/>
      <dgm:t>
        <a:bodyPr/>
        <a:lstStyle/>
        <a:p>
          <a:endParaRPr lang="en-US"/>
        </a:p>
      </dgm:t>
    </dgm:pt>
    <dgm:pt modelId="{5CE4DCD2-40A9-4272-9FB6-6F747D8DD60A}">
      <dgm:prSet/>
      <dgm:spPr/>
      <dgm:t>
        <a:bodyPr/>
        <a:lstStyle/>
        <a:p>
          <a:r>
            <a:rPr lang="en-US" dirty="0"/>
            <a:t>Only minor remodeling exclusively for the proposed project will be considered.</a:t>
          </a:r>
        </a:p>
      </dgm:t>
    </dgm:pt>
    <dgm:pt modelId="{B9EBE183-B1F5-42A3-BCB4-B6AF275D362D}" type="parTrans" cxnId="{88114838-68DF-451C-B171-2DC64E04A74F}">
      <dgm:prSet/>
      <dgm:spPr/>
      <dgm:t>
        <a:bodyPr/>
        <a:lstStyle/>
        <a:p>
          <a:endParaRPr lang="en-US"/>
        </a:p>
      </dgm:t>
    </dgm:pt>
    <dgm:pt modelId="{FC15B9BC-182E-493E-86C5-D77B3D495DE9}" type="sibTrans" cxnId="{88114838-68DF-451C-B171-2DC64E04A74F}">
      <dgm:prSet/>
      <dgm:spPr/>
      <dgm:t>
        <a:bodyPr/>
        <a:lstStyle/>
        <a:p>
          <a:endParaRPr lang="en-US"/>
        </a:p>
      </dgm:t>
    </dgm:pt>
    <dgm:pt modelId="{D6F4129A-994E-4B02-8E37-C7D3BAB7895C}" type="pres">
      <dgm:prSet presAssocID="{0A14D977-F371-4225-9701-36C83F8A3CAC}" presName="linear" presStyleCnt="0">
        <dgm:presLayoutVars>
          <dgm:animLvl val="lvl"/>
          <dgm:resizeHandles val="exact"/>
        </dgm:presLayoutVars>
      </dgm:prSet>
      <dgm:spPr/>
    </dgm:pt>
    <dgm:pt modelId="{FE84B7E0-AE5F-4770-BA56-5D326B260DA3}" type="pres">
      <dgm:prSet presAssocID="{A14B15AB-8B2F-45F2-B7E1-E7CD6E662B66}" presName="parentText" presStyleLbl="node1" presStyleIdx="0" presStyleCnt="3">
        <dgm:presLayoutVars>
          <dgm:chMax val="0"/>
          <dgm:bulletEnabled val="1"/>
        </dgm:presLayoutVars>
      </dgm:prSet>
      <dgm:spPr/>
    </dgm:pt>
    <dgm:pt modelId="{3F6E662C-30A5-43BF-9505-24E4C8DE01B5}" type="pres">
      <dgm:prSet presAssocID="{1DFEB010-5398-4DAC-BB53-AD8980EBD49A}" presName="spacer" presStyleCnt="0"/>
      <dgm:spPr/>
    </dgm:pt>
    <dgm:pt modelId="{A500999D-287E-4DA7-B052-3855FCEAC967}" type="pres">
      <dgm:prSet presAssocID="{7F30FBDC-9D1D-476F-97CA-963037B14C2E}" presName="parentText" presStyleLbl="node1" presStyleIdx="1" presStyleCnt="3">
        <dgm:presLayoutVars>
          <dgm:chMax val="0"/>
          <dgm:bulletEnabled val="1"/>
        </dgm:presLayoutVars>
      </dgm:prSet>
      <dgm:spPr/>
    </dgm:pt>
    <dgm:pt modelId="{C7825829-DDAC-4641-9F13-31B44A669483}" type="pres">
      <dgm:prSet presAssocID="{5903D558-4AD9-4040-B586-D0912D78EDA9}" presName="spacer" presStyleCnt="0"/>
      <dgm:spPr/>
    </dgm:pt>
    <dgm:pt modelId="{4ACCD5D3-F027-4BEA-8CF8-5584542939A6}" type="pres">
      <dgm:prSet presAssocID="{5CE4DCD2-40A9-4272-9FB6-6F747D8DD60A}" presName="parentText" presStyleLbl="node1" presStyleIdx="2" presStyleCnt="3">
        <dgm:presLayoutVars>
          <dgm:chMax val="0"/>
          <dgm:bulletEnabled val="1"/>
        </dgm:presLayoutVars>
      </dgm:prSet>
      <dgm:spPr/>
    </dgm:pt>
  </dgm:ptLst>
  <dgm:cxnLst>
    <dgm:cxn modelId="{B2BFE72B-D317-472D-993D-59BE95325BD4}" type="presOf" srcId="{A14B15AB-8B2F-45F2-B7E1-E7CD6E662B66}" destId="{FE84B7E0-AE5F-4770-BA56-5D326B260DA3}" srcOrd="0" destOrd="0" presId="urn:microsoft.com/office/officeart/2005/8/layout/vList2"/>
    <dgm:cxn modelId="{8447722E-807E-4360-B6B4-2CEE8E5A279E}" srcId="{0A14D977-F371-4225-9701-36C83F8A3CAC}" destId="{A14B15AB-8B2F-45F2-B7E1-E7CD6E662B66}" srcOrd="0" destOrd="0" parTransId="{EF34C259-12B3-427A-B15C-A84C03D1FDDA}" sibTransId="{1DFEB010-5398-4DAC-BB53-AD8980EBD49A}"/>
    <dgm:cxn modelId="{88114838-68DF-451C-B171-2DC64E04A74F}" srcId="{0A14D977-F371-4225-9701-36C83F8A3CAC}" destId="{5CE4DCD2-40A9-4272-9FB6-6F747D8DD60A}" srcOrd="2" destOrd="0" parTransId="{B9EBE183-B1F5-42A3-BCB4-B6AF275D362D}" sibTransId="{FC15B9BC-182E-493E-86C5-D77B3D495DE9}"/>
    <dgm:cxn modelId="{79447E65-1C24-4044-9729-38B6B5E4AC34}" srcId="{0A14D977-F371-4225-9701-36C83F8A3CAC}" destId="{7F30FBDC-9D1D-476F-97CA-963037B14C2E}" srcOrd="1" destOrd="0" parTransId="{A5E23275-FE6A-4590-ACFA-49BF77296CA8}" sibTransId="{5903D558-4AD9-4040-B586-D0912D78EDA9}"/>
    <dgm:cxn modelId="{D8E08C77-DE70-4E60-8035-7E42A664D177}" type="presOf" srcId="{5CE4DCD2-40A9-4272-9FB6-6F747D8DD60A}" destId="{4ACCD5D3-F027-4BEA-8CF8-5584542939A6}" srcOrd="0" destOrd="0" presId="urn:microsoft.com/office/officeart/2005/8/layout/vList2"/>
    <dgm:cxn modelId="{B701D67F-8678-4168-921F-D0E9FF80DFEE}" type="presOf" srcId="{0A14D977-F371-4225-9701-36C83F8A3CAC}" destId="{D6F4129A-994E-4B02-8E37-C7D3BAB7895C}" srcOrd="0" destOrd="0" presId="urn:microsoft.com/office/officeart/2005/8/layout/vList2"/>
    <dgm:cxn modelId="{EAB060BA-500F-41DE-BD68-1AE1AD40893F}" type="presOf" srcId="{7F30FBDC-9D1D-476F-97CA-963037B14C2E}" destId="{A500999D-287E-4DA7-B052-3855FCEAC967}" srcOrd="0" destOrd="0" presId="urn:microsoft.com/office/officeart/2005/8/layout/vList2"/>
    <dgm:cxn modelId="{BA77F17C-3A3B-4636-A5D9-436577F4F9A5}" type="presParOf" srcId="{D6F4129A-994E-4B02-8E37-C7D3BAB7895C}" destId="{FE84B7E0-AE5F-4770-BA56-5D326B260DA3}" srcOrd="0" destOrd="0" presId="urn:microsoft.com/office/officeart/2005/8/layout/vList2"/>
    <dgm:cxn modelId="{9B3FE91C-4FFB-4BF0-90A9-CEE34ACFCD45}" type="presParOf" srcId="{D6F4129A-994E-4B02-8E37-C7D3BAB7895C}" destId="{3F6E662C-30A5-43BF-9505-24E4C8DE01B5}" srcOrd="1" destOrd="0" presId="urn:microsoft.com/office/officeart/2005/8/layout/vList2"/>
    <dgm:cxn modelId="{DE2F7E2E-FCBE-4A09-8AD9-4BE8338E701F}" type="presParOf" srcId="{D6F4129A-994E-4B02-8E37-C7D3BAB7895C}" destId="{A500999D-287E-4DA7-B052-3855FCEAC967}" srcOrd="2" destOrd="0" presId="urn:microsoft.com/office/officeart/2005/8/layout/vList2"/>
    <dgm:cxn modelId="{C4336C07-2C5A-4AFC-8FD9-1B3DA3B0EF15}" type="presParOf" srcId="{D6F4129A-994E-4B02-8E37-C7D3BAB7895C}" destId="{C7825829-DDAC-4641-9F13-31B44A669483}" srcOrd="3" destOrd="0" presId="urn:microsoft.com/office/officeart/2005/8/layout/vList2"/>
    <dgm:cxn modelId="{4F614DB1-481B-47B0-B223-0C966E6F7077}" type="presParOf" srcId="{D6F4129A-994E-4B02-8E37-C7D3BAB7895C}" destId="{4ACCD5D3-F027-4BEA-8CF8-5584542939A6}"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AF0FF35-7BC9-4329-80BD-CBB87C644650}" type="doc">
      <dgm:prSet loTypeId="urn:microsoft.com/office/officeart/2018/2/layout/IconLabelList" loCatId="icon" qsTypeId="urn:microsoft.com/office/officeart/2005/8/quickstyle/simple1" qsCatId="simple" csTypeId="urn:microsoft.com/office/officeart/2005/8/colors/accent1_2" csCatId="accent1" phldr="1"/>
      <dgm:spPr/>
      <dgm:t>
        <a:bodyPr/>
        <a:lstStyle/>
        <a:p>
          <a:endParaRPr lang="en-US"/>
        </a:p>
      </dgm:t>
    </dgm:pt>
    <dgm:pt modelId="{976A1F89-DF00-44B2-BBE5-1524BE5DB282}">
      <dgm:prSet custT="1"/>
      <dgm:spPr/>
      <dgm:t>
        <a:bodyPr/>
        <a:lstStyle/>
        <a:p>
          <a:pPr>
            <a:lnSpc>
              <a:spcPct val="100000"/>
            </a:lnSpc>
          </a:pPr>
          <a:r>
            <a:rPr lang="en-US" sz="2400" dirty="0"/>
            <a:t>Include equipment items having a unit value of $5,000 or more, number and type.</a:t>
          </a:r>
        </a:p>
      </dgm:t>
    </dgm:pt>
    <dgm:pt modelId="{718D507C-BCDF-4154-A29C-F0F6328B50E8}" type="parTrans" cxnId="{E54E199B-2A64-4566-8135-BB1CEEE2F5AB}">
      <dgm:prSet/>
      <dgm:spPr/>
      <dgm:t>
        <a:bodyPr/>
        <a:lstStyle/>
        <a:p>
          <a:endParaRPr lang="en-US"/>
        </a:p>
      </dgm:t>
    </dgm:pt>
    <dgm:pt modelId="{BD7258A4-A57E-4968-994B-2C385F2FD461}" type="sibTrans" cxnId="{E54E199B-2A64-4566-8135-BB1CEEE2F5AB}">
      <dgm:prSet/>
      <dgm:spPr/>
      <dgm:t>
        <a:bodyPr/>
        <a:lstStyle/>
        <a:p>
          <a:endParaRPr lang="en-US"/>
        </a:p>
      </dgm:t>
    </dgm:pt>
    <dgm:pt modelId="{BB77F350-7647-40FD-ADE4-C06A352A3F74}">
      <dgm:prSet custT="1"/>
      <dgm:spPr/>
      <dgm:t>
        <a:bodyPr/>
        <a:lstStyle/>
        <a:p>
          <a:pPr>
            <a:lnSpc>
              <a:spcPct val="100000"/>
            </a:lnSpc>
          </a:pPr>
          <a:r>
            <a:rPr lang="en-US" sz="2400" dirty="0"/>
            <a:t>Be sure to include a breakdown of the details including the item description, quantity and unit cost.</a:t>
          </a:r>
        </a:p>
      </dgm:t>
    </dgm:pt>
    <dgm:pt modelId="{AE0D5FA2-3D89-4746-84B9-D9103EBBF6CC}" type="parTrans" cxnId="{46353A53-81E9-4806-BE35-AE54DFBFF7FA}">
      <dgm:prSet/>
      <dgm:spPr/>
      <dgm:t>
        <a:bodyPr/>
        <a:lstStyle/>
        <a:p>
          <a:endParaRPr lang="en-US"/>
        </a:p>
      </dgm:t>
    </dgm:pt>
    <dgm:pt modelId="{243C9C46-3040-4538-B542-158A6D698C68}" type="sibTrans" cxnId="{46353A53-81E9-4806-BE35-AE54DFBFF7FA}">
      <dgm:prSet/>
      <dgm:spPr/>
      <dgm:t>
        <a:bodyPr/>
        <a:lstStyle/>
        <a:p>
          <a:endParaRPr lang="en-US"/>
        </a:p>
      </dgm:t>
    </dgm:pt>
    <dgm:pt modelId="{CF5FEDE4-EED8-4826-9D5A-5ACB6B55D69E}">
      <dgm:prSet custT="1"/>
      <dgm:spPr/>
      <dgm:t>
        <a:bodyPr/>
        <a:lstStyle/>
        <a:p>
          <a:pPr>
            <a:lnSpc>
              <a:spcPct val="100000"/>
            </a:lnSpc>
          </a:pPr>
          <a:r>
            <a:rPr lang="en-US" sz="2000" dirty="0"/>
            <a:t> A</a:t>
          </a:r>
          <a:r>
            <a:rPr lang="en-US" sz="2000" b="0" i="0" baseline="0" dirty="0"/>
            <a:t>ll equipment to be purchased in support of this project with a unit cost of $5,000 or more should be itemized in this category. </a:t>
          </a:r>
          <a:endParaRPr lang="en-US" sz="2000" dirty="0"/>
        </a:p>
      </dgm:t>
    </dgm:pt>
    <dgm:pt modelId="{EDFD64F2-47C4-402B-A3F9-26DCFC89A78F}" type="parTrans" cxnId="{A64A1FDE-96AE-4D08-B1BB-DD3BAC69A5FF}">
      <dgm:prSet/>
      <dgm:spPr/>
      <dgm:t>
        <a:bodyPr/>
        <a:lstStyle/>
        <a:p>
          <a:endParaRPr lang="en-US"/>
        </a:p>
      </dgm:t>
    </dgm:pt>
    <dgm:pt modelId="{E9766019-80B8-4FB2-A6AA-5B2C8E2E0310}" type="sibTrans" cxnId="{A64A1FDE-96AE-4D08-B1BB-DD3BAC69A5FF}">
      <dgm:prSet/>
      <dgm:spPr/>
      <dgm:t>
        <a:bodyPr/>
        <a:lstStyle/>
        <a:p>
          <a:endParaRPr lang="en-US"/>
        </a:p>
      </dgm:t>
    </dgm:pt>
    <dgm:pt modelId="{C6A57B2E-7233-49A2-94E4-D83E8E3651F5}">
      <dgm:prSet custT="1"/>
      <dgm:spPr/>
      <dgm:t>
        <a:bodyPr/>
        <a:lstStyle/>
        <a:p>
          <a:pPr>
            <a:lnSpc>
              <a:spcPct val="100000"/>
            </a:lnSpc>
          </a:pPr>
          <a:r>
            <a:rPr lang="en-US" sz="2000" b="0" i="0" baseline="0" dirty="0"/>
            <a:t>Equipment items under $5,000 should be budgeted under Supplies and Materials, Code 45.   Repairs should be budgeted under Purchased Services, Code 40</a:t>
          </a:r>
          <a:r>
            <a:rPr lang="en-US" sz="1200" b="0" i="0" baseline="0" dirty="0"/>
            <a:t>.</a:t>
          </a:r>
          <a:endParaRPr lang="en-US" sz="1200" dirty="0"/>
        </a:p>
      </dgm:t>
    </dgm:pt>
    <dgm:pt modelId="{89CFEAE8-E38E-412C-A294-52271A66406A}" type="parTrans" cxnId="{F18EF56C-276C-4630-A885-7A64AF3B6A4E}">
      <dgm:prSet/>
      <dgm:spPr/>
      <dgm:t>
        <a:bodyPr/>
        <a:lstStyle/>
        <a:p>
          <a:endParaRPr lang="en-US"/>
        </a:p>
      </dgm:t>
    </dgm:pt>
    <dgm:pt modelId="{725ADB80-5979-4A20-BF61-F43EE86009FB}" type="sibTrans" cxnId="{F18EF56C-276C-4630-A885-7A64AF3B6A4E}">
      <dgm:prSet/>
      <dgm:spPr/>
      <dgm:t>
        <a:bodyPr/>
        <a:lstStyle/>
        <a:p>
          <a:endParaRPr lang="en-US"/>
        </a:p>
      </dgm:t>
    </dgm:pt>
    <dgm:pt modelId="{4C0DD170-0A2D-4FF4-AAF7-7B60DBFBEC5A}" type="pres">
      <dgm:prSet presAssocID="{FAF0FF35-7BC9-4329-80BD-CBB87C644650}" presName="root" presStyleCnt="0">
        <dgm:presLayoutVars>
          <dgm:dir/>
          <dgm:resizeHandles val="exact"/>
        </dgm:presLayoutVars>
      </dgm:prSet>
      <dgm:spPr/>
    </dgm:pt>
    <dgm:pt modelId="{ACEA0B6A-EAD6-469D-AFB1-2C715C0150F1}" type="pres">
      <dgm:prSet presAssocID="{976A1F89-DF00-44B2-BBE5-1524BE5DB282}" presName="compNode" presStyleCnt="0"/>
      <dgm:spPr/>
    </dgm:pt>
    <dgm:pt modelId="{CB922BD8-9D6A-4AD0-A50A-6F11C1BCB322}" type="pres">
      <dgm:prSet presAssocID="{976A1F89-DF00-44B2-BBE5-1524BE5DB282}" presName="iconRect" presStyleLbl="node1" presStyleIdx="0" presStyleCnt="4"/>
      <dgm:spPr>
        <a:blipFill>
          <a:blip xmlns:r="http://schemas.openxmlformats.org/officeDocument/2006/relationships" r:embed="rId1" cstate="hqprint">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Construction Worker"/>
        </a:ext>
      </dgm:extLst>
    </dgm:pt>
    <dgm:pt modelId="{1F06A96F-2F40-4AE1-B402-6948E6F041C9}" type="pres">
      <dgm:prSet presAssocID="{976A1F89-DF00-44B2-BBE5-1524BE5DB282}" presName="spaceRect" presStyleCnt="0"/>
      <dgm:spPr/>
    </dgm:pt>
    <dgm:pt modelId="{BEC08B1A-08B4-4841-94A2-CA87D87B14D3}" type="pres">
      <dgm:prSet presAssocID="{976A1F89-DF00-44B2-BBE5-1524BE5DB282}" presName="textRect" presStyleLbl="revTx" presStyleIdx="0" presStyleCnt="4">
        <dgm:presLayoutVars>
          <dgm:chMax val="1"/>
          <dgm:chPref val="1"/>
        </dgm:presLayoutVars>
      </dgm:prSet>
      <dgm:spPr/>
    </dgm:pt>
    <dgm:pt modelId="{552989C3-FFF3-473B-9314-A8BCFD958B3A}" type="pres">
      <dgm:prSet presAssocID="{BD7258A4-A57E-4968-994B-2C385F2FD461}" presName="sibTrans" presStyleCnt="0"/>
      <dgm:spPr/>
    </dgm:pt>
    <dgm:pt modelId="{8BACF47E-4AEF-4AD7-8C05-80732A10CE6B}" type="pres">
      <dgm:prSet presAssocID="{BB77F350-7647-40FD-ADE4-C06A352A3F74}" presName="compNode" presStyleCnt="0"/>
      <dgm:spPr/>
    </dgm:pt>
    <dgm:pt modelId="{F91FADB0-CABE-4126-8FE1-813824F55404}" type="pres">
      <dgm:prSet presAssocID="{BB77F350-7647-40FD-ADE4-C06A352A3F74}" presName="iconRect" presStyleLbl="node1" presStyleIdx="1" presStyleCnt="4"/>
      <dgm:spPr>
        <a:blipFill>
          <a:blip xmlns:r="http://schemas.openxmlformats.org/officeDocument/2006/relationships"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Dollar"/>
        </a:ext>
      </dgm:extLst>
    </dgm:pt>
    <dgm:pt modelId="{878DD3EB-0731-458C-B4D0-4509AEFCF3A1}" type="pres">
      <dgm:prSet presAssocID="{BB77F350-7647-40FD-ADE4-C06A352A3F74}" presName="spaceRect" presStyleCnt="0"/>
      <dgm:spPr/>
    </dgm:pt>
    <dgm:pt modelId="{35003747-9ED2-4548-966D-68AA4C7DE2AD}" type="pres">
      <dgm:prSet presAssocID="{BB77F350-7647-40FD-ADE4-C06A352A3F74}" presName="textRect" presStyleLbl="revTx" presStyleIdx="1" presStyleCnt="4">
        <dgm:presLayoutVars>
          <dgm:chMax val="1"/>
          <dgm:chPref val="1"/>
        </dgm:presLayoutVars>
      </dgm:prSet>
      <dgm:spPr/>
    </dgm:pt>
    <dgm:pt modelId="{4226D060-B6C5-44CD-BE1D-256F2520C329}" type="pres">
      <dgm:prSet presAssocID="{243C9C46-3040-4538-B542-158A6D698C68}" presName="sibTrans" presStyleCnt="0"/>
      <dgm:spPr/>
    </dgm:pt>
    <dgm:pt modelId="{9604F755-55EB-44DF-B68A-7B4E249769BC}" type="pres">
      <dgm:prSet presAssocID="{CF5FEDE4-EED8-4826-9D5A-5ACB6B55D69E}" presName="compNode" presStyleCnt="0"/>
      <dgm:spPr/>
    </dgm:pt>
    <dgm:pt modelId="{294D3773-303D-4A41-9808-2525D335B2F2}" type="pres">
      <dgm:prSet presAssocID="{CF5FEDE4-EED8-4826-9D5A-5ACB6B55D69E}" presName="iconRect" presStyleLbl="node1" presStyleIdx="2" presStyleCnt="4" custScaleY="150551"/>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Bulldozer"/>
        </a:ext>
      </dgm:extLst>
    </dgm:pt>
    <dgm:pt modelId="{BC71589D-B2DE-47DC-A66A-F073B37F4D11}" type="pres">
      <dgm:prSet presAssocID="{CF5FEDE4-EED8-4826-9D5A-5ACB6B55D69E}" presName="spaceRect" presStyleCnt="0"/>
      <dgm:spPr/>
    </dgm:pt>
    <dgm:pt modelId="{453BE39A-48FF-4AA3-8028-3B8AD1EB9043}" type="pres">
      <dgm:prSet presAssocID="{CF5FEDE4-EED8-4826-9D5A-5ACB6B55D69E}" presName="textRect" presStyleLbl="revTx" presStyleIdx="2" presStyleCnt="4">
        <dgm:presLayoutVars>
          <dgm:chMax val="1"/>
          <dgm:chPref val="1"/>
        </dgm:presLayoutVars>
      </dgm:prSet>
      <dgm:spPr/>
    </dgm:pt>
    <dgm:pt modelId="{55AC1C3A-439F-4DBF-9DB7-EAB2F13B7905}" type="pres">
      <dgm:prSet presAssocID="{E9766019-80B8-4FB2-A6AA-5B2C8E2E0310}" presName="sibTrans" presStyleCnt="0"/>
      <dgm:spPr/>
    </dgm:pt>
    <dgm:pt modelId="{BD68BC8E-17DD-47AA-AE00-8A44F247CA4D}" type="pres">
      <dgm:prSet presAssocID="{C6A57B2E-7233-49A2-94E4-D83E8E3651F5}" presName="compNode" presStyleCnt="0"/>
      <dgm:spPr/>
    </dgm:pt>
    <dgm:pt modelId="{C316A02E-CBF8-48BE-A03A-6FBB79597203}" type="pres">
      <dgm:prSet presAssocID="{C6A57B2E-7233-49A2-94E4-D83E8E3651F5}" presName="iconRect" presStyleLbl="node1" presStyleIdx="3" presStyleCnt="4"/>
      <dgm:spPr>
        <a:blipFill>
          <a:blip xmlns:r="http://schemas.openxmlformats.org/officeDocument/2006/relationships" r:embed="rId7" cstate="hq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Money"/>
        </a:ext>
      </dgm:extLst>
    </dgm:pt>
    <dgm:pt modelId="{40C7F3D4-1742-4A78-811C-94BE620789D3}" type="pres">
      <dgm:prSet presAssocID="{C6A57B2E-7233-49A2-94E4-D83E8E3651F5}" presName="spaceRect" presStyleCnt="0"/>
      <dgm:spPr/>
    </dgm:pt>
    <dgm:pt modelId="{9EE9AE8E-6BCF-41D2-BD51-782B13F83C3F}" type="pres">
      <dgm:prSet presAssocID="{C6A57B2E-7233-49A2-94E4-D83E8E3651F5}" presName="textRect" presStyleLbl="revTx" presStyleIdx="3" presStyleCnt="4">
        <dgm:presLayoutVars>
          <dgm:chMax val="1"/>
          <dgm:chPref val="1"/>
        </dgm:presLayoutVars>
      </dgm:prSet>
      <dgm:spPr/>
    </dgm:pt>
  </dgm:ptLst>
  <dgm:cxnLst>
    <dgm:cxn modelId="{32770F12-6DE0-46FB-B4B5-17E9ED78F4D4}" type="presOf" srcId="{BB77F350-7647-40FD-ADE4-C06A352A3F74}" destId="{35003747-9ED2-4548-966D-68AA4C7DE2AD}" srcOrd="0" destOrd="0" presId="urn:microsoft.com/office/officeart/2018/2/layout/IconLabelList"/>
    <dgm:cxn modelId="{E2C8645C-6574-41E6-9281-75EA1549CB09}" type="presOf" srcId="{976A1F89-DF00-44B2-BBE5-1524BE5DB282}" destId="{BEC08B1A-08B4-4841-94A2-CA87D87B14D3}" srcOrd="0" destOrd="0" presId="urn:microsoft.com/office/officeart/2018/2/layout/IconLabelList"/>
    <dgm:cxn modelId="{F18EF56C-276C-4630-A885-7A64AF3B6A4E}" srcId="{FAF0FF35-7BC9-4329-80BD-CBB87C644650}" destId="{C6A57B2E-7233-49A2-94E4-D83E8E3651F5}" srcOrd="3" destOrd="0" parTransId="{89CFEAE8-E38E-412C-A294-52271A66406A}" sibTransId="{725ADB80-5979-4A20-BF61-F43EE86009FB}"/>
    <dgm:cxn modelId="{410CA04D-88D1-44B6-9343-3B257E403A0A}" type="presOf" srcId="{FAF0FF35-7BC9-4329-80BD-CBB87C644650}" destId="{4C0DD170-0A2D-4FF4-AAF7-7B60DBFBEC5A}" srcOrd="0" destOrd="0" presId="urn:microsoft.com/office/officeart/2018/2/layout/IconLabelList"/>
    <dgm:cxn modelId="{46353A53-81E9-4806-BE35-AE54DFBFF7FA}" srcId="{FAF0FF35-7BC9-4329-80BD-CBB87C644650}" destId="{BB77F350-7647-40FD-ADE4-C06A352A3F74}" srcOrd="1" destOrd="0" parTransId="{AE0D5FA2-3D89-4746-84B9-D9103EBBF6CC}" sibTransId="{243C9C46-3040-4538-B542-158A6D698C68}"/>
    <dgm:cxn modelId="{8817B988-9D55-4DB3-8F5A-8C837DC5B2F1}" type="presOf" srcId="{C6A57B2E-7233-49A2-94E4-D83E8E3651F5}" destId="{9EE9AE8E-6BCF-41D2-BD51-782B13F83C3F}" srcOrd="0" destOrd="0" presId="urn:microsoft.com/office/officeart/2018/2/layout/IconLabelList"/>
    <dgm:cxn modelId="{E54E199B-2A64-4566-8135-BB1CEEE2F5AB}" srcId="{FAF0FF35-7BC9-4329-80BD-CBB87C644650}" destId="{976A1F89-DF00-44B2-BBE5-1524BE5DB282}" srcOrd="0" destOrd="0" parTransId="{718D507C-BCDF-4154-A29C-F0F6328B50E8}" sibTransId="{BD7258A4-A57E-4968-994B-2C385F2FD461}"/>
    <dgm:cxn modelId="{A64A1FDE-96AE-4D08-B1BB-DD3BAC69A5FF}" srcId="{FAF0FF35-7BC9-4329-80BD-CBB87C644650}" destId="{CF5FEDE4-EED8-4826-9D5A-5ACB6B55D69E}" srcOrd="2" destOrd="0" parTransId="{EDFD64F2-47C4-402B-A3F9-26DCFC89A78F}" sibTransId="{E9766019-80B8-4FB2-A6AA-5B2C8E2E0310}"/>
    <dgm:cxn modelId="{0E1B53E8-2831-4D94-9CC2-B50984C46CD3}" type="presOf" srcId="{CF5FEDE4-EED8-4826-9D5A-5ACB6B55D69E}" destId="{453BE39A-48FF-4AA3-8028-3B8AD1EB9043}" srcOrd="0" destOrd="0" presId="urn:microsoft.com/office/officeart/2018/2/layout/IconLabelList"/>
    <dgm:cxn modelId="{2EEE95B8-0166-41E2-B6BA-4D67404D3D14}" type="presParOf" srcId="{4C0DD170-0A2D-4FF4-AAF7-7B60DBFBEC5A}" destId="{ACEA0B6A-EAD6-469D-AFB1-2C715C0150F1}" srcOrd="0" destOrd="0" presId="urn:microsoft.com/office/officeart/2018/2/layout/IconLabelList"/>
    <dgm:cxn modelId="{E9F52037-4EDC-4081-836C-645D0A0CB137}" type="presParOf" srcId="{ACEA0B6A-EAD6-469D-AFB1-2C715C0150F1}" destId="{CB922BD8-9D6A-4AD0-A50A-6F11C1BCB322}" srcOrd="0" destOrd="0" presId="urn:microsoft.com/office/officeart/2018/2/layout/IconLabelList"/>
    <dgm:cxn modelId="{7431D077-9048-4A00-8EF3-526E9CCBA6A0}" type="presParOf" srcId="{ACEA0B6A-EAD6-469D-AFB1-2C715C0150F1}" destId="{1F06A96F-2F40-4AE1-B402-6948E6F041C9}" srcOrd="1" destOrd="0" presId="urn:microsoft.com/office/officeart/2018/2/layout/IconLabelList"/>
    <dgm:cxn modelId="{ACE94115-94D0-45A9-88D6-D67C6FC361F8}" type="presParOf" srcId="{ACEA0B6A-EAD6-469D-AFB1-2C715C0150F1}" destId="{BEC08B1A-08B4-4841-94A2-CA87D87B14D3}" srcOrd="2" destOrd="0" presId="urn:microsoft.com/office/officeart/2018/2/layout/IconLabelList"/>
    <dgm:cxn modelId="{27590717-5631-4C9C-B1D5-98F413923C99}" type="presParOf" srcId="{4C0DD170-0A2D-4FF4-AAF7-7B60DBFBEC5A}" destId="{552989C3-FFF3-473B-9314-A8BCFD958B3A}" srcOrd="1" destOrd="0" presId="urn:microsoft.com/office/officeart/2018/2/layout/IconLabelList"/>
    <dgm:cxn modelId="{C935BC06-627B-4416-9622-47E79626BB41}" type="presParOf" srcId="{4C0DD170-0A2D-4FF4-AAF7-7B60DBFBEC5A}" destId="{8BACF47E-4AEF-4AD7-8C05-80732A10CE6B}" srcOrd="2" destOrd="0" presId="urn:microsoft.com/office/officeart/2018/2/layout/IconLabelList"/>
    <dgm:cxn modelId="{DF266586-5629-4D77-BF7A-077ACCBADA55}" type="presParOf" srcId="{8BACF47E-4AEF-4AD7-8C05-80732A10CE6B}" destId="{F91FADB0-CABE-4126-8FE1-813824F55404}" srcOrd="0" destOrd="0" presId="urn:microsoft.com/office/officeart/2018/2/layout/IconLabelList"/>
    <dgm:cxn modelId="{3A6B48AC-26EE-4FD3-A471-1680E8E2AC8F}" type="presParOf" srcId="{8BACF47E-4AEF-4AD7-8C05-80732A10CE6B}" destId="{878DD3EB-0731-458C-B4D0-4509AEFCF3A1}" srcOrd="1" destOrd="0" presId="urn:microsoft.com/office/officeart/2018/2/layout/IconLabelList"/>
    <dgm:cxn modelId="{990F0A75-1739-41A7-A32A-B1D46CFB3871}" type="presParOf" srcId="{8BACF47E-4AEF-4AD7-8C05-80732A10CE6B}" destId="{35003747-9ED2-4548-966D-68AA4C7DE2AD}" srcOrd="2" destOrd="0" presId="urn:microsoft.com/office/officeart/2018/2/layout/IconLabelList"/>
    <dgm:cxn modelId="{6CE28D29-2320-49F7-B28C-D1D51CEA762E}" type="presParOf" srcId="{4C0DD170-0A2D-4FF4-AAF7-7B60DBFBEC5A}" destId="{4226D060-B6C5-44CD-BE1D-256F2520C329}" srcOrd="3" destOrd="0" presId="urn:microsoft.com/office/officeart/2018/2/layout/IconLabelList"/>
    <dgm:cxn modelId="{DDEC645D-609E-415C-B029-B15A181D6F0E}" type="presParOf" srcId="{4C0DD170-0A2D-4FF4-AAF7-7B60DBFBEC5A}" destId="{9604F755-55EB-44DF-B68A-7B4E249769BC}" srcOrd="4" destOrd="0" presId="urn:microsoft.com/office/officeart/2018/2/layout/IconLabelList"/>
    <dgm:cxn modelId="{7D80B98E-67D3-4A2F-9ACF-D80FCBEFB6FA}" type="presParOf" srcId="{9604F755-55EB-44DF-B68A-7B4E249769BC}" destId="{294D3773-303D-4A41-9808-2525D335B2F2}" srcOrd="0" destOrd="0" presId="urn:microsoft.com/office/officeart/2018/2/layout/IconLabelList"/>
    <dgm:cxn modelId="{5D77EF58-76D7-473D-864A-8B9205286C1D}" type="presParOf" srcId="{9604F755-55EB-44DF-B68A-7B4E249769BC}" destId="{BC71589D-B2DE-47DC-A66A-F073B37F4D11}" srcOrd="1" destOrd="0" presId="urn:microsoft.com/office/officeart/2018/2/layout/IconLabelList"/>
    <dgm:cxn modelId="{E9A7457B-0D9C-4E53-948E-11387292BEA1}" type="presParOf" srcId="{9604F755-55EB-44DF-B68A-7B4E249769BC}" destId="{453BE39A-48FF-4AA3-8028-3B8AD1EB9043}" srcOrd="2" destOrd="0" presId="urn:microsoft.com/office/officeart/2018/2/layout/IconLabelList"/>
    <dgm:cxn modelId="{DFBBFDC7-80AF-486C-8BF4-DDB2A72B8E85}" type="presParOf" srcId="{4C0DD170-0A2D-4FF4-AAF7-7B60DBFBEC5A}" destId="{55AC1C3A-439F-4DBF-9DB7-EAB2F13B7905}" srcOrd="5" destOrd="0" presId="urn:microsoft.com/office/officeart/2018/2/layout/IconLabelList"/>
    <dgm:cxn modelId="{D652969A-2216-4F30-B818-56F21263213E}" type="presParOf" srcId="{4C0DD170-0A2D-4FF4-AAF7-7B60DBFBEC5A}" destId="{BD68BC8E-17DD-47AA-AE00-8A44F247CA4D}" srcOrd="6" destOrd="0" presId="urn:microsoft.com/office/officeart/2018/2/layout/IconLabelList"/>
    <dgm:cxn modelId="{072A5B2E-56CA-4093-8779-5E5C215B28D7}" type="presParOf" srcId="{BD68BC8E-17DD-47AA-AE00-8A44F247CA4D}" destId="{C316A02E-CBF8-48BE-A03A-6FBB79597203}" srcOrd="0" destOrd="0" presId="urn:microsoft.com/office/officeart/2018/2/layout/IconLabelList"/>
    <dgm:cxn modelId="{107950C1-9B58-4C91-88D5-6C4ACB58ACBA}" type="presParOf" srcId="{BD68BC8E-17DD-47AA-AE00-8A44F247CA4D}" destId="{40C7F3D4-1742-4A78-811C-94BE620789D3}" srcOrd="1" destOrd="0" presId="urn:microsoft.com/office/officeart/2018/2/layout/IconLabelList"/>
    <dgm:cxn modelId="{2251A074-7B6D-4535-BE5D-DE8CDCAC2054}" type="presParOf" srcId="{BD68BC8E-17DD-47AA-AE00-8A44F247CA4D}" destId="{9EE9AE8E-6BCF-41D2-BD51-782B13F83C3F}"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23EEC0-53D6-4D0D-97B1-7038AC3C2B0E}">
      <dsp:nvSpPr>
        <dsp:cNvPr id="0" name=""/>
        <dsp:cNvSpPr/>
      </dsp:nvSpPr>
      <dsp:spPr>
        <a:xfrm>
          <a:off x="0" y="20448"/>
          <a:ext cx="6263640" cy="1032854"/>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t>September 15 – 16, 2022</a:t>
          </a:r>
        </a:p>
      </dsp:txBody>
      <dsp:txXfrm>
        <a:off x="50420" y="70868"/>
        <a:ext cx="6162800" cy="932014"/>
      </dsp:txXfrm>
    </dsp:sp>
    <dsp:sp modelId="{A359B5A4-3C8A-4BB3-BAD0-90870C0C11BB}">
      <dsp:nvSpPr>
        <dsp:cNvPr id="0" name=""/>
        <dsp:cNvSpPr/>
      </dsp:nvSpPr>
      <dsp:spPr>
        <a:xfrm>
          <a:off x="0" y="1128182"/>
          <a:ext cx="6263640" cy="1032854"/>
        </a:xfrm>
        <a:prstGeom prst="roundRect">
          <a:avLst/>
        </a:prstGeom>
        <a:solidFill>
          <a:schemeClr val="accent2">
            <a:hueOff val="-363841"/>
            <a:satOff val="-20982"/>
            <a:lumOff val="215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t>Presenters:</a:t>
          </a:r>
        </a:p>
      </dsp:txBody>
      <dsp:txXfrm>
        <a:off x="50420" y="1178602"/>
        <a:ext cx="6162800" cy="932014"/>
      </dsp:txXfrm>
    </dsp:sp>
    <dsp:sp modelId="{90F9B08D-4842-4193-A8AB-3921A71CBA44}">
      <dsp:nvSpPr>
        <dsp:cNvPr id="0" name=""/>
        <dsp:cNvSpPr/>
      </dsp:nvSpPr>
      <dsp:spPr>
        <a:xfrm>
          <a:off x="0" y="2235916"/>
          <a:ext cx="6263640" cy="1032854"/>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t>Fiormelissa Johnson, Director of Adult Education Program and Policy (AEPP)</a:t>
          </a:r>
        </a:p>
      </dsp:txBody>
      <dsp:txXfrm>
        <a:off x="50420" y="2286336"/>
        <a:ext cx="6162800" cy="932014"/>
      </dsp:txXfrm>
    </dsp:sp>
    <dsp:sp modelId="{3F5587E6-4100-4C14-A8AA-0796D3ABBAD1}">
      <dsp:nvSpPr>
        <dsp:cNvPr id="0" name=""/>
        <dsp:cNvSpPr/>
      </dsp:nvSpPr>
      <dsp:spPr>
        <a:xfrm>
          <a:off x="0" y="3343651"/>
          <a:ext cx="6263640" cy="1032854"/>
        </a:xfrm>
        <a:prstGeom prst="roundRect">
          <a:avLst/>
        </a:prstGeom>
        <a:solidFill>
          <a:schemeClr val="accent2">
            <a:hueOff val="-1091522"/>
            <a:satOff val="-62946"/>
            <a:lumOff val="647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t>Kimberly Malcolm, Regional Associate – Downstate Team</a:t>
          </a:r>
        </a:p>
      </dsp:txBody>
      <dsp:txXfrm>
        <a:off x="50420" y="3394071"/>
        <a:ext cx="6162800" cy="932014"/>
      </dsp:txXfrm>
    </dsp:sp>
    <dsp:sp modelId="{6EBEB6C7-D839-4150-962D-5ABA626587B8}">
      <dsp:nvSpPr>
        <dsp:cNvPr id="0" name=""/>
        <dsp:cNvSpPr/>
      </dsp:nvSpPr>
      <dsp:spPr>
        <a:xfrm>
          <a:off x="0" y="4451385"/>
          <a:ext cx="6263640" cy="1032854"/>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t>Lisa Pearson, Regional Associate – Upstate Team</a:t>
          </a:r>
        </a:p>
      </dsp:txBody>
      <dsp:txXfrm>
        <a:off x="50420" y="4501805"/>
        <a:ext cx="6162800" cy="932014"/>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4499A9-5003-4A5B-90D1-4EDDA27A7D2F}">
      <dsp:nvSpPr>
        <dsp:cNvPr id="0" name=""/>
        <dsp:cNvSpPr/>
      </dsp:nvSpPr>
      <dsp:spPr>
        <a:xfrm>
          <a:off x="284302" y="1468173"/>
          <a:ext cx="1047007" cy="1047007"/>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EBC5245-173F-452B-895C-378678093A89}">
      <dsp:nvSpPr>
        <dsp:cNvPr id="0" name=""/>
        <dsp:cNvSpPr/>
      </dsp:nvSpPr>
      <dsp:spPr>
        <a:xfrm>
          <a:off x="504173" y="1688045"/>
          <a:ext cx="607264" cy="607264"/>
        </a:xfrm>
        <a:prstGeom prst="rect">
          <a:avLst/>
        </a:prstGeom>
        <a:blipFill>
          <a:blip xmlns:r="http://schemas.openxmlformats.org/officeDocument/2006/relationships" r:embed="rId1" cstate="hqprint">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FA90DD7-F73A-4A45-9319-08CB69CD5CEA}">
      <dsp:nvSpPr>
        <dsp:cNvPr id="0" name=""/>
        <dsp:cNvSpPr/>
      </dsp:nvSpPr>
      <dsp:spPr>
        <a:xfrm>
          <a:off x="1555668" y="1468173"/>
          <a:ext cx="2467946" cy="10470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89000">
            <a:lnSpc>
              <a:spcPct val="100000"/>
            </a:lnSpc>
            <a:spcBef>
              <a:spcPct val="0"/>
            </a:spcBef>
            <a:spcAft>
              <a:spcPct val="35000"/>
            </a:spcAft>
            <a:buNone/>
          </a:pPr>
          <a:r>
            <a:rPr lang="en-US" sz="2000" b="1" kern="1200" dirty="0"/>
            <a:t>EPE Budgets are not binding, since the budgets are based on estimated contact hours.  The budgets still need to be completed and the calculations need to be accurate. In addition, the budgets can only include allowable expenditures.</a:t>
          </a:r>
        </a:p>
      </dsp:txBody>
      <dsp:txXfrm>
        <a:off x="1555668" y="1468173"/>
        <a:ext cx="2467946" cy="1047007"/>
      </dsp:txXfrm>
    </dsp:sp>
    <dsp:sp modelId="{AF4351AF-0077-4EAD-9A78-17D60FE6A180}">
      <dsp:nvSpPr>
        <dsp:cNvPr id="0" name=""/>
        <dsp:cNvSpPr/>
      </dsp:nvSpPr>
      <dsp:spPr>
        <a:xfrm>
          <a:off x="4453635" y="1468173"/>
          <a:ext cx="1047007" cy="1047007"/>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BC5A102-AEB2-47F5-91E7-A660C9E4DA0C}">
      <dsp:nvSpPr>
        <dsp:cNvPr id="0" name=""/>
        <dsp:cNvSpPr/>
      </dsp:nvSpPr>
      <dsp:spPr>
        <a:xfrm>
          <a:off x="4673507" y="1688045"/>
          <a:ext cx="607264" cy="607264"/>
        </a:xfrm>
        <a:prstGeom prst="rect">
          <a:avLst/>
        </a:prstGeom>
        <a:blipFill>
          <a:blip xmlns:r="http://schemas.openxmlformats.org/officeDocument/2006/relationships"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C8A86BA-35AD-48A3-92C9-6EC4F215CB4F}">
      <dsp:nvSpPr>
        <dsp:cNvPr id="0" name=""/>
        <dsp:cNvSpPr/>
      </dsp:nvSpPr>
      <dsp:spPr>
        <a:xfrm>
          <a:off x="5725001" y="1213604"/>
          <a:ext cx="2467946" cy="15561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100000"/>
            </a:lnSpc>
            <a:spcBef>
              <a:spcPct val="0"/>
            </a:spcBef>
            <a:spcAft>
              <a:spcPct val="35000"/>
            </a:spcAft>
            <a:buNone/>
          </a:pPr>
          <a:r>
            <a:rPr lang="en-US" sz="2400" b="1" kern="1200" dirty="0"/>
            <a:t>80% of the total budget amount must be directly related to Instruction. No more than 20% of the total budget amount can be attributable to Administrative costs</a:t>
          </a:r>
        </a:p>
      </dsp:txBody>
      <dsp:txXfrm>
        <a:off x="5725001" y="1213604"/>
        <a:ext cx="2467946" cy="1556146"/>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E88FEC-66A5-4543-9389-A94E7DD404B8}">
      <dsp:nvSpPr>
        <dsp:cNvPr id="0" name=""/>
        <dsp:cNvSpPr/>
      </dsp:nvSpPr>
      <dsp:spPr>
        <a:xfrm>
          <a:off x="523813" y="2708"/>
          <a:ext cx="2358838" cy="1415303"/>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Class Hours/Size Waiver – Need justification and attestation that class quality will not be impacted</a:t>
          </a:r>
        </a:p>
      </dsp:txBody>
      <dsp:txXfrm>
        <a:off x="523813" y="2708"/>
        <a:ext cx="2358838" cy="1415303"/>
      </dsp:txXfrm>
    </dsp:sp>
    <dsp:sp modelId="{967CFB0E-F847-47B9-BD58-DA859E606877}">
      <dsp:nvSpPr>
        <dsp:cNvPr id="0" name=""/>
        <dsp:cNvSpPr/>
      </dsp:nvSpPr>
      <dsp:spPr>
        <a:xfrm>
          <a:off x="3118536" y="2708"/>
          <a:ext cx="2358838" cy="1415303"/>
        </a:xfrm>
        <a:prstGeom prst="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HSE Testing Waiver – Limited to 1% of prior year’s actual EPE Accruals</a:t>
          </a:r>
        </a:p>
      </dsp:txBody>
      <dsp:txXfrm>
        <a:off x="3118536" y="2708"/>
        <a:ext cx="2358838" cy="1415303"/>
      </dsp:txXfrm>
    </dsp:sp>
    <dsp:sp modelId="{43899608-8263-411F-8ECF-4BFCE2999F61}">
      <dsp:nvSpPr>
        <dsp:cNvPr id="0" name=""/>
        <dsp:cNvSpPr/>
      </dsp:nvSpPr>
      <dsp:spPr>
        <a:xfrm>
          <a:off x="5713258" y="2708"/>
          <a:ext cx="2358838" cy="1415303"/>
        </a:xfrm>
        <a:prstGeom prst="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Geographic Waiver – Need Superintendent/District Superintendent signatures</a:t>
          </a:r>
        </a:p>
      </dsp:txBody>
      <dsp:txXfrm>
        <a:off x="5713258" y="2708"/>
        <a:ext cx="2358838" cy="1415303"/>
      </dsp:txXfrm>
    </dsp:sp>
    <dsp:sp modelId="{A6FCA01B-0AEB-495E-AAB6-45DEFAB511A7}">
      <dsp:nvSpPr>
        <dsp:cNvPr id="0" name=""/>
        <dsp:cNvSpPr/>
      </dsp:nvSpPr>
      <dsp:spPr>
        <a:xfrm>
          <a:off x="523813" y="1653895"/>
          <a:ext cx="2358838" cy="1415303"/>
        </a:xfrm>
        <a:prstGeom prst="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FTE – Need FTE signed agreement and FTE Budget</a:t>
          </a:r>
        </a:p>
      </dsp:txBody>
      <dsp:txXfrm>
        <a:off x="523813" y="1653895"/>
        <a:ext cx="2358838" cy="1415303"/>
      </dsp:txXfrm>
    </dsp:sp>
    <dsp:sp modelId="{5A9A3C81-F5E4-46FE-B152-551C82AEA66B}">
      <dsp:nvSpPr>
        <dsp:cNvPr id="0" name=""/>
        <dsp:cNvSpPr/>
      </dsp:nvSpPr>
      <dsp:spPr>
        <a:xfrm>
          <a:off x="3118536" y="1653895"/>
          <a:ext cx="2358838" cy="1415303"/>
        </a:xfrm>
        <a:prstGeom prst="rect">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Work Experience – Need signed agreement and curriculum</a:t>
          </a:r>
        </a:p>
      </dsp:txBody>
      <dsp:txXfrm>
        <a:off x="3118536" y="1653895"/>
        <a:ext cx="2358838" cy="1415303"/>
      </dsp:txXfrm>
    </dsp:sp>
    <dsp:sp modelId="{15030374-3509-48C5-B219-45D27C73FA78}">
      <dsp:nvSpPr>
        <dsp:cNvPr id="0" name=""/>
        <dsp:cNvSpPr/>
      </dsp:nvSpPr>
      <dsp:spPr>
        <a:xfrm>
          <a:off x="5713258" y="1653895"/>
          <a:ext cx="2358838" cy="1415303"/>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Distance Education – Need to ensure sufficient hours of instruction being provided </a:t>
          </a:r>
        </a:p>
      </dsp:txBody>
      <dsp:txXfrm>
        <a:off x="5713258" y="1653895"/>
        <a:ext cx="2358838" cy="1415303"/>
      </dsp:txXfrm>
    </dsp:sp>
    <dsp:sp modelId="{F9D5F7A2-76D5-4EA6-BF94-C21827582D42}">
      <dsp:nvSpPr>
        <dsp:cNvPr id="0" name=""/>
        <dsp:cNvSpPr/>
      </dsp:nvSpPr>
      <dsp:spPr>
        <a:xfrm>
          <a:off x="523813" y="3305083"/>
          <a:ext cx="2358838" cy="1415303"/>
        </a:xfrm>
        <a:prstGeom prst="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Fast Track – Need description for Other Custom Strategies</a:t>
          </a:r>
        </a:p>
      </dsp:txBody>
      <dsp:txXfrm>
        <a:off x="523813" y="3305083"/>
        <a:ext cx="2358838" cy="1415303"/>
      </dsp:txXfrm>
    </dsp:sp>
    <dsp:sp modelId="{7607DAFC-F5AE-4F6B-B015-EB428FCF231E}">
      <dsp:nvSpPr>
        <dsp:cNvPr id="0" name=""/>
        <dsp:cNvSpPr/>
      </dsp:nvSpPr>
      <dsp:spPr>
        <a:xfrm>
          <a:off x="3118536" y="3305083"/>
          <a:ext cx="2358838" cy="1415303"/>
        </a:xfrm>
        <a:prstGeom prst="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Attendance Policy – Rosters need to be generated from ASISTS</a:t>
          </a:r>
        </a:p>
      </dsp:txBody>
      <dsp:txXfrm>
        <a:off x="3118536" y="3305083"/>
        <a:ext cx="2358838" cy="1415303"/>
      </dsp:txXfrm>
    </dsp:sp>
    <dsp:sp modelId="{50EB7426-15CC-4AC4-A320-C6555D1EE430}">
      <dsp:nvSpPr>
        <dsp:cNvPr id="0" name=""/>
        <dsp:cNvSpPr/>
      </dsp:nvSpPr>
      <dsp:spPr>
        <a:xfrm>
          <a:off x="5713258" y="3305083"/>
          <a:ext cx="2358838" cy="1415303"/>
        </a:xfrm>
        <a:prstGeom prst="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Statement of General Assurances – Need signature and agency information</a:t>
          </a:r>
        </a:p>
      </dsp:txBody>
      <dsp:txXfrm>
        <a:off x="5713258" y="3305083"/>
        <a:ext cx="2358838" cy="141530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C5F372-A462-4178-AA1F-CD293350BED4}">
      <dsp:nvSpPr>
        <dsp:cNvPr id="0" name=""/>
        <dsp:cNvSpPr/>
      </dsp:nvSpPr>
      <dsp:spPr>
        <a:xfrm>
          <a:off x="439586" y="1134159"/>
          <a:ext cx="713496" cy="71349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079DA1B-455B-4EBB-9958-0E4F3295143A}">
      <dsp:nvSpPr>
        <dsp:cNvPr id="0" name=""/>
        <dsp:cNvSpPr/>
      </dsp:nvSpPr>
      <dsp:spPr>
        <a:xfrm>
          <a:off x="3560" y="2441877"/>
          <a:ext cx="1585546" cy="26533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pPr>
          <a:r>
            <a:rPr lang="en-US" sz="2400" b="0" i="0" kern="1200" baseline="0" dirty="0"/>
            <a:t>Include only staff that are employees of the agency.  LZ’s do not include Instructional Staff</a:t>
          </a:r>
          <a:endParaRPr lang="en-US" sz="2400" kern="1200" dirty="0"/>
        </a:p>
      </dsp:txBody>
      <dsp:txXfrm>
        <a:off x="3560" y="2441877"/>
        <a:ext cx="1585546" cy="2653313"/>
      </dsp:txXfrm>
    </dsp:sp>
    <dsp:sp modelId="{09E646F2-70C2-437A-8E55-0B8CFBC43725}">
      <dsp:nvSpPr>
        <dsp:cNvPr id="0" name=""/>
        <dsp:cNvSpPr/>
      </dsp:nvSpPr>
      <dsp:spPr>
        <a:xfrm>
          <a:off x="2302603" y="1134159"/>
          <a:ext cx="713496" cy="71349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30304A1-3FB4-4AAB-9F1A-4E6D24C358D3}">
      <dsp:nvSpPr>
        <dsp:cNvPr id="0" name=""/>
        <dsp:cNvSpPr/>
      </dsp:nvSpPr>
      <dsp:spPr>
        <a:xfrm>
          <a:off x="1866578" y="2441877"/>
          <a:ext cx="1585546" cy="26533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pPr>
          <a:r>
            <a:rPr lang="en-US" sz="2400" b="1" i="0" kern="1200" baseline="0" dirty="0"/>
            <a:t>Do not include</a:t>
          </a:r>
          <a:r>
            <a:rPr lang="en-US" sz="2400" b="0" i="0" kern="1200" baseline="0" dirty="0"/>
            <a:t>; consultants, per diem staff, central administrative staff (business office staff).</a:t>
          </a:r>
          <a:endParaRPr lang="en-US" sz="2400" kern="1200" dirty="0"/>
        </a:p>
      </dsp:txBody>
      <dsp:txXfrm>
        <a:off x="1866578" y="2441877"/>
        <a:ext cx="1585546" cy="2653313"/>
      </dsp:txXfrm>
    </dsp:sp>
    <dsp:sp modelId="{7947B7C7-E264-46CC-A929-8A7B53779B03}">
      <dsp:nvSpPr>
        <dsp:cNvPr id="0" name=""/>
        <dsp:cNvSpPr/>
      </dsp:nvSpPr>
      <dsp:spPr>
        <a:xfrm>
          <a:off x="4165621" y="1134159"/>
          <a:ext cx="713496" cy="713496"/>
        </a:xfrm>
        <a:prstGeom prst="rect">
          <a:avLst/>
        </a:prstGeom>
        <a:blipFill>
          <a:blip xmlns:r="http://schemas.openxmlformats.org/officeDocument/2006/relationships" r:embed="rId5" cstate="hq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53F0E85-E5D6-4B86-BA1E-4A5CE4F88289}">
      <dsp:nvSpPr>
        <dsp:cNvPr id="0" name=""/>
        <dsp:cNvSpPr/>
      </dsp:nvSpPr>
      <dsp:spPr>
        <a:xfrm>
          <a:off x="3729595" y="2441877"/>
          <a:ext cx="1585546" cy="26533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pPr>
          <a:r>
            <a:rPr lang="en-US" sz="2400" b="0" i="0" kern="1200" baseline="0" dirty="0"/>
            <a:t>One full-time equivalent (FTE) equals one person working an entire week each week of the project</a:t>
          </a:r>
          <a:r>
            <a:rPr lang="en-US" sz="1400" b="0" i="0" kern="1200" baseline="0" dirty="0"/>
            <a:t>.  </a:t>
          </a:r>
          <a:endParaRPr lang="en-US" sz="1400" kern="1200" dirty="0"/>
        </a:p>
      </dsp:txBody>
      <dsp:txXfrm>
        <a:off x="3729595" y="2441877"/>
        <a:ext cx="1585546" cy="2653313"/>
      </dsp:txXfrm>
    </dsp:sp>
    <dsp:sp modelId="{4C04951D-D46D-4C48-8E6D-683F1C3A07F5}">
      <dsp:nvSpPr>
        <dsp:cNvPr id="0" name=""/>
        <dsp:cNvSpPr/>
      </dsp:nvSpPr>
      <dsp:spPr>
        <a:xfrm>
          <a:off x="6028638" y="1134159"/>
          <a:ext cx="713496" cy="71349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E8DAB67-6A07-44FA-ACF2-92E3D0069A43}">
      <dsp:nvSpPr>
        <dsp:cNvPr id="0" name=""/>
        <dsp:cNvSpPr/>
      </dsp:nvSpPr>
      <dsp:spPr>
        <a:xfrm>
          <a:off x="5592613" y="2441877"/>
          <a:ext cx="1585546" cy="26533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pPr>
          <a:r>
            <a:rPr lang="en-US" sz="2400" kern="1200" dirty="0"/>
            <a:t>Be sure to include the required FTE for the Program Director and Case Manager</a:t>
          </a:r>
          <a:r>
            <a:rPr lang="en-US" sz="1400" kern="1200" dirty="0"/>
            <a:t>.</a:t>
          </a:r>
        </a:p>
      </dsp:txBody>
      <dsp:txXfrm>
        <a:off x="5592613" y="2441877"/>
        <a:ext cx="1585546" cy="265331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D0772E-E0AA-407D-B60D-2F5379C5E06E}">
      <dsp:nvSpPr>
        <dsp:cNvPr id="0" name=""/>
        <dsp:cNvSpPr/>
      </dsp:nvSpPr>
      <dsp:spPr>
        <a:xfrm>
          <a:off x="636332" y="334567"/>
          <a:ext cx="810000" cy="81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4901F73-A9D1-49BB-A8D6-CF86CE22D3AC}">
      <dsp:nvSpPr>
        <dsp:cNvPr id="0" name=""/>
        <dsp:cNvSpPr/>
      </dsp:nvSpPr>
      <dsp:spPr>
        <a:xfrm>
          <a:off x="141332" y="1891578"/>
          <a:ext cx="1800000" cy="34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pPr>
          <a:r>
            <a:rPr lang="en-US" sz="2000" b="0" i="0" kern="1200" baseline="0" dirty="0"/>
            <a:t>Include salaries for teacher aides, secretarial and clerical assistance, and for personnel in pupil transportation and building operation and maintenance.  </a:t>
          </a:r>
          <a:endParaRPr lang="en-US" sz="2000" kern="1200" dirty="0"/>
        </a:p>
      </dsp:txBody>
      <dsp:txXfrm>
        <a:off x="141332" y="1891578"/>
        <a:ext cx="1800000" cy="3420000"/>
      </dsp:txXfrm>
    </dsp:sp>
    <dsp:sp modelId="{9A9F90D7-64E5-4328-A93B-DA86E5C2AEF5}">
      <dsp:nvSpPr>
        <dsp:cNvPr id="0" name=""/>
        <dsp:cNvSpPr/>
      </dsp:nvSpPr>
      <dsp:spPr>
        <a:xfrm>
          <a:off x="2751332" y="334567"/>
          <a:ext cx="810000" cy="810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A24ACB6-8EDF-4D7E-96A5-B16E15C76CAA}">
      <dsp:nvSpPr>
        <dsp:cNvPr id="0" name=""/>
        <dsp:cNvSpPr/>
      </dsp:nvSpPr>
      <dsp:spPr>
        <a:xfrm>
          <a:off x="2256332" y="1891578"/>
          <a:ext cx="1800000" cy="34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pPr>
          <a:r>
            <a:rPr lang="en-US" sz="2400" b="1" i="0" kern="1200" baseline="0" dirty="0"/>
            <a:t>Do not include </a:t>
          </a:r>
          <a:r>
            <a:rPr lang="en-US" sz="2400" b="0" i="0" kern="1200" baseline="0" dirty="0"/>
            <a:t>central administrative staff that are considered indirect costs, e.g., account clerks.</a:t>
          </a:r>
          <a:endParaRPr lang="en-US" sz="2400" kern="1200" dirty="0"/>
        </a:p>
      </dsp:txBody>
      <dsp:txXfrm>
        <a:off x="2256332" y="1891578"/>
        <a:ext cx="1800000" cy="3420000"/>
      </dsp:txXfrm>
    </dsp:sp>
    <dsp:sp modelId="{6FA206A7-38E2-427D-A516-DEF4A672B88E}">
      <dsp:nvSpPr>
        <dsp:cNvPr id="0" name=""/>
        <dsp:cNvSpPr/>
      </dsp:nvSpPr>
      <dsp:spPr>
        <a:xfrm>
          <a:off x="4866332" y="334567"/>
          <a:ext cx="810000" cy="810000"/>
        </a:xfrm>
        <a:prstGeom prst="rect">
          <a:avLst/>
        </a:prstGeom>
        <a:blipFill>
          <a:blip xmlns:r="http://schemas.openxmlformats.org/officeDocument/2006/relationships" r:embed="rId5" cstate="hq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F2F7DC8-B300-490A-8165-A4D214424090}">
      <dsp:nvSpPr>
        <dsp:cNvPr id="0" name=""/>
        <dsp:cNvSpPr/>
      </dsp:nvSpPr>
      <dsp:spPr>
        <a:xfrm>
          <a:off x="4371332" y="1891578"/>
          <a:ext cx="1800000" cy="34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pPr>
          <a:r>
            <a:rPr lang="en-US" sz="2400" kern="1200" dirty="0"/>
            <a:t>Be sure to include the required FTE for the Data Manager.</a:t>
          </a:r>
        </a:p>
      </dsp:txBody>
      <dsp:txXfrm>
        <a:off x="4371332" y="1891578"/>
        <a:ext cx="1800000" cy="34200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5B0307-4FAD-43F1-8C84-F92821159A09}">
      <dsp:nvSpPr>
        <dsp:cNvPr id="0" name=""/>
        <dsp:cNvSpPr/>
      </dsp:nvSpPr>
      <dsp:spPr>
        <a:xfrm>
          <a:off x="486364" y="448354"/>
          <a:ext cx="795761" cy="79576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3602C3B-EA18-4083-87BC-730A441F6B1B}">
      <dsp:nvSpPr>
        <dsp:cNvPr id="0" name=""/>
        <dsp:cNvSpPr/>
      </dsp:nvSpPr>
      <dsp:spPr>
        <a:xfrm>
          <a:off x="65" y="1970495"/>
          <a:ext cx="1768359" cy="33203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pPr>
          <a:r>
            <a:rPr lang="en-US" sz="2400" b="0" i="0" kern="1200" baseline="0" dirty="0"/>
            <a:t>Include consultants (indicate per diem rate), rentals, tuition, and other contractual services.  </a:t>
          </a:r>
          <a:endParaRPr lang="en-US" sz="2400" kern="1200" dirty="0"/>
        </a:p>
      </dsp:txBody>
      <dsp:txXfrm>
        <a:off x="65" y="1970495"/>
        <a:ext cx="1768359" cy="3320336"/>
      </dsp:txXfrm>
    </dsp:sp>
    <dsp:sp modelId="{469EFA0A-DA1B-4DA7-A647-3A0B8A878478}">
      <dsp:nvSpPr>
        <dsp:cNvPr id="0" name=""/>
        <dsp:cNvSpPr/>
      </dsp:nvSpPr>
      <dsp:spPr>
        <a:xfrm>
          <a:off x="2564186" y="448354"/>
          <a:ext cx="795761" cy="79576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AC5E0A9-6058-405E-AA12-CC2024E152FA}">
      <dsp:nvSpPr>
        <dsp:cNvPr id="0" name=""/>
        <dsp:cNvSpPr/>
      </dsp:nvSpPr>
      <dsp:spPr>
        <a:xfrm>
          <a:off x="2077887" y="1970495"/>
          <a:ext cx="1768359" cy="33203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pPr>
          <a:r>
            <a:rPr lang="en-US" sz="2000" b="0" i="0" kern="1200" baseline="0" dirty="0"/>
            <a:t>Purchased Services from a BOCES, if other than applicant agency, should be budgeted under Purchased Services with BOCES, Code 49.</a:t>
          </a:r>
          <a:endParaRPr lang="en-US" sz="2000" kern="1200" dirty="0"/>
        </a:p>
      </dsp:txBody>
      <dsp:txXfrm>
        <a:off x="2077887" y="1970495"/>
        <a:ext cx="1768359" cy="3320336"/>
      </dsp:txXfrm>
    </dsp:sp>
    <dsp:sp modelId="{8A08AE30-8907-4959-A521-15D9C569AA91}">
      <dsp:nvSpPr>
        <dsp:cNvPr id="0" name=""/>
        <dsp:cNvSpPr/>
      </dsp:nvSpPr>
      <dsp:spPr>
        <a:xfrm>
          <a:off x="4642008" y="448354"/>
          <a:ext cx="795761" cy="795761"/>
        </a:xfrm>
        <a:prstGeom prst="rect">
          <a:avLst/>
        </a:prstGeom>
        <a:blipFill>
          <a:blip xmlns:r="http://schemas.openxmlformats.org/officeDocument/2006/relationships" r:embed="rId5" cstate="hq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2FC390C-BF63-4D35-ACC1-B2D4B7F68CE2}">
      <dsp:nvSpPr>
        <dsp:cNvPr id="0" name=""/>
        <dsp:cNvSpPr/>
      </dsp:nvSpPr>
      <dsp:spPr>
        <a:xfrm>
          <a:off x="4155710" y="1970495"/>
          <a:ext cx="1768359" cy="33203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pPr>
          <a:r>
            <a:rPr lang="en-US" sz="2000" kern="1200" dirty="0"/>
            <a:t>Be sure to provide the item description, service provider, calculation of cost (rate x frequency) and the proposed expenditure amount.</a:t>
          </a:r>
        </a:p>
      </dsp:txBody>
      <dsp:txXfrm>
        <a:off x="4155710" y="1970495"/>
        <a:ext cx="1768359" cy="332033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E2D1D1-D388-4A75-91A4-F0AF4CA3A021}">
      <dsp:nvSpPr>
        <dsp:cNvPr id="0" name=""/>
        <dsp:cNvSpPr/>
      </dsp:nvSpPr>
      <dsp:spPr>
        <a:xfrm>
          <a:off x="636332" y="551722"/>
          <a:ext cx="810000" cy="810000"/>
        </a:xfrm>
        <a:prstGeom prst="rect">
          <a:avLst/>
        </a:prstGeom>
        <a:blipFill>
          <a:blip xmlns:r="http://schemas.openxmlformats.org/officeDocument/2006/relationships" r:embed="rId1" cstate="hqprint">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B6931C8-F614-4763-8E6A-EFFE1178FB06}">
      <dsp:nvSpPr>
        <dsp:cNvPr id="0" name=""/>
        <dsp:cNvSpPr/>
      </dsp:nvSpPr>
      <dsp:spPr>
        <a:xfrm>
          <a:off x="141332" y="2057150"/>
          <a:ext cx="1800000" cy="31303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pPr>
          <a:r>
            <a:rPr lang="en-US" sz="2000" b="0" i="0" kern="1200" baseline="0" dirty="0"/>
            <a:t>Include computers, software, assessment materials, library books, classroom supplies and equipment items under $5,000 per unit.</a:t>
          </a:r>
          <a:endParaRPr lang="en-US" sz="2000" kern="1200" dirty="0"/>
        </a:p>
      </dsp:txBody>
      <dsp:txXfrm>
        <a:off x="141332" y="2057150"/>
        <a:ext cx="1800000" cy="3130312"/>
      </dsp:txXfrm>
    </dsp:sp>
    <dsp:sp modelId="{8F292DD5-7EAB-4CD9-BBDE-B369CB7AA080}">
      <dsp:nvSpPr>
        <dsp:cNvPr id="0" name=""/>
        <dsp:cNvSpPr/>
      </dsp:nvSpPr>
      <dsp:spPr>
        <a:xfrm>
          <a:off x="2751332" y="551722"/>
          <a:ext cx="810000" cy="810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D713243-47F5-40D8-8FDD-794887723834}">
      <dsp:nvSpPr>
        <dsp:cNvPr id="0" name=""/>
        <dsp:cNvSpPr/>
      </dsp:nvSpPr>
      <dsp:spPr>
        <a:xfrm>
          <a:off x="2256332" y="2057150"/>
          <a:ext cx="1800000" cy="31303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pPr>
          <a:r>
            <a:rPr lang="en-US" sz="2400" b="0" i="0" kern="1200" baseline="0" dirty="0"/>
            <a:t>Be sure to provide the item description, quantity and unit cost.</a:t>
          </a:r>
          <a:endParaRPr lang="en-US" sz="2400" kern="1200" dirty="0"/>
        </a:p>
      </dsp:txBody>
      <dsp:txXfrm>
        <a:off x="2256332" y="2057150"/>
        <a:ext cx="1800000" cy="3130312"/>
      </dsp:txXfrm>
    </dsp:sp>
    <dsp:sp modelId="{4A5BCE65-C8C6-4618-BCAD-4EDC950663B0}">
      <dsp:nvSpPr>
        <dsp:cNvPr id="0" name=""/>
        <dsp:cNvSpPr/>
      </dsp:nvSpPr>
      <dsp:spPr>
        <a:xfrm>
          <a:off x="4866332" y="551722"/>
          <a:ext cx="810000" cy="810000"/>
        </a:xfrm>
        <a:prstGeom prst="rect">
          <a:avLst/>
        </a:prstGeom>
        <a:blipFill>
          <a:blip xmlns:r="http://schemas.openxmlformats.org/officeDocument/2006/relationships" r:embed="rId5" cstate="hq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6D542AE-07A1-44FF-8BD6-AA13CD55CD5D}">
      <dsp:nvSpPr>
        <dsp:cNvPr id="0" name=""/>
        <dsp:cNvSpPr/>
      </dsp:nvSpPr>
      <dsp:spPr>
        <a:xfrm>
          <a:off x="4371332" y="2057150"/>
          <a:ext cx="1800000" cy="31303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pPr>
          <a:r>
            <a:rPr lang="en-US" sz="2400" kern="1200" dirty="0"/>
            <a:t>Verify that calculations are correct: Quantity X Unit Cost = Proposed Expenditure.</a:t>
          </a:r>
        </a:p>
      </dsp:txBody>
      <dsp:txXfrm>
        <a:off x="4371332" y="2057150"/>
        <a:ext cx="1800000" cy="313031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A0E2EC-2A54-40FF-BE35-13ECD9BF9EC1}">
      <dsp:nvSpPr>
        <dsp:cNvPr id="0" name=""/>
        <dsp:cNvSpPr/>
      </dsp:nvSpPr>
      <dsp:spPr>
        <a:xfrm>
          <a:off x="1042628" y="169871"/>
          <a:ext cx="702421" cy="70242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3CD05EB-FF60-4821-9705-1B01BA473894}">
      <dsp:nvSpPr>
        <dsp:cNvPr id="0" name=""/>
        <dsp:cNvSpPr/>
      </dsp:nvSpPr>
      <dsp:spPr>
        <a:xfrm>
          <a:off x="613371" y="1257987"/>
          <a:ext cx="1560937" cy="14828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pPr>
          <a:r>
            <a:rPr lang="en-US" sz="1800" kern="1200" dirty="0"/>
            <a:t>Include pupil transportation, conference costs and travel of staff between instructional sites</a:t>
          </a:r>
          <a:r>
            <a:rPr lang="en-US" sz="1100" kern="1200" dirty="0"/>
            <a:t>.  </a:t>
          </a:r>
        </a:p>
      </dsp:txBody>
      <dsp:txXfrm>
        <a:off x="613371" y="1257987"/>
        <a:ext cx="1560937" cy="1482890"/>
      </dsp:txXfrm>
    </dsp:sp>
    <dsp:sp modelId="{548BC938-A1E5-4E9D-BB23-F9F365E22962}">
      <dsp:nvSpPr>
        <dsp:cNvPr id="0" name=""/>
        <dsp:cNvSpPr/>
      </dsp:nvSpPr>
      <dsp:spPr>
        <a:xfrm>
          <a:off x="2876730" y="169871"/>
          <a:ext cx="702421" cy="70242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9129119-4E06-4BFF-A338-701D35516A04}">
      <dsp:nvSpPr>
        <dsp:cNvPr id="0" name=""/>
        <dsp:cNvSpPr/>
      </dsp:nvSpPr>
      <dsp:spPr>
        <a:xfrm>
          <a:off x="2447472" y="1257987"/>
          <a:ext cx="1560937" cy="14828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pPr>
          <a:r>
            <a:rPr lang="en-US" sz="1800" kern="1200" dirty="0"/>
            <a:t>Specify agency approved mileage rate for travel by personal car or school-owned vehicle</a:t>
          </a:r>
          <a:r>
            <a:rPr lang="en-US" sz="1400" kern="1200" dirty="0"/>
            <a:t>.</a:t>
          </a:r>
        </a:p>
      </dsp:txBody>
      <dsp:txXfrm>
        <a:off x="2447472" y="1257987"/>
        <a:ext cx="1560937" cy="1482890"/>
      </dsp:txXfrm>
    </dsp:sp>
    <dsp:sp modelId="{9C5FF26C-DAD6-44B3-91B5-1B1B82BB4D98}">
      <dsp:nvSpPr>
        <dsp:cNvPr id="0" name=""/>
        <dsp:cNvSpPr/>
      </dsp:nvSpPr>
      <dsp:spPr>
        <a:xfrm>
          <a:off x="4710832" y="169871"/>
          <a:ext cx="702421" cy="70242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EC9BFD3-45E0-42EE-88D4-17DE55E3FEE0}">
      <dsp:nvSpPr>
        <dsp:cNvPr id="0" name=""/>
        <dsp:cNvSpPr/>
      </dsp:nvSpPr>
      <dsp:spPr>
        <a:xfrm>
          <a:off x="4281574" y="1257987"/>
          <a:ext cx="1560937" cy="14828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pPr>
          <a:r>
            <a:rPr lang="en-US" sz="1800" kern="1200" dirty="0"/>
            <a:t>Be sure to provide the position of traveler(s), destination and purpose and the calculation of cost.</a:t>
          </a:r>
        </a:p>
      </dsp:txBody>
      <dsp:txXfrm>
        <a:off x="4281574" y="1257987"/>
        <a:ext cx="1560937" cy="1482890"/>
      </dsp:txXfrm>
    </dsp:sp>
    <dsp:sp modelId="{0E129246-D7B3-41D1-B80F-9DE23BF7C7C4}">
      <dsp:nvSpPr>
        <dsp:cNvPr id="0" name=""/>
        <dsp:cNvSpPr/>
      </dsp:nvSpPr>
      <dsp:spPr>
        <a:xfrm>
          <a:off x="1959679" y="3131112"/>
          <a:ext cx="702421" cy="702421"/>
        </a:xfrm>
        <a:prstGeom prst="rect">
          <a:avLst/>
        </a:prstGeom>
        <a:blipFill>
          <a:blip xmlns:r="http://schemas.openxmlformats.org/officeDocument/2006/relationships" r:embed="rId7" cstate="hq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1EFA030-D016-4714-B010-1EADB5CB5E31}">
      <dsp:nvSpPr>
        <dsp:cNvPr id="0" name=""/>
        <dsp:cNvSpPr/>
      </dsp:nvSpPr>
      <dsp:spPr>
        <a:xfrm>
          <a:off x="1530421" y="4219227"/>
          <a:ext cx="1560937" cy="14828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pPr>
          <a:r>
            <a:rPr lang="en-US" sz="1800" kern="1200" dirty="0"/>
            <a:t>Verify that calculations are correct: Estimated Miles X Mileage Rate = Proposed Expenditure.</a:t>
          </a:r>
        </a:p>
      </dsp:txBody>
      <dsp:txXfrm>
        <a:off x="1530421" y="4219227"/>
        <a:ext cx="1560937" cy="1482890"/>
      </dsp:txXfrm>
    </dsp:sp>
    <dsp:sp modelId="{7ECB280F-4FAE-4C7B-A366-9F3E60EE2C1A}">
      <dsp:nvSpPr>
        <dsp:cNvPr id="0" name=""/>
        <dsp:cNvSpPr/>
      </dsp:nvSpPr>
      <dsp:spPr>
        <a:xfrm>
          <a:off x="3793781" y="3131112"/>
          <a:ext cx="702421" cy="702421"/>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0C1F67F-F338-4FBB-8DB4-A2C789B85746}">
      <dsp:nvSpPr>
        <dsp:cNvPr id="0" name=""/>
        <dsp:cNvSpPr/>
      </dsp:nvSpPr>
      <dsp:spPr>
        <a:xfrm>
          <a:off x="3364523" y="4219227"/>
          <a:ext cx="1560937" cy="14828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pPr>
          <a:r>
            <a:rPr lang="en-US" sz="1800" b="0" i="0" kern="1200" baseline="0" dirty="0"/>
            <a:t>Out of State Travel is not an allowable expenditure.</a:t>
          </a:r>
          <a:endParaRPr lang="en-US" sz="1800" kern="1200" dirty="0"/>
        </a:p>
      </dsp:txBody>
      <dsp:txXfrm>
        <a:off x="3364523" y="4219227"/>
        <a:ext cx="1560937" cy="148289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9C09FF-B8F8-43E6-832E-7E3AA03342C1}">
      <dsp:nvSpPr>
        <dsp:cNvPr id="0" name=""/>
        <dsp:cNvSpPr/>
      </dsp:nvSpPr>
      <dsp:spPr>
        <a:xfrm>
          <a:off x="725516" y="644909"/>
          <a:ext cx="882293" cy="88229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015EF08-0113-46E7-9639-A6D116A00E04}">
      <dsp:nvSpPr>
        <dsp:cNvPr id="0" name=""/>
        <dsp:cNvSpPr/>
      </dsp:nvSpPr>
      <dsp:spPr>
        <a:xfrm>
          <a:off x="186337" y="2339652"/>
          <a:ext cx="1960651" cy="37209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pPr>
          <a:r>
            <a:rPr lang="en-US" sz="2000" kern="1200" dirty="0"/>
            <a:t>School districts and BOCES should use the restricted indirect cost rate that has been approved for the school year in which the grant will operate</a:t>
          </a:r>
          <a:r>
            <a:rPr lang="en-US" sz="1400" kern="1200" dirty="0"/>
            <a:t>.  </a:t>
          </a:r>
        </a:p>
      </dsp:txBody>
      <dsp:txXfrm>
        <a:off x="186337" y="2339652"/>
        <a:ext cx="1960651" cy="3720937"/>
      </dsp:txXfrm>
    </dsp:sp>
    <dsp:sp modelId="{FAA9894F-4C64-4FDA-851C-7AA878760EB2}">
      <dsp:nvSpPr>
        <dsp:cNvPr id="0" name=""/>
        <dsp:cNvSpPr/>
      </dsp:nvSpPr>
      <dsp:spPr>
        <a:xfrm>
          <a:off x="3029282" y="644909"/>
          <a:ext cx="882293" cy="88229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0F22CC3-831E-4F85-9831-706B299F244C}">
      <dsp:nvSpPr>
        <dsp:cNvPr id="0" name=""/>
        <dsp:cNvSpPr/>
      </dsp:nvSpPr>
      <dsp:spPr>
        <a:xfrm>
          <a:off x="2490103" y="2339652"/>
          <a:ext cx="1960651" cy="37209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pPr>
          <a:r>
            <a:rPr lang="en-US" sz="2000" kern="1200" dirty="0"/>
            <a:t>Most other agencies (CBO’s and Non-Profits) are subject to a fixed maximum rate depending on the grant program and type of agency. </a:t>
          </a:r>
        </a:p>
      </dsp:txBody>
      <dsp:txXfrm>
        <a:off x="2490103" y="2339652"/>
        <a:ext cx="1960651" cy="3720937"/>
      </dsp:txXfrm>
    </dsp:sp>
    <dsp:sp modelId="{427E32A5-29E3-40EE-B30C-57ACBD8B401C}">
      <dsp:nvSpPr>
        <dsp:cNvPr id="0" name=""/>
        <dsp:cNvSpPr/>
      </dsp:nvSpPr>
      <dsp:spPr>
        <a:xfrm>
          <a:off x="5333048" y="644909"/>
          <a:ext cx="882293" cy="88229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C5AC23C-DDF1-477C-A50E-AC452C6FF955}">
      <dsp:nvSpPr>
        <dsp:cNvPr id="0" name=""/>
        <dsp:cNvSpPr/>
      </dsp:nvSpPr>
      <dsp:spPr>
        <a:xfrm>
          <a:off x="4793869" y="2339652"/>
          <a:ext cx="1960651" cy="37209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pPr>
          <a:r>
            <a:rPr lang="en-US" sz="2000" kern="1200" dirty="0"/>
            <a:t>The modified direct cost used in the calculation of indirect cost must exclude equipment, minor remodeling, the portion of each subcontract exceeding $25,000 and any flow through funds</a:t>
          </a:r>
          <a:r>
            <a:rPr lang="en-US" sz="1400" kern="1200" dirty="0"/>
            <a:t>.</a:t>
          </a:r>
        </a:p>
      </dsp:txBody>
      <dsp:txXfrm>
        <a:off x="4793869" y="2339652"/>
        <a:ext cx="1960651" cy="372093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84B7E0-AE5F-4770-BA56-5D326B260DA3}">
      <dsp:nvSpPr>
        <dsp:cNvPr id="0" name=""/>
        <dsp:cNvSpPr/>
      </dsp:nvSpPr>
      <dsp:spPr>
        <a:xfrm>
          <a:off x="0" y="210021"/>
          <a:ext cx="4576301" cy="14274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0" i="0" kern="1200" baseline="0" dirty="0"/>
            <a:t>Allowable costs include salaries, associated employee benefits, purchased services, and supplies and materials related to alterations to existing sites.</a:t>
          </a:r>
          <a:endParaRPr lang="en-US" sz="2000" kern="1200" dirty="0"/>
        </a:p>
      </dsp:txBody>
      <dsp:txXfrm>
        <a:off x="69680" y="279701"/>
        <a:ext cx="4436941" cy="1288040"/>
      </dsp:txXfrm>
    </dsp:sp>
    <dsp:sp modelId="{A500999D-287E-4DA7-B052-3855FCEAC967}">
      <dsp:nvSpPr>
        <dsp:cNvPr id="0" name=""/>
        <dsp:cNvSpPr/>
      </dsp:nvSpPr>
      <dsp:spPr>
        <a:xfrm>
          <a:off x="0" y="1695022"/>
          <a:ext cx="4576301" cy="14274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0" i="0" kern="1200" baseline="0" dirty="0"/>
            <a:t>Be sure to include a description of the work to be performed, cost calculation and the proposed expenditure amount.</a:t>
          </a:r>
          <a:endParaRPr lang="en-US" sz="2000" kern="1200" dirty="0"/>
        </a:p>
      </dsp:txBody>
      <dsp:txXfrm>
        <a:off x="69680" y="1764702"/>
        <a:ext cx="4436941" cy="1288040"/>
      </dsp:txXfrm>
    </dsp:sp>
    <dsp:sp modelId="{4ACCD5D3-F027-4BEA-8CF8-5584542939A6}">
      <dsp:nvSpPr>
        <dsp:cNvPr id="0" name=""/>
        <dsp:cNvSpPr/>
      </dsp:nvSpPr>
      <dsp:spPr>
        <a:xfrm>
          <a:off x="0" y="3180022"/>
          <a:ext cx="4576301" cy="14274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Only minor remodeling exclusively for the proposed project will be considered.</a:t>
          </a:r>
        </a:p>
      </dsp:txBody>
      <dsp:txXfrm>
        <a:off x="69680" y="3249702"/>
        <a:ext cx="4436941" cy="128804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922BD8-9D6A-4AD0-A50A-6F11C1BCB322}">
      <dsp:nvSpPr>
        <dsp:cNvPr id="0" name=""/>
        <dsp:cNvSpPr/>
      </dsp:nvSpPr>
      <dsp:spPr>
        <a:xfrm>
          <a:off x="408414" y="268974"/>
          <a:ext cx="662080" cy="662080"/>
        </a:xfrm>
        <a:prstGeom prst="rect">
          <a:avLst/>
        </a:prstGeom>
        <a:blipFill>
          <a:blip xmlns:r="http://schemas.openxmlformats.org/officeDocument/2006/relationships" r:embed="rId1" cstate="hqprint">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EC08B1A-08B4-4841-94A2-CA87D87B14D3}">
      <dsp:nvSpPr>
        <dsp:cNvPr id="0" name=""/>
        <dsp:cNvSpPr/>
      </dsp:nvSpPr>
      <dsp:spPr>
        <a:xfrm>
          <a:off x="3810" y="1593130"/>
          <a:ext cx="1471289" cy="30894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pPr>
          <a:r>
            <a:rPr lang="en-US" sz="2400" kern="1200" dirty="0"/>
            <a:t>Include equipment items having a unit value of $5,000 or more, number and type.</a:t>
          </a:r>
        </a:p>
      </dsp:txBody>
      <dsp:txXfrm>
        <a:off x="3810" y="1593130"/>
        <a:ext cx="1471289" cy="3089445"/>
      </dsp:txXfrm>
    </dsp:sp>
    <dsp:sp modelId="{F91FADB0-CABE-4126-8FE1-813824F55404}">
      <dsp:nvSpPr>
        <dsp:cNvPr id="0" name=""/>
        <dsp:cNvSpPr/>
      </dsp:nvSpPr>
      <dsp:spPr>
        <a:xfrm>
          <a:off x="2137179" y="268974"/>
          <a:ext cx="662080" cy="662080"/>
        </a:xfrm>
        <a:prstGeom prst="rect">
          <a:avLst/>
        </a:prstGeom>
        <a:blipFill>
          <a:blip xmlns:r="http://schemas.openxmlformats.org/officeDocument/2006/relationships"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5003747-9ED2-4548-966D-68AA4C7DE2AD}">
      <dsp:nvSpPr>
        <dsp:cNvPr id="0" name=""/>
        <dsp:cNvSpPr/>
      </dsp:nvSpPr>
      <dsp:spPr>
        <a:xfrm>
          <a:off x="1732575" y="1593130"/>
          <a:ext cx="1471289" cy="30894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pPr>
          <a:r>
            <a:rPr lang="en-US" sz="2400" kern="1200" dirty="0"/>
            <a:t>Be sure to include a breakdown of the details including the item description, quantity and unit cost.</a:t>
          </a:r>
        </a:p>
      </dsp:txBody>
      <dsp:txXfrm>
        <a:off x="1732575" y="1593130"/>
        <a:ext cx="1471289" cy="3089445"/>
      </dsp:txXfrm>
    </dsp:sp>
    <dsp:sp modelId="{294D3773-303D-4A41-9808-2525D335B2F2}">
      <dsp:nvSpPr>
        <dsp:cNvPr id="0" name=""/>
        <dsp:cNvSpPr/>
      </dsp:nvSpPr>
      <dsp:spPr>
        <a:xfrm>
          <a:off x="3865944" y="185302"/>
          <a:ext cx="662080" cy="99676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53BE39A-48FF-4AA3-8028-3B8AD1EB9043}">
      <dsp:nvSpPr>
        <dsp:cNvPr id="0" name=""/>
        <dsp:cNvSpPr/>
      </dsp:nvSpPr>
      <dsp:spPr>
        <a:xfrm>
          <a:off x="3461339" y="1676802"/>
          <a:ext cx="1471289" cy="30894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pPr>
          <a:r>
            <a:rPr lang="en-US" sz="2000" kern="1200" dirty="0"/>
            <a:t> A</a:t>
          </a:r>
          <a:r>
            <a:rPr lang="en-US" sz="2000" b="0" i="0" kern="1200" baseline="0" dirty="0"/>
            <a:t>ll equipment to be purchased in support of this project with a unit cost of $5,000 or more should be itemized in this category. </a:t>
          </a:r>
          <a:endParaRPr lang="en-US" sz="2000" kern="1200" dirty="0"/>
        </a:p>
      </dsp:txBody>
      <dsp:txXfrm>
        <a:off x="3461339" y="1676802"/>
        <a:ext cx="1471289" cy="3089445"/>
      </dsp:txXfrm>
    </dsp:sp>
    <dsp:sp modelId="{C316A02E-CBF8-48BE-A03A-6FBB79597203}">
      <dsp:nvSpPr>
        <dsp:cNvPr id="0" name=""/>
        <dsp:cNvSpPr/>
      </dsp:nvSpPr>
      <dsp:spPr>
        <a:xfrm>
          <a:off x="5594708" y="268974"/>
          <a:ext cx="662080" cy="662080"/>
        </a:xfrm>
        <a:prstGeom prst="rect">
          <a:avLst/>
        </a:prstGeom>
        <a:blipFill>
          <a:blip xmlns:r="http://schemas.openxmlformats.org/officeDocument/2006/relationships" r:embed="rId7" cstate="hq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EE9AE8E-6BCF-41D2-BD51-782B13F83C3F}">
      <dsp:nvSpPr>
        <dsp:cNvPr id="0" name=""/>
        <dsp:cNvSpPr/>
      </dsp:nvSpPr>
      <dsp:spPr>
        <a:xfrm>
          <a:off x="5190104" y="1593130"/>
          <a:ext cx="1471289" cy="30894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pPr>
          <a:r>
            <a:rPr lang="en-US" sz="2000" b="0" i="0" kern="1200" baseline="0" dirty="0"/>
            <a:t>Equipment items under $5,000 should be budgeted under Supplies and Materials, Code 45.   Repairs should be budgeted under Purchased Services, Code 40</a:t>
          </a:r>
          <a:r>
            <a:rPr lang="en-US" sz="1200" b="0" i="0" kern="1200" baseline="0" dirty="0"/>
            <a:t>.</a:t>
          </a:r>
          <a:endParaRPr lang="en-US" sz="1200" kern="1200" dirty="0"/>
        </a:p>
      </dsp:txBody>
      <dsp:txXfrm>
        <a:off x="5190104" y="1593130"/>
        <a:ext cx="1471289" cy="308944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1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4.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5.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6.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7.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C58F8-550F-415E-A4E6-EA111C2DF32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8E45257-A3AD-46B1-9B92-8E7A4B6AE6D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F9D0BF2-DEE6-4449-ACC9-56C172F0CA64}"/>
              </a:ext>
            </a:extLst>
          </p:cNvPr>
          <p:cNvSpPr>
            <a:spLocks noGrp="1"/>
          </p:cNvSpPr>
          <p:nvPr>
            <p:ph type="dt" sz="half" idx="10"/>
          </p:nvPr>
        </p:nvSpPr>
        <p:spPr/>
        <p:txBody>
          <a:bodyPr/>
          <a:lstStyle/>
          <a:p>
            <a:fld id="{42D187FF-C166-4AE3-8999-FF0D47B729FE}" type="datetimeFigureOut">
              <a:rPr lang="en-US" smtClean="0"/>
              <a:t>8/31/2022</a:t>
            </a:fld>
            <a:endParaRPr lang="en-US" dirty="0"/>
          </a:p>
        </p:txBody>
      </p:sp>
      <p:sp>
        <p:nvSpPr>
          <p:cNvPr id="5" name="Footer Placeholder 4">
            <a:extLst>
              <a:ext uri="{FF2B5EF4-FFF2-40B4-BE49-F238E27FC236}">
                <a16:creationId xmlns:a16="http://schemas.microsoft.com/office/drawing/2014/main" id="{E99066A9-5152-417D-8761-C4DA7BB4C7D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DE47BE9-8B74-470A-BE4C-6E96BB0A4488}"/>
              </a:ext>
            </a:extLst>
          </p:cNvPr>
          <p:cNvSpPr>
            <a:spLocks noGrp="1"/>
          </p:cNvSpPr>
          <p:nvPr>
            <p:ph type="sldNum" sz="quarter" idx="12"/>
          </p:nvPr>
        </p:nvSpPr>
        <p:spPr/>
        <p:txBody>
          <a:bodyPr/>
          <a:lstStyle/>
          <a:p>
            <a:fld id="{CA86E3DE-5441-49F0-9CAE-5B9FEB405DE6}" type="slidenum">
              <a:rPr lang="en-US" smtClean="0"/>
              <a:t>‹#›</a:t>
            </a:fld>
            <a:endParaRPr lang="en-US" dirty="0"/>
          </a:p>
        </p:txBody>
      </p:sp>
    </p:spTree>
    <p:extLst>
      <p:ext uri="{BB962C8B-B14F-4D97-AF65-F5344CB8AC3E}">
        <p14:creationId xmlns:p14="http://schemas.microsoft.com/office/powerpoint/2010/main" val="14060985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6FF77-437A-4D4E-89B1-3F413CDF154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737726E-9DBC-4162-AE38-E4C0A05AC48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B5412D-82BB-4A02-944D-EA1EFF9CF4D8}"/>
              </a:ext>
            </a:extLst>
          </p:cNvPr>
          <p:cNvSpPr>
            <a:spLocks noGrp="1"/>
          </p:cNvSpPr>
          <p:nvPr>
            <p:ph type="dt" sz="half" idx="10"/>
          </p:nvPr>
        </p:nvSpPr>
        <p:spPr/>
        <p:txBody>
          <a:bodyPr/>
          <a:lstStyle/>
          <a:p>
            <a:fld id="{42D187FF-C166-4AE3-8999-FF0D47B729FE}" type="datetimeFigureOut">
              <a:rPr lang="en-US" smtClean="0"/>
              <a:t>8/31/2022</a:t>
            </a:fld>
            <a:endParaRPr lang="en-US" dirty="0"/>
          </a:p>
        </p:txBody>
      </p:sp>
      <p:sp>
        <p:nvSpPr>
          <p:cNvPr id="5" name="Footer Placeholder 4">
            <a:extLst>
              <a:ext uri="{FF2B5EF4-FFF2-40B4-BE49-F238E27FC236}">
                <a16:creationId xmlns:a16="http://schemas.microsoft.com/office/drawing/2014/main" id="{85D4CD23-E5BA-4D54-A98B-FB5D531ECC4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CBA6A46-7394-49F3-8DF0-8895D7C35B13}"/>
              </a:ext>
            </a:extLst>
          </p:cNvPr>
          <p:cNvSpPr>
            <a:spLocks noGrp="1"/>
          </p:cNvSpPr>
          <p:nvPr>
            <p:ph type="sldNum" sz="quarter" idx="12"/>
          </p:nvPr>
        </p:nvSpPr>
        <p:spPr/>
        <p:txBody>
          <a:bodyPr/>
          <a:lstStyle/>
          <a:p>
            <a:fld id="{CA86E3DE-5441-49F0-9CAE-5B9FEB405DE6}" type="slidenum">
              <a:rPr lang="en-US" smtClean="0"/>
              <a:t>‹#›</a:t>
            </a:fld>
            <a:endParaRPr lang="en-US" dirty="0"/>
          </a:p>
        </p:txBody>
      </p:sp>
    </p:spTree>
    <p:extLst>
      <p:ext uri="{BB962C8B-B14F-4D97-AF65-F5344CB8AC3E}">
        <p14:creationId xmlns:p14="http://schemas.microsoft.com/office/powerpoint/2010/main" val="1289420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BEB3945-5358-4880-B877-BC05539FE1E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F877A93-9AF8-424E-80B3-B84562FF2B3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B1A4BE-FEBF-4A3D-BDD9-000F3C3BB66C}"/>
              </a:ext>
            </a:extLst>
          </p:cNvPr>
          <p:cNvSpPr>
            <a:spLocks noGrp="1"/>
          </p:cNvSpPr>
          <p:nvPr>
            <p:ph type="dt" sz="half" idx="10"/>
          </p:nvPr>
        </p:nvSpPr>
        <p:spPr/>
        <p:txBody>
          <a:bodyPr/>
          <a:lstStyle/>
          <a:p>
            <a:fld id="{42D187FF-C166-4AE3-8999-FF0D47B729FE}" type="datetimeFigureOut">
              <a:rPr lang="en-US" smtClean="0"/>
              <a:t>8/31/2022</a:t>
            </a:fld>
            <a:endParaRPr lang="en-US" dirty="0"/>
          </a:p>
        </p:txBody>
      </p:sp>
      <p:sp>
        <p:nvSpPr>
          <p:cNvPr id="5" name="Footer Placeholder 4">
            <a:extLst>
              <a:ext uri="{FF2B5EF4-FFF2-40B4-BE49-F238E27FC236}">
                <a16:creationId xmlns:a16="http://schemas.microsoft.com/office/drawing/2014/main" id="{40FFC5CC-9737-4C01-8760-AB68CFEFF08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3360890-42FC-42A2-8517-94702C76DC79}"/>
              </a:ext>
            </a:extLst>
          </p:cNvPr>
          <p:cNvSpPr>
            <a:spLocks noGrp="1"/>
          </p:cNvSpPr>
          <p:nvPr>
            <p:ph type="sldNum" sz="quarter" idx="12"/>
          </p:nvPr>
        </p:nvSpPr>
        <p:spPr/>
        <p:txBody>
          <a:bodyPr/>
          <a:lstStyle/>
          <a:p>
            <a:fld id="{CA86E3DE-5441-49F0-9CAE-5B9FEB405DE6}" type="slidenum">
              <a:rPr lang="en-US" smtClean="0"/>
              <a:t>‹#›</a:t>
            </a:fld>
            <a:endParaRPr lang="en-US" dirty="0"/>
          </a:p>
        </p:txBody>
      </p:sp>
    </p:spTree>
    <p:extLst>
      <p:ext uri="{BB962C8B-B14F-4D97-AF65-F5344CB8AC3E}">
        <p14:creationId xmlns:p14="http://schemas.microsoft.com/office/powerpoint/2010/main" val="1892753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77CBB-B368-48E6-9986-04E08752D24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9B001F1-6349-4B16-ADE0-519FC4C0AB3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0B6C76-2710-4034-BAB8-A10D57ACD208}"/>
              </a:ext>
            </a:extLst>
          </p:cNvPr>
          <p:cNvSpPr>
            <a:spLocks noGrp="1"/>
          </p:cNvSpPr>
          <p:nvPr>
            <p:ph type="dt" sz="half" idx="10"/>
          </p:nvPr>
        </p:nvSpPr>
        <p:spPr/>
        <p:txBody>
          <a:bodyPr/>
          <a:lstStyle/>
          <a:p>
            <a:fld id="{42D187FF-C166-4AE3-8999-FF0D47B729FE}" type="datetimeFigureOut">
              <a:rPr lang="en-US" smtClean="0"/>
              <a:t>8/31/2022</a:t>
            </a:fld>
            <a:endParaRPr lang="en-US" dirty="0"/>
          </a:p>
        </p:txBody>
      </p:sp>
      <p:sp>
        <p:nvSpPr>
          <p:cNvPr id="5" name="Footer Placeholder 4">
            <a:extLst>
              <a:ext uri="{FF2B5EF4-FFF2-40B4-BE49-F238E27FC236}">
                <a16:creationId xmlns:a16="http://schemas.microsoft.com/office/drawing/2014/main" id="{52C7FAB2-4390-4FD7-8F7B-939205EC4F5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69412B2-A852-473E-9FDC-23979D50BFBC}"/>
              </a:ext>
            </a:extLst>
          </p:cNvPr>
          <p:cNvSpPr>
            <a:spLocks noGrp="1"/>
          </p:cNvSpPr>
          <p:nvPr>
            <p:ph type="sldNum" sz="quarter" idx="12"/>
          </p:nvPr>
        </p:nvSpPr>
        <p:spPr/>
        <p:txBody>
          <a:bodyPr/>
          <a:lstStyle/>
          <a:p>
            <a:fld id="{CA86E3DE-5441-49F0-9CAE-5B9FEB405DE6}" type="slidenum">
              <a:rPr lang="en-US" smtClean="0"/>
              <a:t>‹#›</a:t>
            </a:fld>
            <a:endParaRPr lang="en-US" dirty="0"/>
          </a:p>
        </p:txBody>
      </p:sp>
    </p:spTree>
    <p:extLst>
      <p:ext uri="{BB962C8B-B14F-4D97-AF65-F5344CB8AC3E}">
        <p14:creationId xmlns:p14="http://schemas.microsoft.com/office/powerpoint/2010/main" val="2377731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8148D-5D7E-41D8-9EE1-6402C9051EF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77FAF2E-E6B0-4DB1-9E94-1E043527AF1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BFEE704-55FF-4F69-BC46-C815E9E9FDAA}"/>
              </a:ext>
            </a:extLst>
          </p:cNvPr>
          <p:cNvSpPr>
            <a:spLocks noGrp="1"/>
          </p:cNvSpPr>
          <p:nvPr>
            <p:ph type="dt" sz="half" idx="10"/>
          </p:nvPr>
        </p:nvSpPr>
        <p:spPr/>
        <p:txBody>
          <a:bodyPr/>
          <a:lstStyle/>
          <a:p>
            <a:fld id="{42D187FF-C166-4AE3-8999-FF0D47B729FE}" type="datetimeFigureOut">
              <a:rPr lang="en-US" smtClean="0"/>
              <a:t>8/31/2022</a:t>
            </a:fld>
            <a:endParaRPr lang="en-US" dirty="0"/>
          </a:p>
        </p:txBody>
      </p:sp>
      <p:sp>
        <p:nvSpPr>
          <p:cNvPr id="5" name="Footer Placeholder 4">
            <a:extLst>
              <a:ext uri="{FF2B5EF4-FFF2-40B4-BE49-F238E27FC236}">
                <a16:creationId xmlns:a16="http://schemas.microsoft.com/office/drawing/2014/main" id="{21FA85CC-AD53-43B3-B52C-B855C185E21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BE24539-A94A-4481-9035-A9A2EE6D85DC}"/>
              </a:ext>
            </a:extLst>
          </p:cNvPr>
          <p:cNvSpPr>
            <a:spLocks noGrp="1"/>
          </p:cNvSpPr>
          <p:nvPr>
            <p:ph type="sldNum" sz="quarter" idx="12"/>
          </p:nvPr>
        </p:nvSpPr>
        <p:spPr/>
        <p:txBody>
          <a:bodyPr/>
          <a:lstStyle/>
          <a:p>
            <a:fld id="{CA86E3DE-5441-49F0-9CAE-5B9FEB405DE6}" type="slidenum">
              <a:rPr lang="en-US" smtClean="0"/>
              <a:t>‹#›</a:t>
            </a:fld>
            <a:endParaRPr lang="en-US" dirty="0"/>
          </a:p>
        </p:txBody>
      </p:sp>
    </p:spTree>
    <p:extLst>
      <p:ext uri="{BB962C8B-B14F-4D97-AF65-F5344CB8AC3E}">
        <p14:creationId xmlns:p14="http://schemas.microsoft.com/office/powerpoint/2010/main" val="4020209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E0F73-2BF0-41A7-9373-9134890EDAA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8617FB4-97B2-43C7-BD62-40C627DCC85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9073D0B-0E84-4D97-B499-8250D49CD87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FEFBFF1-3737-487C-8530-1262C79A777A}"/>
              </a:ext>
            </a:extLst>
          </p:cNvPr>
          <p:cNvSpPr>
            <a:spLocks noGrp="1"/>
          </p:cNvSpPr>
          <p:nvPr>
            <p:ph type="dt" sz="half" idx="10"/>
          </p:nvPr>
        </p:nvSpPr>
        <p:spPr/>
        <p:txBody>
          <a:bodyPr/>
          <a:lstStyle/>
          <a:p>
            <a:fld id="{42D187FF-C166-4AE3-8999-FF0D47B729FE}" type="datetimeFigureOut">
              <a:rPr lang="en-US" smtClean="0"/>
              <a:t>8/31/2022</a:t>
            </a:fld>
            <a:endParaRPr lang="en-US" dirty="0"/>
          </a:p>
        </p:txBody>
      </p:sp>
      <p:sp>
        <p:nvSpPr>
          <p:cNvPr id="6" name="Footer Placeholder 5">
            <a:extLst>
              <a:ext uri="{FF2B5EF4-FFF2-40B4-BE49-F238E27FC236}">
                <a16:creationId xmlns:a16="http://schemas.microsoft.com/office/drawing/2014/main" id="{AF8B93B3-C875-46CD-B6B5-65E027B3A2E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8DA5CD2-512A-4662-A907-ED27D3ED5B3C}"/>
              </a:ext>
            </a:extLst>
          </p:cNvPr>
          <p:cNvSpPr>
            <a:spLocks noGrp="1"/>
          </p:cNvSpPr>
          <p:nvPr>
            <p:ph type="sldNum" sz="quarter" idx="12"/>
          </p:nvPr>
        </p:nvSpPr>
        <p:spPr/>
        <p:txBody>
          <a:bodyPr/>
          <a:lstStyle/>
          <a:p>
            <a:fld id="{CA86E3DE-5441-49F0-9CAE-5B9FEB405DE6}" type="slidenum">
              <a:rPr lang="en-US" smtClean="0"/>
              <a:t>‹#›</a:t>
            </a:fld>
            <a:endParaRPr lang="en-US" dirty="0"/>
          </a:p>
        </p:txBody>
      </p:sp>
    </p:spTree>
    <p:extLst>
      <p:ext uri="{BB962C8B-B14F-4D97-AF65-F5344CB8AC3E}">
        <p14:creationId xmlns:p14="http://schemas.microsoft.com/office/powerpoint/2010/main" val="6355016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EA341-A70E-4171-8A47-0D7C7B19503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676DB26-F5A1-4ED5-B31C-475145664B4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8693E7A-2BC0-41B7-ABB0-1DB18A67666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C0EE41F-109A-4020-AABE-D728828D00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26A53E8-DC94-4CC4-A14E-2EF097D95CF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50AF218-51EE-476C-B274-C6C412507B7B}"/>
              </a:ext>
            </a:extLst>
          </p:cNvPr>
          <p:cNvSpPr>
            <a:spLocks noGrp="1"/>
          </p:cNvSpPr>
          <p:nvPr>
            <p:ph type="dt" sz="half" idx="10"/>
          </p:nvPr>
        </p:nvSpPr>
        <p:spPr/>
        <p:txBody>
          <a:bodyPr/>
          <a:lstStyle/>
          <a:p>
            <a:fld id="{42D187FF-C166-4AE3-8999-FF0D47B729FE}" type="datetimeFigureOut">
              <a:rPr lang="en-US" smtClean="0"/>
              <a:t>8/31/2022</a:t>
            </a:fld>
            <a:endParaRPr lang="en-US" dirty="0"/>
          </a:p>
        </p:txBody>
      </p:sp>
      <p:sp>
        <p:nvSpPr>
          <p:cNvPr id="8" name="Footer Placeholder 7">
            <a:extLst>
              <a:ext uri="{FF2B5EF4-FFF2-40B4-BE49-F238E27FC236}">
                <a16:creationId xmlns:a16="http://schemas.microsoft.com/office/drawing/2014/main" id="{9C20987F-A2B8-4B06-888E-BAF1184063F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0D7A5407-8033-43A5-B074-6448E5015275}"/>
              </a:ext>
            </a:extLst>
          </p:cNvPr>
          <p:cNvSpPr>
            <a:spLocks noGrp="1"/>
          </p:cNvSpPr>
          <p:nvPr>
            <p:ph type="sldNum" sz="quarter" idx="12"/>
          </p:nvPr>
        </p:nvSpPr>
        <p:spPr/>
        <p:txBody>
          <a:bodyPr/>
          <a:lstStyle/>
          <a:p>
            <a:fld id="{CA86E3DE-5441-49F0-9CAE-5B9FEB405DE6}" type="slidenum">
              <a:rPr lang="en-US" smtClean="0"/>
              <a:t>‹#›</a:t>
            </a:fld>
            <a:endParaRPr lang="en-US" dirty="0"/>
          </a:p>
        </p:txBody>
      </p:sp>
    </p:spTree>
    <p:extLst>
      <p:ext uri="{BB962C8B-B14F-4D97-AF65-F5344CB8AC3E}">
        <p14:creationId xmlns:p14="http://schemas.microsoft.com/office/powerpoint/2010/main" val="8894228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1E8E3-A660-439A-9A8E-6F30B8AF194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6BCD2E4-9C74-4645-BEC9-E54425ED448E}"/>
              </a:ext>
            </a:extLst>
          </p:cNvPr>
          <p:cNvSpPr>
            <a:spLocks noGrp="1"/>
          </p:cNvSpPr>
          <p:nvPr>
            <p:ph type="dt" sz="half" idx="10"/>
          </p:nvPr>
        </p:nvSpPr>
        <p:spPr/>
        <p:txBody>
          <a:bodyPr/>
          <a:lstStyle/>
          <a:p>
            <a:fld id="{42D187FF-C166-4AE3-8999-FF0D47B729FE}" type="datetimeFigureOut">
              <a:rPr lang="en-US" smtClean="0"/>
              <a:t>8/31/2022</a:t>
            </a:fld>
            <a:endParaRPr lang="en-US" dirty="0"/>
          </a:p>
        </p:txBody>
      </p:sp>
      <p:sp>
        <p:nvSpPr>
          <p:cNvPr id="4" name="Footer Placeholder 3">
            <a:extLst>
              <a:ext uri="{FF2B5EF4-FFF2-40B4-BE49-F238E27FC236}">
                <a16:creationId xmlns:a16="http://schemas.microsoft.com/office/drawing/2014/main" id="{343E62A6-4D1E-4908-8751-BC948043A0EE}"/>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B9F7BDD2-F9A7-41FB-AA67-C5B0AABF69FC}"/>
              </a:ext>
            </a:extLst>
          </p:cNvPr>
          <p:cNvSpPr>
            <a:spLocks noGrp="1"/>
          </p:cNvSpPr>
          <p:nvPr>
            <p:ph type="sldNum" sz="quarter" idx="12"/>
          </p:nvPr>
        </p:nvSpPr>
        <p:spPr/>
        <p:txBody>
          <a:bodyPr/>
          <a:lstStyle/>
          <a:p>
            <a:fld id="{CA86E3DE-5441-49F0-9CAE-5B9FEB405DE6}" type="slidenum">
              <a:rPr lang="en-US" smtClean="0"/>
              <a:t>‹#›</a:t>
            </a:fld>
            <a:endParaRPr lang="en-US" dirty="0"/>
          </a:p>
        </p:txBody>
      </p:sp>
    </p:spTree>
    <p:extLst>
      <p:ext uri="{BB962C8B-B14F-4D97-AF65-F5344CB8AC3E}">
        <p14:creationId xmlns:p14="http://schemas.microsoft.com/office/powerpoint/2010/main" val="33616311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9B01415-D003-4E52-92CC-9DA736BC930D}"/>
              </a:ext>
            </a:extLst>
          </p:cNvPr>
          <p:cNvSpPr>
            <a:spLocks noGrp="1"/>
          </p:cNvSpPr>
          <p:nvPr>
            <p:ph type="dt" sz="half" idx="10"/>
          </p:nvPr>
        </p:nvSpPr>
        <p:spPr/>
        <p:txBody>
          <a:bodyPr/>
          <a:lstStyle/>
          <a:p>
            <a:fld id="{42D187FF-C166-4AE3-8999-FF0D47B729FE}" type="datetimeFigureOut">
              <a:rPr lang="en-US" smtClean="0"/>
              <a:t>8/31/2022</a:t>
            </a:fld>
            <a:endParaRPr lang="en-US" dirty="0"/>
          </a:p>
        </p:txBody>
      </p:sp>
      <p:sp>
        <p:nvSpPr>
          <p:cNvPr id="3" name="Footer Placeholder 2">
            <a:extLst>
              <a:ext uri="{FF2B5EF4-FFF2-40B4-BE49-F238E27FC236}">
                <a16:creationId xmlns:a16="http://schemas.microsoft.com/office/drawing/2014/main" id="{15DB8CCD-C45E-4BE0-9E55-2C4EBF35FFC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94E106A-E7C0-4342-B900-D732313C0043}"/>
              </a:ext>
            </a:extLst>
          </p:cNvPr>
          <p:cNvSpPr>
            <a:spLocks noGrp="1"/>
          </p:cNvSpPr>
          <p:nvPr>
            <p:ph type="sldNum" sz="quarter" idx="12"/>
          </p:nvPr>
        </p:nvSpPr>
        <p:spPr/>
        <p:txBody>
          <a:bodyPr/>
          <a:lstStyle/>
          <a:p>
            <a:fld id="{CA86E3DE-5441-49F0-9CAE-5B9FEB405DE6}" type="slidenum">
              <a:rPr lang="en-US" smtClean="0"/>
              <a:t>‹#›</a:t>
            </a:fld>
            <a:endParaRPr lang="en-US" dirty="0"/>
          </a:p>
        </p:txBody>
      </p:sp>
    </p:spTree>
    <p:extLst>
      <p:ext uri="{BB962C8B-B14F-4D97-AF65-F5344CB8AC3E}">
        <p14:creationId xmlns:p14="http://schemas.microsoft.com/office/powerpoint/2010/main" val="4174921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606B6-88D0-479F-B265-821405F6B7C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BC21FF5-2F9F-4F07-868A-4BA3FE16395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07C0263-80A9-4B3D-B187-75967BFF9B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8A52A52-8A4F-4B74-844C-3A24183DB74B}"/>
              </a:ext>
            </a:extLst>
          </p:cNvPr>
          <p:cNvSpPr>
            <a:spLocks noGrp="1"/>
          </p:cNvSpPr>
          <p:nvPr>
            <p:ph type="dt" sz="half" idx="10"/>
          </p:nvPr>
        </p:nvSpPr>
        <p:spPr/>
        <p:txBody>
          <a:bodyPr/>
          <a:lstStyle/>
          <a:p>
            <a:fld id="{42D187FF-C166-4AE3-8999-FF0D47B729FE}" type="datetimeFigureOut">
              <a:rPr lang="en-US" smtClean="0"/>
              <a:t>8/31/2022</a:t>
            </a:fld>
            <a:endParaRPr lang="en-US" dirty="0"/>
          </a:p>
        </p:txBody>
      </p:sp>
      <p:sp>
        <p:nvSpPr>
          <p:cNvPr id="6" name="Footer Placeholder 5">
            <a:extLst>
              <a:ext uri="{FF2B5EF4-FFF2-40B4-BE49-F238E27FC236}">
                <a16:creationId xmlns:a16="http://schemas.microsoft.com/office/drawing/2014/main" id="{30ED362C-5809-4E64-9125-B3041C39406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30B960C-7AB5-4CEA-8151-11417139D43C}"/>
              </a:ext>
            </a:extLst>
          </p:cNvPr>
          <p:cNvSpPr>
            <a:spLocks noGrp="1"/>
          </p:cNvSpPr>
          <p:nvPr>
            <p:ph type="sldNum" sz="quarter" idx="12"/>
          </p:nvPr>
        </p:nvSpPr>
        <p:spPr/>
        <p:txBody>
          <a:bodyPr/>
          <a:lstStyle/>
          <a:p>
            <a:fld id="{CA86E3DE-5441-49F0-9CAE-5B9FEB405DE6}" type="slidenum">
              <a:rPr lang="en-US" smtClean="0"/>
              <a:t>‹#›</a:t>
            </a:fld>
            <a:endParaRPr lang="en-US" dirty="0"/>
          </a:p>
        </p:txBody>
      </p:sp>
    </p:spTree>
    <p:extLst>
      <p:ext uri="{BB962C8B-B14F-4D97-AF65-F5344CB8AC3E}">
        <p14:creationId xmlns:p14="http://schemas.microsoft.com/office/powerpoint/2010/main" val="2189560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ABC23-25AD-4BDF-B4BA-CF45E4ABBE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FE6FC2F-5D4F-45E5-AD4B-BD1AE1B1427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0134FC2B-160F-414B-A93A-87A6F0B4E6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0FCF75F-917B-4BC2-B782-E4B64F399CC9}"/>
              </a:ext>
            </a:extLst>
          </p:cNvPr>
          <p:cNvSpPr>
            <a:spLocks noGrp="1"/>
          </p:cNvSpPr>
          <p:nvPr>
            <p:ph type="dt" sz="half" idx="10"/>
          </p:nvPr>
        </p:nvSpPr>
        <p:spPr/>
        <p:txBody>
          <a:bodyPr/>
          <a:lstStyle/>
          <a:p>
            <a:fld id="{42D187FF-C166-4AE3-8999-FF0D47B729FE}" type="datetimeFigureOut">
              <a:rPr lang="en-US" smtClean="0"/>
              <a:t>8/31/2022</a:t>
            </a:fld>
            <a:endParaRPr lang="en-US" dirty="0"/>
          </a:p>
        </p:txBody>
      </p:sp>
      <p:sp>
        <p:nvSpPr>
          <p:cNvPr id="6" name="Footer Placeholder 5">
            <a:extLst>
              <a:ext uri="{FF2B5EF4-FFF2-40B4-BE49-F238E27FC236}">
                <a16:creationId xmlns:a16="http://schemas.microsoft.com/office/drawing/2014/main" id="{41BC9E70-18DA-4AC0-AC8E-7C1B00ECFA7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8A52ACA-8CB0-4866-A97A-DAD561A64EA0}"/>
              </a:ext>
            </a:extLst>
          </p:cNvPr>
          <p:cNvSpPr>
            <a:spLocks noGrp="1"/>
          </p:cNvSpPr>
          <p:nvPr>
            <p:ph type="sldNum" sz="quarter" idx="12"/>
          </p:nvPr>
        </p:nvSpPr>
        <p:spPr/>
        <p:txBody>
          <a:bodyPr/>
          <a:lstStyle/>
          <a:p>
            <a:fld id="{CA86E3DE-5441-49F0-9CAE-5B9FEB405DE6}" type="slidenum">
              <a:rPr lang="en-US" smtClean="0"/>
              <a:t>‹#›</a:t>
            </a:fld>
            <a:endParaRPr lang="en-US" dirty="0"/>
          </a:p>
        </p:txBody>
      </p:sp>
    </p:spTree>
    <p:extLst>
      <p:ext uri="{BB962C8B-B14F-4D97-AF65-F5344CB8AC3E}">
        <p14:creationId xmlns:p14="http://schemas.microsoft.com/office/powerpoint/2010/main" val="1574942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594DB10-71BB-4E9A-8045-DFA2DB5EA6C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1B69F53-43CD-4E29-B020-DF71F808C82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2D02C7-A2B7-4254-B9CA-EC107EEEC0B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D187FF-C166-4AE3-8999-FF0D47B729FE}" type="datetimeFigureOut">
              <a:rPr lang="en-US" smtClean="0"/>
              <a:t>8/31/2022</a:t>
            </a:fld>
            <a:endParaRPr lang="en-US" dirty="0"/>
          </a:p>
        </p:txBody>
      </p:sp>
      <p:sp>
        <p:nvSpPr>
          <p:cNvPr id="5" name="Footer Placeholder 4">
            <a:extLst>
              <a:ext uri="{FF2B5EF4-FFF2-40B4-BE49-F238E27FC236}">
                <a16:creationId xmlns:a16="http://schemas.microsoft.com/office/drawing/2014/main" id="{D4AD40B4-4192-404E-8E1D-4E6690E164E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7C797DF9-9CBE-4DFC-9D7E-2AC9AA93311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86E3DE-5441-49F0-9CAE-5B9FEB405DE6}" type="slidenum">
              <a:rPr lang="en-US" smtClean="0"/>
              <a:t>‹#›</a:t>
            </a:fld>
            <a:endParaRPr lang="en-US" dirty="0"/>
          </a:p>
        </p:txBody>
      </p:sp>
    </p:spTree>
    <p:extLst>
      <p:ext uri="{BB962C8B-B14F-4D97-AF65-F5344CB8AC3E}">
        <p14:creationId xmlns:p14="http://schemas.microsoft.com/office/powerpoint/2010/main" val="23545057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9.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7.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5.emf"/><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8" Type="http://schemas.openxmlformats.org/officeDocument/2006/relationships/hyperlink" Target="https://www.expbravo.com/3136/%E5%89%B5%E6%96%B0%E8%B6%A8%E5%8B%A2%E5%B0%8F%E7%9C%BE%E5%88%A9%E5%9F%BA%E5%B8%82%E5%A0%B4%E6%8A%AC%E9%A0%AD%E9%95%B7%E5%B0%BE%E4%B8%96%E4%BB%A3%E6%87%89%E9%81%8B.html" TargetMode="External"/><Relationship Id="rId3" Type="http://schemas.openxmlformats.org/officeDocument/2006/relationships/diagramLayout" Target="../diagrams/layout10.xml"/><Relationship Id="rId7" Type="http://schemas.openxmlformats.org/officeDocument/2006/relationships/image" Target="../media/image48.jpg"/><Relationship Id="rId2" Type="http://schemas.openxmlformats.org/officeDocument/2006/relationships/diagramData" Target="../diagrams/data10.xml"/><Relationship Id="rId1" Type="http://schemas.openxmlformats.org/officeDocument/2006/relationships/slideLayout" Target="../slideLayouts/slideLayout5.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8.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grantsweb@nysed.gov" TargetMode="External"/><Relationship Id="rId2" Type="http://schemas.openxmlformats.org/officeDocument/2006/relationships/hyperlink" Target="https://www.oms.nysed.gov/cafe/reports/"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8.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8.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3B7AB68-36B5-4820-8380-4527D2297798}"/>
              </a:ext>
            </a:extLst>
          </p:cNvPr>
          <p:cNvSpPr>
            <a:spLocks noGrp="1"/>
          </p:cNvSpPr>
          <p:nvPr>
            <p:ph type="title"/>
          </p:nvPr>
        </p:nvSpPr>
        <p:spPr>
          <a:xfrm>
            <a:off x="524741" y="620392"/>
            <a:ext cx="3808268" cy="5504688"/>
          </a:xfrm>
        </p:spPr>
        <p:txBody>
          <a:bodyPr vert="horz" lIns="91440" tIns="45720" rIns="91440" bIns="45720" rtlCol="0" anchor="ctr">
            <a:normAutofit/>
          </a:bodyPr>
          <a:lstStyle/>
          <a:p>
            <a:r>
              <a:rPr lang="en-US" sz="5600" b="1" dirty="0">
                <a:solidFill>
                  <a:schemeClr val="bg1"/>
                </a:solidFill>
              </a:rPr>
              <a:t>AEPP P</a:t>
            </a:r>
            <a:r>
              <a:rPr lang="en-US" sz="5600" b="1" kern="1200" dirty="0">
                <a:solidFill>
                  <a:schemeClr val="bg1"/>
                </a:solidFill>
                <a:latin typeface="+mj-lt"/>
                <a:ea typeface="+mj-ea"/>
                <a:cs typeface="+mj-cs"/>
              </a:rPr>
              <a:t>rogram Manager Training Fiscal Presentation</a:t>
            </a:r>
          </a:p>
        </p:txBody>
      </p:sp>
      <p:graphicFrame>
        <p:nvGraphicFramePr>
          <p:cNvPr id="17" name="Text Placeholder 3">
            <a:extLst>
              <a:ext uri="{FF2B5EF4-FFF2-40B4-BE49-F238E27FC236}">
                <a16:creationId xmlns:a16="http://schemas.microsoft.com/office/drawing/2014/main" id="{B34369F7-8B19-B12D-B47E-90CD98EA34FC}"/>
              </a:ext>
            </a:extLst>
          </p:cNvPr>
          <p:cNvGraphicFramePr/>
          <p:nvPr>
            <p:extLst>
              <p:ext uri="{D42A27DB-BD31-4B8C-83A1-F6EECF244321}">
                <p14:modId xmlns:p14="http://schemas.microsoft.com/office/powerpoint/2010/main" val="396502522"/>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30220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FFDAF-3C25-49C4-A33A-9CEBABEE0F31}"/>
              </a:ext>
            </a:extLst>
          </p:cNvPr>
          <p:cNvSpPr>
            <a:spLocks noGrp="1"/>
          </p:cNvSpPr>
          <p:nvPr>
            <p:ph type="title" idx="4294967295"/>
          </p:nvPr>
        </p:nvSpPr>
        <p:spPr>
          <a:xfrm>
            <a:off x="0" y="111125"/>
            <a:ext cx="6455884" cy="1144798"/>
          </a:xfrm>
        </p:spPr>
        <p:txBody>
          <a:bodyPr vert="horz" lIns="91440" tIns="45720" rIns="91440" bIns="45720" rtlCol="0" anchor="ctr">
            <a:normAutofit fontScale="90000"/>
          </a:bodyPr>
          <a:lstStyle/>
          <a:p>
            <a:r>
              <a:rPr kumimoji="0" lang="en-US" altLang="en-US" sz="4400" b="1" i="0" u="sng" strike="noStrike" cap="none" normalizeH="0" baseline="0" dirty="0">
                <a:ln>
                  <a:noFill/>
                </a:ln>
                <a:effectLst/>
              </a:rPr>
              <a:t>EQUIPMENT:  Code 20</a:t>
            </a:r>
            <a:br>
              <a:rPr kumimoji="0" lang="en-US" altLang="en-US" sz="4400" b="0" i="0" u="none" strike="noStrike" cap="none" normalizeH="0" baseline="0" dirty="0">
                <a:ln>
                  <a:noFill/>
                </a:ln>
                <a:effectLst/>
              </a:rPr>
            </a:br>
            <a:endParaRPr lang="en-US" sz="4400" kern="1200" dirty="0">
              <a:solidFill>
                <a:schemeClr val="tx1"/>
              </a:solidFill>
              <a:latin typeface="+mj-lt"/>
              <a:ea typeface="+mj-ea"/>
              <a:cs typeface="+mj-cs"/>
            </a:endParaRPr>
          </a:p>
        </p:txBody>
      </p:sp>
      <p:graphicFrame>
        <p:nvGraphicFramePr>
          <p:cNvPr id="5" name="Content Placeholder 4">
            <a:extLst>
              <a:ext uri="{FF2B5EF4-FFF2-40B4-BE49-F238E27FC236}">
                <a16:creationId xmlns:a16="http://schemas.microsoft.com/office/drawing/2014/main" id="{244D31A6-5C4B-45A3-AEFC-17ADAB9EBF68}"/>
              </a:ext>
            </a:extLst>
          </p:cNvPr>
          <p:cNvGraphicFramePr>
            <a:graphicFrameLocks noGrp="1"/>
          </p:cNvGraphicFramePr>
          <p:nvPr>
            <p:ph idx="4294967295"/>
            <p:extLst>
              <p:ext uri="{D42A27DB-BD31-4B8C-83A1-F6EECF244321}">
                <p14:modId xmlns:p14="http://schemas.microsoft.com/office/powerpoint/2010/main" val="1759958143"/>
              </p:ext>
            </p:extLst>
          </p:nvPr>
        </p:nvGraphicFramePr>
        <p:xfrm>
          <a:off x="6665204" y="557213"/>
          <a:ext cx="5527531" cy="5739187"/>
        </p:xfrm>
        <a:graphic>
          <a:graphicData uri="http://schemas.openxmlformats.org/drawingml/2006/table">
            <a:tbl>
              <a:tblPr firstRow="1" bandRow="1">
                <a:tableStyleId>{5C22544A-7EE6-4342-B048-85BDC9FD1C3A}</a:tableStyleId>
              </a:tblPr>
              <a:tblGrid>
                <a:gridCol w="1459385">
                  <a:extLst>
                    <a:ext uri="{9D8B030D-6E8A-4147-A177-3AD203B41FA5}">
                      <a16:colId xmlns:a16="http://schemas.microsoft.com/office/drawing/2014/main" val="4039831869"/>
                    </a:ext>
                  </a:extLst>
                </a:gridCol>
                <a:gridCol w="1173848">
                  <a:extLst>
                    <a:ext uri="{9D8B030D-6E8A-4147-A177-3AD203B41FA5}">
                      <a16:colId xmlns:a16="http://schemas.microsoft.com/office/drawing/2014/main" val="4167293574"/>
                    </a:ext>
                  </a:extLst>
                </a:gridCol>
                <a:gridCol w="1372366">
                  <a:extLst>
                    <a:ext uri="{9D8B030D-6E8A-4147-A177-3AD203B41FA5}">
                      <a16:colId xmlns:a16="http://schemas.microsoft.com/office/drawing/2014/main" val="377045445"/>
                    </a:ext>
                  </a:extLst>
                </a:gridCol>
                <a:gridCol w="1521932">
                  <a:extLst>
                    <a:ext uri="{9D8B030D-6E8A-4147-A177-3AD203B41FA5}">
                      <a16:colId xmlns:a16="http://schemas.microsoft.com/office/drawing/2014/main" val="1044556215"/>
                    </a:ext>
                  </a:extLst>
                </a:gridCol>
              </a:tblGrid>
              <a:tr h="1913062">
                <a:tc>
                  <a:txBody>
                    <a:bodyPr/>
                    <a:lstStyle/>
                    <a:p>
                      <a:pPr marL="0" marR="0" algn="ctr">
                        <a:spcBef>
                          <a:spcPts val="0"/>
                        </a:spcBef>
                        <a:spcAft>
                          <a:spcPts val="0"/>
                        </a:spcAft>
                      </a:pPr>
                      <a:r>
                        <a:rPr lang="en-US" sz="1900" dirty="0">
                          <a:effectLst/>
                        </a:rPr>
                        <a:t>Description of Item</a:t>
                      </a:r>
                      <a:endParaRPr lang="en-US" sz="1900" dirty="0">
                        <a:effectLst/>
                        <a:latin typeface="Times New Roman" panose="02020603050405020304" pitchFamily="18" charset="0"/>
                        <a:ea typeface="Times New Roman" panose="02020603050405020304" pitchFamily="18" charset="0"/>
                      </a:endParaRPr>
                    </a:p>
                  </a:txBody>
                  <a:tcPr marL="107284" marR="1072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900" dirty="0">
                          <a:effectLst/>
                        </a:rPr>
                        <a:t>Quantity</a:t>
                      </a:r>
                      <a:endParaRPr lang="en-US" sz="1900" dirty="0">
                        <a:effectLst/>
                        <a:latin typeface="Times New Roman" panose="02020603050405020304" pitchFamily="18" charset="0"/>
                        <a:ea typeface="Times New Roman" panose="02020603050405020304" pitchFamily="18" charset="0"/>
                      </a:endParaRPr>
                    </a:p>
                  </a:txBody>
                  <a:tcPr marL="107284" marR="1072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900" dirty="0">
                          <a:effectLst/>
                        </a:rPr>
                        <a:t>Unit Cost</a:t>
                      </a:r>
                      <a:endParaRPr lang="en-US" sz="1900" dirty="0">
                        <a:effectLst/>
                        <a:latin typeface="Times New Roman" panose="02020603050405020304" pitchFamily="18" charset="0"/>
                        <a:ea typeface="Times New Roman" panose="02020603050405020304" pitchFamily="18" charset="0"/>
                      </a:endParaRPr>
                    </a:p>
                  </a:txBody>
                  <a:tcPr marL="107284" marR="1072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900" dirty="0">
                          <a:effectLst/>
                        </a:rPr>
                        <a:t>Proposed</a:t>
                      </a:r>
                    </a:p>
                    <a:p>
                      <a:pPr marL="0" marR="0" algn="ctr">
                        <a:spcBef>
                          <a:spcPts val="0"/>
                        </a:spcBef>
                        <a:spcAft>
                          <a:spcPts val="0"/>
                        </a:spcAft>
                      </a:pPr>
                      <a:r>
                        <a:rPr lang="en-US" sz="1900" dirty="0">
                          <a:effectLst/>
                        </a:rPr>
                        <a:t>Expenditure</a:t>
                      </a:r>
                      <a:endParaRPr lang="en-US" sz="1900" dirty="0">
                        <a:effectLst/>
                        <a:latin typeface="Times New Roman" panose="02020603050405020304" pitchFamily="18" charset="0"/>
                        <a:ea typeface="Times New Roman" panose="02020603050405020304" pitchFamily="18" charset="0"/>
                      </a:endParaRPr>
                    </a:p>
                  </a:txBody>
                  <a:tcPr marL="107284" marR="1072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27385838"/>
                  </a:ext>
                </a:extLst>
              </a:tr>
              <a:tr h="1059018">
                <a:tc>
                  <a:txBody>
                    <a:bodyPr/>
                    <a:lstStyle/>
                    <a:p>
                      <a:pPr marL="0" marR="0">
                        <a:spcBef>
                          <a:spcPts val="0"/>
                        </a:spcBef>
                        <a:spcAft>
                          <a:spcPts val="0"/>
                        </a:spcAft>
                      </a:pPr>
                      <a:r>
                        <a:rPr lang="en-US" sz="1900" dirty="0">
                          <a:effectLst/>
                        </a:rPr>
                        <a:t> </a:t>
                      </a:r>
                      <a:endParaRPr lang="en-US" sz="1900" dirty="0">
                        <a:effectLst/>
                        <a:latin typeface="Times New Roman" panose="02020603050405020304" pitchFamily="18" charset="0"/>
                        <a:ea typeface="Times New Roman" panose="02020603050405020304" pitchFamily="18" charset="0"/>
                      </a:endParaRPr>
                    </a:p>
                  </a:txBody>
                  <a:tcPr marL="107284" marR="1072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900" dirty="0">
                          <a:effectLst/>
                        </a:rPr>
                        <a:t> </a:t>
                      </a:r>
                      <a:endParaRPr lang="en-US" sz="1900" dirty="0">
                        <a:effectLst/>
                        <a:latin typeface="Times New Roman" panose="02020603050405020304" pitchFamily="18" charset="0"/>
                        <a:ea typeface="Times New Roman" panose="02020603050405020304" pitchFamily="18" charset="0"/>
                      </a:endParaRPr>
                    </a:p>
                  </a:txBody>
                  <a:tcPr marL="107284" marR="1072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900" dirty="0">
                          <a:effectLst/>
                        </a:rPr>
                        <a:t> </a:t>
                      </a:r>
                      <a:endParaRPr lang="en-US" sz="1900" dirty="0">
                        <a:effectLst/>
                        <a:latin typeface="Times New Roman" panose="02020603050405020304" pitchFamily="18" charset="0"/>
                        <a:ea typeface="Times New Roman" panose="02020603050405020304" pitchFamily="18" charset="0"/>
                      </a:endParaRPr>
                    </a:p>
                  </a:txBody>
                  <a:tcPr marL="107284" marR="1072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tabLst>
                          <a:tab pos="2743200" algn="ctr"/>
                          <a:tab pos="5486400" algn="r"/>
                          <a:tab pos="457200" algn="l"/>
                        </a:tabLst>
                      </a:pPr>
                      <a:r>
                        <a:rPr lang="en-US" sz="1900" dirty="0">
                          <a:effectLst/>
                        </a:rPr>
                        <a:t> </a:t>
                      </a:r>
                      <a:endParaRPr lang="en-US" sz="1900" dirty="0">
                        <a:effectLst/>
                        <a:latin typeface="Times New Roman" panose="02020603050405020304" pitchFamily="18" charset="0"/>
                        <a:ea typeface="Times New Roman" panose="02020603050405020304" pitchFamily="18" charset="0"/>
                      </a:endParaRPr>
                    </a:p>
                  </a:txBody>
                  <a:tcPr marL="107284" marR="1072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33203629"/>
                  </a:ext>
                </a:extLst>
              </a:tr>
              <a:tr h="2767107">
                <a:tc>
                  <a:txBody>
                    <a:bodyPr/>
                    <a:lstStyle/>
                    <a:p>
                      <a:pPr marL="0" marR="0" algn="just">
                        <a:spcBef>
                          <a:spcPts val="0"/>
                        </a:spcBef>
                        <a:spcAft>
                          <a:spcPts val="0"/>
                        </a:spcAft>
                      </a:pPr>
                      <a:r>
                        <a:rPr lang="en-US" sz="1900" dirty="0">
                          <a:effectLst/>
                        </a:rPr>
                        <a:t> </a:t>
                      </a:r>
                      <a:endParaRPr lang="en-US" sz="1900" dirty="0">
                        <a:effectLst/>
                        <a:latin typeface="Times New Roman" panose="02020603050405020304" pitchFamily="18" charset="0"/>
                        <a:ea typeface="Times New Roman" panose="02020603050405020304" pitchFamily="18" charset="0"/>
                      </a:endParaRPr>
                    </a:p>
                  </a:txBody>
                  <a:tcPr marL="107284" marR="1072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spcBef>
                          <a:spcPts val="0"/>
                        </a:spcBef>
                        <a:spcAft>
                          <a:spcPts val="0"/>
                        </a:spcAft>
                      </a:pPr>
                      <a:r>
                        <a:rPr lang="en-US" sz="1900" dirty="0">
                          <a:effectLst/>
                        </a:rPr>
                        <a:t> </a:t>
                      </a:r>
                      <a:endParaRPr lang="en-US" sz="1900" dirty="0">
                        <a:effectLst/>
                        <a:latin typeface="Times New Roman" panose="02020603050405020304" pitchFamily="18" charset="0"/>
                        <a:ea typeface="Times New Roman" panose="02020603050405020304" pitchFamily="18" charset="0"/>
                      </a:endParaRPr>
                    </a:p>
                  </a:txBody>
                  <a:tcPr marL="107284" marR="1072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spcBef>
                          <a:spcPts val="0"/>
                        </a:spcBef>
                        <a:spcAft>
                          <a:spcPts val="0"/>
                        </a:spcAft>
                      </a:pPr>
                      <a:r>
                        <a:rPr lang="en-US" sz="1900" dirty="0">
                          <a:effectLst/>
                        </a:rPr>
                        <a:t> </a:t>
                      </a:r>
                    </a:p>
                    <a:p>
                      <a:pPr marL="0" marR="0" algn="just">
                        <a:spcBef>
                          <a:spcPts val="0"/>
                        </a:spcBef>
                        <a:spcAft>
                          <a:spcPts val="0"/>
                        </a:spcAft>
                      </a:pPr>
                      <a:r>
                        <a:rPr lang="en-US" sz="1900" b="1" dirty="0">
                          <a:effectLst/>
                        </a:rPr>
                        <a:t>Subtotal – Code 20</a:t>
                      </a:r>
                      <a:endParaRPr lang="en-US" sz="1900" b="1" dirty="0">
                        <a:effectLst/>
                        <a:latin typeface="Times New Roman" panose="02020603050405020304" pitchFamily="18" charset="0"/>
                        <a:ea typeface="Times New Roman" panose="02020603050405020304" pitchFamily="18" charset="0"/>
                      </a:endParaRPr>
                    </a:p>
                  </a:txBody>
                  <a:tcPr marL="107284" marR="1072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900" dirty="0">
                          <a:effectLst/>
                        </a:rPr>
                        <a:t> </a:t>
                      </a:r>
                      <a:endParaRPr lang="en-US" sz="1900" dirty="0">
                        <a:effectLst/>
                        <a:latin typeface="Times New Roman" panose="02020603050405020304" pitchFamily="18" charset="0"/>
                        <a:ea typeface="Times New Roman" panose="02020603050405020304" pitchFamily="18" charset="0"/>
                      </a:endParaRPr>
                    </a:p>
                  </a:txBody>
                  <a:tcPr marL="107284" marR="1072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83914162"/>
                  </a:ext>
                </a:extLst>
              </a:tr>
            </a:tbl>
          </a:graphicData>
        </a:graphic>
      </p:graphicFrame>
      <p:graphicFrame>
        <p:nvGraphicFramePr>
          <p:cNvPr id="15" name="Text Placeholder 3">
            <a:extLst>
              <a:ext uri="{FF2B5EF4-FFF2-40B4-BE49-F238E27FC236}">
                <a16:creationId xmlns:a16="http://schemas.microsoft.com/office/drawing/2014/main" id="{85789AFD-DDEC-F277-96E0-C8EA5DED5368}"/>
              </a:ext>
            </a:extLst>
          </p:cNvPr>
          <p:cNvGraphicFramePr/>
          <p:nvPr>
            <p:extLst>
              <p:ext uri="{D42A27DB-BD31-4B8C-83A1-F6EECF244321}">
                <p14:modId xmlns:p14="http://schemas.microsoft.com/office/powerpoint/2010/main" val="3832049448"/>
              </p:ext>
            </p:extLst>
          </p:nvPr>
        </p:nvGraphicFramePr>
        <p:xfrm>
          <a:off x="0" y="650597"/>
          <a:ext cx="6665204" cy="49515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720090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FA53719-1424-4D8A-98AA-2E2B816689FB}"/>
              </a:ext>
            </a:extLst>
          </p:cNvPr>
          <p:cNvSpPr>
            <a:spLocks noGrp="1"/>
          </p:cNvSpPr>
          <p:nvPr>
            <p:ph type="title"/>
          </p:nvPr>
        </p:nvSpPr>
        <p:spPr>
          <a:xfrm>
            <a:off x="360948" y="96253"/>
            <a:ext cx="5289082" cy="971239"/>
          </a:xfrm>
        </p:spPr>
        <p:txBody>
          <a:bodyPr>
            <a:noAutofit/>
          </a:bodyPr>
          <a:lstStyle/>
          <a:p>
            <a:r>
              <a:rPr lang="en-US" sz="3600" b="1" dirty="0"/>
              <a:t>FS -10</a:t>
            </a:r>
            <a:br>
              <a:rPr lang="en-US" sz="3600" b="1" dirty="0"/>
            </a:br>
            <a:r>
              <a:rPr lang="en-US" sz="3600" b="1" dirty="0"/>
              <a:t>Budget Summary – Page 8</a:t>
            </a:r>
          </a:p>
        </p:txBody>
      </p:sp>
      <p:graphicFrame>
        <p:nvGraphicFramePr>
          <p:cNvPr id="12" name="Content Placeholder 11">
            <a:extLst>
              <a:ext uri="{FF2B5EF4-FFF2-40B4-BE49-F238E27FC236}">
                <a16:creationId xmlns:a16="http://schemas.microsoft.com/office/drawing/2014/main" id="{2EBFB9AA-51E5-440B-89D3-833D6AB5CBCD}"/>
              </a:ext>
            </a:extLst>
          </p:cNvPr>
          <p:cNvGraphicFramePr>
            <a:graphicFrameLocks noGrp="1"/>
          </p:cNvGraphicFramePr>
          <p:nvPr>
            <p:ph idx="1"/>
            <p:extLst>
              <p:ext uri="{D42A27DB-BD31-4B8C-83A1-F6EECF244321}">
                <p14:modId xmlns:p14="http://schemas.microsoft.com/office/powerpoint/2010/main" val="1794573047"/>
              </p:ext>
            </p:extLst>
          </p:nvPr>
        </p:nvGraphicFramePr>
        <p:xfrm>
          <a:off x="7741920" y="1067492"/>
          <a:ext cx="4107315" cy="5601900"/>
        </p:xfrm>
        <a:graphic>
          <a:graphicData uri="http://schemas.openxmlformats.org/drawingml/2006/table">
            <a:tbl>
              <a:tblPr>
                <a:tableStyleId>{5C22544A-7EE6-4342-B048-85BDC9FD1C3A}</a:tableStyleId>
              </a:tblPr>
              <a:tblGrid>
                <a:gridCol w="2001268">
                  <a:extLst>
                    <a:ext uri="{9D8B030D-6E8A-4147-A177-3AD203B41FA5}">
                      <a16:colId xmlns:a16="http://schemas.microsoft.com/office/drawing/2014/main" val="3292850848"/>
                    </a:ext>
                  </a:extLst>
                </a:gridCol>
                <a:gridCol w="628671">
                  <a:extLst>
                    <a:ext uri="{9D8B030D-6E8A-4147-A177-3AD203B41FA5}">
                      <a16:colId xmlns:a16="http://schemas.microsoft.com/office/drawing/2014/main" val="3341392163"/>
                    </a:ext>
                  </a:extLst>
                </a:gridCol>
                <a:gridCol w="1477376">
                  <a:extLst>
                    <a:ext uri="{9D8B030D-6E8A-4147-A177-3AD203B41FA5}">
                      <a16:colId xmlns:a16="http://schemas.microsoft.com/office/drawing/2014/main" val="1149123049"/>
                    </a:ext>
                  </a:extLst>
                </a:gridCol>
              </a:tblGrid>
              <a:tr h="466825">
                <a:tc>
                  <a:txBody>
                    <a:bodyPr/>
                    <a:lstStyle/>
                    <a:p>
                      <a:pPr marL="0" marR="0" algn="ctr">
                        <a:spcBef>
                          <a:spcPts val="0"/>
                        </a:spcBef>
                        <a:spcAft>
                          <a:spcPts val="0"/>
                        </a:spcAft>
                      </a:pPr>
                      <a:r>
                        <a:rPr lang="en-US" sz="1200" dirty="0">
                          <a:effectLst/>
                        </a:rPr>
                        <a:t>SUBTOTAL</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effectLst/>
                        </a:rPr>
                        <a:t>CODE</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effectLst/>
                        </a:rPr>
                        <a:t>PROJECT COSTS</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07457363"/>
                  </a:ext>
                </a:extLst>
              </a:tr>
              <a:tr h="466825">
                <a:tc>
                  <a:txBody>
                    <a:bodyPr/>
                    <a:lstStyle/>
                    <a:p>
                      <a:pPr marL="0" marR="0">
                        <a:spcBef>
                          <a:spcPts val="0"/>
                        </a:spcBef>
                        <a:spcAft>
                          <a:spcPts val="0"/>
                        </a:spcAft>
                      </a:pPr>
                      <a:r>
                        <a:rPr lang="en-US" sz="1200" dirty="0">
                          <a:effectLst/>
                        </a:rPr>
                        <a:t>Professional Salaries</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effectLst/>
                        </a:rPr>
                        <a:t>15</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2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34790741"/>
                  </a:ext>
                </a:extLst>
              </a:tr>
              <a:tr h="466825">
                <a:tc>
                  <a:txBody>
                    <a:bodyPr/>
                    <a:lstStyle/>
                    <a:p>
                      <a:pPr marL="0" marR="0">
                        <a:spcBef>
                          <a:spcPts val="0"/>
                        </a:spcBef>
                        <a:spcAft>
                          <a:spcPts val="0"/>
                        </a:spcAft>
                      </a:pPr>
                      <a:r>
                        <a:rPr lang="en-US" sz="1200" dirty="0">
                          <a:effectLst/>
                        </a:rPr>
                        <a:t>Support Staff Salaries</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effectLst/>
                        </a:rPr>
                        <a:t>16</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2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79331335"/>
                  </a:ext>
                </a:extLst>
              </a:tr>
              <a:tr h="466825">
                <a:tc>
                  <a:txBody>
                    <a:bodyPr/>
                    <a:lstStyle/>
                    <a:p>
                      <a:pPr marL="0" marR="0">
                        <a:spcBef>
                          <a:spcPts val="0"/>
                        </a:spcBef>
                        <a:spcAft>
                          <a:spcPts val="0"/>
                        </a:spcAft>
                      </a:pPr>
                      <a:r>
                        <a:rPr lang="en-US" sz="1200" dirty="0">
                          <a:effectLst/>
                        </a:rPr>
                        <a:t>Purchased Services</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effectLst/>
                        </a:rPr>
                        <a:t>40</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2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28359335"/>
                  </a:ext>
                </a:extLst>
              </a:tr>
              <a:tr h="466825">
                <a:tc>
                  <a:txBody>
                    <a:bodyPr/>
                    <a:lstStyle/>
                    <a:p>
                      <a:pPr marL="0" marR="0">
                        <a:spcBef>
                          <a:spcPts val="0"/>
                        </a:spcBef>
                        <a:spcAft>
                          <a:spcPts val="0"/>
                        </a:spcAft>
                      </a:pPr>
                      <a:r>
                        <a:rPr lang="en-US" sz="1200" dirty="0">
                          <a:effectLst/>
                        </a:rPr>
                        <a:t>Supplies and Materials</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effectLst/>
                        </a:rPr>
                        <a:t>45</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2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99824317"/>
                  </a:ext>
                </a:extLst>
              </a:tr>
              <a:tr h="466825">
                <a:tc>
                  <a:txBody>
                    <a:bodyPr/>
                    <a:lstStyle/>
                    <a:p>
                      <a:pPr marL="0" marR="0">
                        <a:spcBef>
                          <a:spcPts val="0"/>
                        </a:spcBef>
                        <a:spcAft>
                          <a:spcPts val="0"/>
                        </a:spcAft>
                      </a:pPr>
                      <a:r>
                        <a:rPr lang="en-US" sz="1200" dirty="0">
                          <a:effectLst/>
                        </a:rPr>
                        <a:t>Travel Expenses</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effectLst/>
                        </a:rPr>
                        <a:t>46</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2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84425117"/>
                  </a:ext>
                </a:extLst>
              </a:tr>
              <a:tr h="466825">
                <a:tc>
                  <a:txBody>
                    <a:bodyPr/>
                    <a:lstStyle/>
                    <a:p>
                      <a:pPr marL="0" marR="0">
                        <a:spcBef>
                          <a:spcPts val="0"/>
                        </a:spcBef>
                        <a:spcAft>
                          <a:spcPts val="0"/>
                        </a:spcAft>
                      </a:pPr>
                      <a:r>
                        <a:rPr lang="en-US" sz="1200" dirty="0">
                          <a:effectLst/>
                        </a:rPr>
                        <a:t>Employee Benefits</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effectLst/>
                        </a:rPr>
                        <a:t>80</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2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69930750"/>
                  </a:ext>
                </a:extLst>
              </a:tr>
              <a:tr h="466825">
                <a:tc>
                  <a:txBody>
                    <a:bodyPr/>
                    <a:lstStyle/>
                    <a:p>
                      <a:pPr marL="0" marR="0">
                        <a:spcBef>
                          <a:spcPts val="0"/>
                        </a:spcBef>
                        <a:spcAft>
                          <a:spcPts val="0"/>
                        </a:spcAft>
                      </a:pPr>
                      <a:r>
                        <a:rPr lang="en-US" sz="1200" dirty="0">
                          <a:effectLst/>
                        </a:rPr>
                        <a:t>Indirect Cost</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effectLst/>
                        </a:rPr>
                        <a:t>90</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2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50469319"/>
                  </a:ext>
                </a:extLst>
              </a:tr>
              <a:tr h="466825">
                <a:tc>
                  <a:txBody>
                    <a:bodyPr/>
                    <a:lstStyle/>
                    <a:p>
                      <a:pPr marL="0" marR="0">
                        <a:spcBef>
                          <a:spcPts val="0"/>
                        </a:spcBef>
                        <a:spcAft>
                          <a:spcPts val="0"/>
                        </a:spcAft>
                      </a:pPr>
                      <a:r>
                        <a:rPr lang="en-US" sz="1200" dirty="0">
                          <a:effectLst/>
                        </a:rPr>
                        <a:t>BOCES Services</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effectLst/>
                        </a:rPr>
                        <a:t>49</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2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65687914"/>
                  </a:ext>
                </a:extLst>
              </a:tr>
              <a:tr h="466825">
                <a:tc>
                  <a:txBody>
                    <a:bodyPr/>
                    <a:lstStyle/>
                    <a:p>
                      <a:pPr marL="0" marR="0">
                        <a:spcBef>
                          <a:spcPts val="0"/>
                        </a:spcBef>
                        <a:spcAft>
                          <a:spcPts val="0"/>
                        </a:spcAft>
                      </a:pPr>
                      <a:r>
                        <a:rPr lang="en-US" sz="1200" dirty="0">
                          <a:effectLst/>
                        </a:rPr>
                        <a:t>Minor Remodeling</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effectLst/>
                        </a:rPr>
                        <a:t>30</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2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43311328"/>
                  </a:ext>
                </a:extLst>
              </a:tr>
              <a:tr h="466825">
                <a:tc>
                  <a:txBody>
                    <a:bodyPr/>
                    <a:lstStyle/>
                    <a:p>
                      <a:pPr marL="0" marR="0">
                        <a:spcBef>
                          <a:spcPts val="0"/>
                        </a:spcBef>
                        <a:spcAft>
                          <a:spcPts val="0"/>
                        </a:spcAft>
                      </a:pPr>
                      <a:r>
                        <a:rPr lang="en-US" sz="1200" dirty="0">
                          <a:effectLst/>
                        </a:rPr>
                        <a:t>Equipment</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effectLst/>
                        </a:rPr>
                        <a:t>20</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2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04523170"/>
                  </a:ext>
                </a:extLst>
              </a:tr>
              <a:tr h="466825">
                <a:tc gridSpan="2">
                  <a:txBody>
                    <a:bodyPr/>
                    <a:lstStyle/>
                    <a:p>
                      <a:pPr marL="0" marR="0">
                        <a:spcBef>
                          <a:spcPts val="0"/>
                        </a:spcBef>
                        <a:spcAft>
                          <a:spcPts val="0"/>
                        </a:spcAft>
                      </a:pPr>
                      <a:r>
                        <a:rPr lang="en-US" sz="1200" dirty="0">
                          <a:effectLst/>
                        </a:rPr>
                        <a:t>                                              Grand Total</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marL="0" marR="0" algn="r">
                        <a:spcBef>
                          <a:spcPts val="0"/>
                        </a:spcBef>
                        <a:spcAft>
                          <a:spcPts val="0"/>
                        </a:spcAft>
                      </a:pPr>
                      <a:r>
                        <a:rPr lang="en-US" sz="12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78885031"/>
                  </a:ext>
                </a:extLst>
              </a:tr>
            </a:tbl>
          </a:graphicData>
        </a:graphic>
      </p:graphicFrame>
      <p:sp>
        <p:nvSpPr>
          <p:cNvPr id="7" name="Text Placeholder 6">
            <a:extLst>
              <a:ext uri="{FF2B5EF4-FFF2-40B4-BE49-F238E27FC236}">
                <a16:creationId xmlns:a16="http://schemas.microsoft.com/office/drawing/2014/main" id="{3BE181E9-63A6-46EE-BD5D-C960ABFF801F}"/>
              </a:ext>
            </a:extLst>
          </p:cNvPr>
          <p:cNvSpPr>
            <a:spLocks noGrp="1"/>
          </p:cNvSpPr>
          <p:nvPr>
            <p:ph type="body" sz="half" idx="2"/>
          </p:nvPr>
        </p:nvSpPr>
        <p:spPr>
          <a:xfrm>
            <a:off x="170046" y="1328287"/>
            <a:ext cx="7571874" cy="5419018"/>
          </a:xfrm>
        </p:spPr>
        <p:txBody>
          <a:bodyPr>
            <a:normAutofit fontScale="25000" lnSpcReduction="20000"/>
          </a:bodyPr>
          <a:lstStyle/>
          <a:p>
            <a:pPr marL="342900" marR="281940" indent="-342900" algn="just">
              <a:spcBef>
                <a:spcPts val="0"/>
              </a:spcBef>
              <a:buFont typeface="Wingdings" panose="05000000000000000000" pitchFamily="2" charset="2"/>
              <a:buChar char=""/>
              <a:tabLst>
                <a:tab pos="0" algn="l"/>
                <a:tab pos="281940" algn="l"/>
                <a:tab pos="457200" algn="l"/>
                <a:tab pos="914400" algn="l"/>
                <a:tab pos="1188720" algn="l"/>
                <a:tab pos="1371600" algn="l"/>
                <a:tab pos="1828800" algn="l"/>
                <a:tab pos="2286000" algn="l"/>
                <a:tab pos="2522855" algn="l"/>
                <a:tab pos="2743200" algn="l"/>
                <a:tab pos="3009900" algn="l"/>
                <a:tab pos="3200400" algn="l"/>
                <a:tab pos="3425190" algn="l"/>
                <a:tab pos="3657600" algn="l"/>
                <a:tab pos="3840480" algn="l"/>
                <a:tab pos="4114800" algn="l"/>
                <a:tab pos="4396740" algn="l"/>
                <a:tab pos="4572000" algn="l"/>
                <a:tab pos="4812030" algn="l"/>
                <a:tab pos="5029200" algn="l"/>
                <a:tab pos="5227320" algn="l"/>
                <a:tab pos="5486400" algn="l"/>
              </a:tabLst>
            </a:pPr>
            <a:r>
              <a:rPr lang="en-US" sz="8000" dirty="0">
                <a:effectLst/>
                <a:ea typeface="Times New Roman" panose="02020603050405020304" pitchFamily="18" charset="0"/>
              </a:rPr>
              <a:t>Enter whole dollar amounts only.</a:t>
            </a:r>
          </a:p>
          <a:p>
            <a:pPr marL="342900" marR="281940" indent="-342900" algn="just">
              <a:spcBef>
                <a:spcPts val="0"/>
              </a:spcBef>
              <a:buFont typeface="Wingdings" panose="05000000000000000000" pitchFamily="2" charset="2"/>
              <a:buChar char=""/>
              <a:tabLst>
                <a:tab pos="0" algn="l"/>
                <a:tab pos="281940" algn="l"/>
                <a:tab pos="457200" algn="l"/>
                <a:tab pos="914400" algn="l"/>
                <a:tab pos="1188720" algn="l"/>
                <a:tab pos="1371600" algn="l"/>
                <a:tab pos="1828800" algn="l"/>
                <a:tab pos="2286000" algn="l"/>
                <a:tab pos="2522855" algn="l"/>
                <a:tab pos="2743200" algn="l"/>
                <a:tab pos="3009900" algn="l"/>
                <a:tab pos="3200400" algn="l"/>
                <a:tab pos="3425190" algn="l"/>
                <a:tab pos="3657600" algn="l"/>
                <a:tab pos="3840480" algn="l"/>
                <a:tab pos="4114800" algn="l"/>
                <a:tab pos="4396740" algn="l"/>
                <a:tab pos="4572000" algn="l"/>
                <a:tab pos="4812030" algn="l"/>
                <a:tab pos="5029200" algn="l"/>
                <a:tab pos="5227320" algn="l"/>
                <a:tab pos="5486400" algn="l"/>
              </a:tabLst>
            </a:pPr>
            <a:endParaRPr lang="en-US" sz="8000" b="1" dirty="0">
              <a:ea typeface="Times New Roman" panose="02020603050405020304" pitchFamily="18" charset="0"/>
            </a:endParaRPr>
          </a:p>
          <a:p>
            <a:pPr marL="342900" marR="281940" indent="-342900" algn="just">
              <a:spcBef>
                <a:spcPts val="0"/>
              </a:spcBef>
              <a:buFont typeface="Wingdings" panose="05000000000000000000" pitchFamily="2" charset="2"/>
              <a:buChar char=""/>
              <a:tabLst>
                <a:tab pos="0" algn="l"/>
                <a:tab pos="281940" algn="l"/>
                <a:tab pos="457200" algn="l"/>
                <a:tab pos="914400" algn="l"/>
                <a:tab pos="1188720" algn="l"/>
                <a:tab pos="1371600" algn="l"/>
                <a:tab pos="1828800" algn="l"/>
                <a:tab pos="2286000" algn="l"/>
                <a:tab pos="2522855" algn="l"/>
                <a:tab pos="2743200" algn="l"/>
                <a:tab pos="3009900" algn="l"/>
                <a:tab pos="3200400" algn="l"/>
                <a:tab pos="3425190" algn="l"/>
                <a:tab pos="3657600" algn="l"/>
                <a:tab pos="3840480" algn="l"/>
                <a:tab pos="4114800" algn="l"/>
                <a:tab pos="4396740" algn="l"/>
                <a:tab pos="4572000" algn="l"/>
                <a:tab pos="4812030" algn="l"/>
                <a:tab pos="5029200" algn="l"/>
                <a:tab pos="5227320" algn="l"/>
                <a:tab pos="5486400" algn="l"/>
              </a:tabLst>
            </a:pPr>
            <a:r>
              <a:rPr lang="en-US" sz="8000" dirty="0">
                <a:effectLst/>
                <a:ea typeface="Times New Roman" panose="02020603050405020304" pitchFamily="18" charset="0"/>
              </a:rPr>
              <a:t>Submit the original signed (wet ink) budget and the required number of copies directly to the  State Education Department AEPP office. DO NOT submit this form to the Grants Finance Office.</a:t>
            </a:r>
          </a:p>
          <a:p>
            <a:pPr marR="281940" lvl="0" algn="just">
              <a:spcBef>
                <a:spcPts val="0"/>
              </a:spcBef>
              <a:spcAft>
                <a:spcPts val="0"/>
              </a:spcAft>
              <a:tabLst>
                <a:tab pos="0" algn="l"/>
                <a:tab pos="281940" algn="l"/>
                <a:tab pos="457200" algn="l"/>
                <a:tab pos="914400" algn="l"/>
                <a:tab pos="1188720" algn="l"/>
                <a:tab pos="1371600" algn="l"/>
                <a:tab pos="1828800" algn="l"/>
                <a:tab pos="2286000" algn="l"/>
                <a:tab pos="2522855" algn="l"/>
                <a:tab pos="2743200" algn="l"/>
                <a:tab pos="3009900" algn="l"/>
                <a:tab pos="3200400" algn="l"/>
                <a:tab pos="3425190" algn="l"/>
                <a:tab pos="3657600" algn="l"/>
                <a:tab pos="3840480" algn="l"/>
                <a:tab pos="4114800" algn="l"/>
                <a:tab pos="4396740" algn="l"/>
                <a:tab pos="4572000" algn="l"/>
                <a:tab pos="4812030" algn="l"/>
                <a:tab pos="5029200" algn="l"/>
                <a:tab pos="5227320" algn="l"/>
                <a:tab pos="5486400" algn="l"/>
              </a:tabLst>
            </a:pPr>
            <a:endParaRPr lang="en-US" sz="8000" spc="-10" dirty="0">
              <a:effectLst/>
              <a:ea typeface="Times New Roman" panose="02020603050405020304" pitchFamily="18" charset="0"/>
            </a:endParaRPr>
          </a:p>
          <a:p>
            <a:pPr marL="342900" marR="281940" lvl="0" indent="-342900" algn="just">
              <a:spcBef>
                <a:spcPts val="0"/>
              </a:spcBef>
              <a:spcAft>
                <a:spcPts val="0"/>
              </a:spcAft>
              <a:buFont typeface="Wingdings" panose="05000000000000000000" pitchFamily="2" charset="2"/>
              <a:buChar char=""/>
              <a:tabLst>
                <a:tab pos="0" algn="l"/>
                <a:tab pos="281940" algn="l"/>
                <a:tab pos="457200" algn="l"/>
                <a:tab pos="914400" algn="l"/>
                <a:tab pos="1188720" algn="l"/>
                <a:tab pos="1371600" algn="l"/>
                <a:tab pos="1828800" algn="l"/>
                <a:tab pos="2286000" algn="l"/>
                <a:tab pos="2522855" algn="l"/>
                <a:tab pos="2743200" algn="l"/>
                <a:tab pos="3009900" algn="l"/>
                <a:tab pos="3200400" algn="l"/>
                <a:tab pos="3425190" algn="l"/>
                <a:tab pos="3657600" algn="l"/>
                <a:tab pos="3840480" algn="l"/>
                <a:tab pos="4114800" algn="l"/>
                <a:tab pos="4396740" algn="l"/>
                <a:tab pos="4572000" algn="l"/>
                <a:tab pos="4812030" algn="l"/>
                <a:tab pos="5029200" algn="l"/>
                <a:tab pos="5227320" algn="l"/>
                <a:tab pos="5486400" algn="l"/>
              </a:tabLst>
            </a:pPr>
            <a:r>
              <a:rPr lang="en-US" sz="8000" spc="-10" dirty="0">
                <a:effectLst/>
                <a:ea typeface="Times New Roman" panose="02020603050405020304" pitchFamily="18" charset="0"/>
              </a:rPr>
              <a:t>Please make sure that the contact information is accurate, legible, and confined to the address field.</a:t>
            </a:r>
            <a:endParaRPr lang="en-US" sz="8000" dirty="0">
              <a:effectLst/>
              <a:ea typeface="Times New Roman" panose="02020603050405020304" pitchFamily="18" charset="0"/>
            </a:endParaRPr>
          </a:p>
          <a:p>
            <a:pPr marL="0" marR="281940" algn="just">
              <a:spcBef>
                <a:spcPts val="0"/>
              </a:spcBef>
              <a:spcAft>
                <a:spcPts val="0"/>
              </a:spcAft>
              <a:tabLst>
                <a:tab pos="0" algn="l"/>
                <a:tab pos="281940" algn="l"/>
                <a:tab pos="457200" algn="l"/>
                <a:tab pos="914400" algn="l"/>
                <a:tab pos="1188720" algn="l"/>
                <a:tab pos="1371600" algn="l"/>
                <a:tab pos="1828800" algn="l"/>
                <a:tab pos="2286000" algn="l"/>
                <a:tab pos="2522855" algn="l"/>
                <a:tab pos="2743200" algn="l"/>
                <a:tab pos="3009900" algn="l"/>
                <a:tab pos="3200400" algn="l"/>
                <a:tab pos="3425190" algn="l"/>
                <a:tab pos="3657600" algn="l"/>
                <a:tab pos="3840480" algn="l"/>
                <a:tab pos="4114800" algn="l"/>
                <a:tab pos="4396740" algn="l"/>
                <a:tab pos="4572000" algn="l"/>
                <a:tab pos="4812030" algn="l"/>
                <a:tab pos="5029200" algn="l"/>
                <a:tab pos="5227320" algn="l"/>
                <a:tab pos="5486400" algn="l"/>
              </a:tabLst>
            </a:pPr>
            <a:r>
              <a:rPr lang="en-US" sz="8000" spc="-10" dirty="0">
                <a:effectLst/>
                <a:ea typeface="Times New Roman" panose="02020603050405020304" pitchFamily="18" charset="0"/>
              </a:rPr>
              <a:t> </a:t>
            </a:r>
            <a:endParaRPr lang="en-US" sz="8000" dirty="0">
              <a:effectLst/>
              <a:ea typeface="Times New Roman" panose="02020603050405020304" pitchFamily="18" charset="0"/>
            </a:endParaRPr>
          </a:p>
          <a:p>
            <a:pPr marL="342900" marR="281940" lvl="0" indent="-342900" algn="just">
              <a:spcBef>
                <a:spcPts val="0"/>
              </a:spcBef>
              <a:spcAft>
                <a:spcPts val="0"/>
              </a:spcAft>
              <a:buFont typeface="Wingdings" panose="05000000000000000000" pitchFamily="2" charset="2"/>
              <a:buChar char=""/>
              <a:tabLst>
                <a:tab pos="0" algn="l"/>
                <a:tab pos="281940" algn="l"/>
                <a:tab pos="457200" algn="l"/>
                <a:tab pos="914400" algn="l"/>
                <a:tab pos="1188720" algn="l"/>
                <a:tab pos="1371600" algn="l"/>
                <a:tab pos="1828800" algn="l"/>
                <a:tab pos="2286000" algn="l"/>
                <a:tab pos="2522855" algn="l"/>
                <a:tab pos="2743200" algn="l"/>
                <a:tab pos="3009900" algn="l"/>
                <a:tab pos="3200400" algn="l"/>
                <a:tab pos="3425190" algn="l"/>
                <a:tab pos="3657600" algn="l"/>
                <a:tab pos="3840480" algn="l"/>
                <a:tab pos="4114800" algn="l"/>
                <a:tab pos="4396740" algn="l"/>
                <a:tab pos="4572000" algn="l"/>
                <a:tab pos="4812030" algn="l"/>
                <a:tab pos="5029200" algn="l"/>
                <a:tab pos="5227320" algn="l"/>
                <a:tab pos="5486400" algn="l"/>
              </a:tabLst>
            </a:pPr>
            <a:r>
              <a:rPr lang="en-US" sz="8000" spc="-10" dirty="0">
                <a:effectLst/>
                <a:ea typeface="Times New Roman" panose="02020603050405020304" pitchFamily="18" charset="0"/>
              </a:rPr>
              <a:t>Be sure to check your math and carry all subtotals forward to the Summary on Page 8.  Simple mathematical errors often require Grants Finance to contact both the local agency and other State Education Department offices, resulting in unnecessary delays in program approval.  </a:t>
            </a:r>
          </a:p>
          <a:p>
            <a:pPr marR="281940" lvl="0" algn="just">
              <a:spcBef>
                <a:spcPts val="0"/>
              </a:spcBef>
              <a:spcAft>
                <a:spcPts val="0"/>
              </a:spcAft>
              <a:tabLst>
                <a:tab pos="0" algn="l"/>
                <a:tab pos="281940" algn="l"/>
                <a:tab pos="457200" algn="l"/>
                <a:tab pos="914400" algn="l"/>
                <a:tab pos="1188720" algn="l"/>
                <a:tab pos="1371600" algn="l"/>
                <a:tab pos="1828800" algn="l"/>
                <a:tab pos="2286000" algn="l"/>
                <a:tab pos="2522855" algn="l"/>
                <a:tab pos="2743200" algn="l"/>
                <a:tab pos="3009900" algn="l"/>
                <a:tab pos="3200400" algn="l"/>
                <a:tab pos="3425190" algn="l"/>
                <a:tab pos="3657600" algn="l"/>
                <a:tab pos="3840480" algn="l"/>
                <a:tab pos="4114800" algn="l"/>
                <a:tab pos="4396740" algn="l"/>
                <a:tab pos="4572000" algn="l"/>
                <a:tab pos="4812030" algn="l"/>
                <a:tab pos="5029200" algn="l"/>
                <a:tab pos="5227320" algn="l"/>
                <a:tab pos="5486400" algn="l"/>
              </a:tabLst>
            </a:pPr>
            <a:endParaRPr lang="en-US" sz="8000" spc="-10" dirty="0">
              <a:effectLst/>
              <a:ea typeface="Times New Roman" panose="02020603050405020304" pitchFamily="18" charset="0"/>
            </a:endParaRPr>
          </a:p>
          <a:p>
            <a:pPr marL="342900" marR="281940" lvl="0" indent="-342900" algn="just">
              <a:spcBef>
                <a:spcPts val="0"/>
              </a:spcBef>
              <a:spcAft>
                <a:spcPts val="0"/>
              </a:spcAft>
              <a:buFont typeface="Wingdings" panose="05000000000000000000" pitchFamily="2" charset="2"/>
              <a:buChar char=""/>
              <a:tabLst>
                <a:tab pos="0" algn="l"/>
                <a:tab pos="281940" algn="l"/>
                <a:tab pos="457200" algn="l"/>
                <a:tab pos="914400" algn="l"/>
                <a:tab pos="1188720" algn="l"/>
                <a:tab pos="1371600" algn="l"/>
                <a:tab pos="1828800" algn="l"/>
                <a:tab pos="2286000" algn="l"/>
                <a:tab pos="2522855" algn="l"/>
                <a:tab pos="2743200" algn="l"/>
                <a:tab pos="3009900" algn="l"/>
                <a:tab pos="3200400" algn="l"/>
                <a:tab pos="3425190" algn="l"/>
                <a:tab pos="3657600" algn="l"/>
                <a:tab pos="3840480" algn="l"/>
                <a:tab pos="4114800" algn="l"/>
                <a:tab pos="4396740" algn="l"/>
                <a:tab pos="4572000" algn="l"/>
                <a:tab pos="4812030" algn="l"/>
                <a:tab pos="5029200" algn="l"/>
                <a:tab pos="5227320" algn="l"/>
                <a:tab pos="5486400" algn="l"/>
              </a:tabLst>
            </a:pPr>
            <a:r>
              <a:rPr lang="en-US" sz="8000" spc="-10" dirty="0">
                <a:effectLst/>
                <a:ea typeface="Times New Roman" panose="02020603050405020304" pitchFamily="18" charset="0"/>
              </a:rPr>
              <a:t>Be sure to complete the Agency Code on Page 8 as well as the Project #, if pre-assigned.</a:t>
            </a:r>
          </a:p>
          <a:p>
            <a:pPr marR="281940" lvl="0" algn="just">
              <a:spcBef>
                <a:spcPts val="0"/>
              </a:spcBef>
              <a:spcAft>
                <a:spcPts val="0"/>
              </a:spcAft>
              <a:tabLst>
                <a:tab pos="0" algn="l"/>
                <a:tab pos="281940" algn="l"/>
                <a:tab pos="457200" algn="l"/>
                <a:tab pos="914400" algn="l"/>
                <a:tab pos="1188720" algn="l"/>
                <a:tab pos="1371600" algn="l"/>
                <a:tab pos="1828800" algn="l"/>
                <a:tab pos="2286000" algn="l"/>
                <a:tab pos="2522855" algn="l"/>
                <a:tab pos="2743200" algn="l"/>
                <a:tab pos="3009900" algn="l"/>
                <a:tab pos="3200400" algn="l"/>
                <a:tab pos="3425190" algn="l"/>
                <a:tab pos="3657600" algn="l"/>
                <a:tab pos="3840480" algn="l"/>
                <a:tab pos="4114800" algn="l"/>
                <a:tab pos="4396740" algn="l"/>
                <a:tab pos="4572000" algn="l"/>
                <a:tab pos="4812030" algn="l"/>
                <a:tab pos="5029200" algn="l"/>
                <a:tab pos="5227320" algn="l"/>
                <a:tab pos="5486400" algn="l"/>
              </a:tabLst>
            </a:pPr>
            <a:endParaRPr lang="en-US" sz="8000" spc="-10" dirty="0">
              <a:effectLst/>
              <a:ea typeface="Times New Roman" panose="02020603050405020304" pitchFamily="18" charset="0"/>
            </a:endParaRPr>
          </a:p>
          <a:p>
            <a:pPr marL="342900" marR="281940" indent="-342900" algn="just">
              <a:spcBef>
                <a:spcPts val="0"/>
              </a:spcBef>
              <a:buFont typeface="Wingdings" panose="05000000000000000000" pitchFamily="2" charset="2"/>
              <a:buChar char=""/>
              <a:tabLst>
                <a:tab pos="0" algn="l"/>
                <a:tab pos="281940" algn="l"/>
                <a:tab pos="457200" algn="l"/>
                <a:tab pos="914400" algn="l"/>
                <a:tab pos="1188720" algn="l"/>
                <a:tab pos="1371600" algn="l"/>
                <a:tab pos="1828800" algn="l"/>
                <a:tab pos="2286000" algn="l"/>
                <a:tab pos="2522855" algn="l"/>
                <a:tab pos="2743200" algn="l"/>
                <a:tab pos="3009900" algn="l"/>
                <a:tab pos="3200400" algn="l"/>
                <a:tab pos="3425190" algn="l"/>
                <a:tab pos="3657600" algn="l"/>
                <a:tab pos="3840480" algn="l"/>
                <a:tab pos="4114800" algn="l"/>
                <a:tab pos="4396740" algn="l"/>
                <a:tab pos="4572000" algn="l"/>
                <a:tab pos="4812030" algn="l"/>
                <a:tab pos="5029200" algn="l"/>
                <a:tab pos="5227320" algn="l"/>
                <a:tab pos="5486400" algn="l"/>
              </a:tabLst>
            </a:pPr>
            <a:r>
              <a:rPr lang="en-US" sz="8000" spc="-10" dirty="0">
                <a:effectLst/>
                <a:ea typeface="Times New Roman" panose="02020603050405020304" pitchFamily="18" charset="0"/>
              </a:rPr>
              <a:t>Certification on page 8 must be signed (original wet ink) by Chief Administrative Officer or properly authorized designee.</a:t>
            </a:r>
            <a:endParaRPr lang="en-US" sz="8000" dirty="0">
              <a:effectLst/>
              <a:ea typeface="Times New Roman" panose="02020603050405020304" pitchFamily="18" charset="0"/>
            </a:endParaRPr>
          </a:p>
          <a:p>
            <a:pPr marL="342900" marR="281940" lvl="0" indent="-342900" algn="just">
              <a:spcBef>
                <a:spcPts val="0"/>
              </a:spcBef>
              <a:spcAft>
                <a:spcPts val="0"/>
              </a:spcAft>
              <a:buFont typeface="Wingdings" panose="05000000000000000000" pitchFamily="2" charset="2"/>
              <a:buChar char=""/>
              <a:tabLst>
                <a:tab pos="0" algn="l"/>
                <a:tab pos="281940" algn="l"/>
                <a:tab pos="457200" algn="l"/>
                <a:tab pos="914400" algn="l"/>
                <a:tab pos="1188720" algn="l"/>
                <a:tab pos="1371600" algn="l"/>
                <a:tab pos="1828800" algn="l"/>
                <a:tab pos="2286000" algn="l"/>
                <a:tab pos="2522855" algn="l"/>
                <a:tab pos="2743200" algn="l"/>
                <a:tab pos="3009900" algn="l"/>
                <a:tab pos="3200400" algn="l"/>
                <a:tab pos="3425190" algn="l"/>
                <a:tab pos="3657600" algn="l"/>
                <a:tab pos="3840480" algn="l"/>
                <a:tab pos="4114800" algn="l"/>
                <a:tab pos="4396740" algn="l"/>
                <a:tab pos="4572000" algn="l"/>
                <a:tab pos="4812030" algn="l"/>
                <a:tab pos="5029200" algn="l"/>
                <a:tab pos="5227320" algn="l"/>
                <a:tab pos="5486400" algn="l"/>
              </a:tabLst>
            </a:pPr>
            <a:endParaRPr lang="en-US" sz="8000" dirty="0">
              <a:effectLst/>
              <a:ea typeface="Times New Roman" panose="02020603050405020304" pitchFamily="18" charset="0"/>
            </a:endParaRPr>
          </a:p>
          <a:p>
            <a:pPr marL="228600" marR="281940" algn="just">
              <a:spcBef>
                <a:spcPts val="0"/>
              </a:spcBef>
              <a:spcAft>
                <a:spcPts val="0"/>
              </a:spcAft>
              <a:tabLst>
                <a:tab pos="0" algn="l"/>
                <a:tab pos="281940" algn="l"/>
                <a:tab pos="914400" algn="l"/>
                <a:tab pos="1188720" algn="l"/>
                <a:tab pos="1371600" algn="l"/>
                <a:tab pos="1828800" algn="l"/>
                <a:tab pos="2286000" algn="l"/>
                <a:tab pos="2522855" algn="l"/>
                <a:tab pos="2743200" algn="l"/>
                <a:tab pos="3009900" algn="l"/>
                <a:tab pos="3200400" algn="l"/>
                <a:tab pos="3425190" algn="l"/>
                <a:tab pos="3657600" algn="l"/>
                <a:tab pos="3840480" algn="l"/>
                <a:tab pos="4114800" algn="l"/>
                <a:tab pos="4396740" algn="l"/>
                <a:tab pos="4572000" algn="l"/>
                <a:tab pos="4812030" algn="l"/>
                <a:tab pos="5029200" algn="l"/>
                <a:tab pos="5227320" algn="l"/>
                <a:tab pos="5486400" algn="l"/>
              </a:tabLst>
            </a:pPr>
            <a:r>
              <a:rPr lang="en-US" sz="8000" spc="-10" dirty="0">
                <a:effectLst/>
                <a:ea typeface="Times New Roman" panose="02020603050405020304" pitchFamily="18" charset="0"/>
              </a:rPr>
              <a:t> </a:t>
            </a:r>
            <a:endParaRPr lang="en-US" sz="8000" dirty="0">
              <a:effectLst/>
              <a:ea typeface="Times New Roman" panose="02020603050405020304" pitchFamily="18" charset="0"/>
            </a:endParaRPr>
          </a:p>
          <a:p>
            <a:pPr marL="342900" marR="281940" lvl="0" indent="-342900" algn="just">
              <a:spcBef>
                <a:spcPts val="0"/>
              </a:spcBef>
              <a:spcAft>
                <a:spcPts val="0"/>
              </a:spcAft>
              <a:buFont typeface="Wingdings" panose="05000000000000000000" pitchFamily="2" charset="2"/>
              <a:buChar char=""/>
              <a:tabLst>
                <a:tab pos="0" algn="l"/>
                <a:tab pos="281940" algn="l"/>
                <a:tab pos="457200" algn="l"/>
                <a:tab pos="914400" algn="l"/>
                <a:tab pos="1188720" algn="l"/>
                <a:tab pos="1371600" algn="l"/>
                <a:tab pos="1828800" algn="l"/>
                <a:tab pos="2286000" algn="l"/>
                <a:tab pos="2522855" algn="l"/>
                <a:tab pos="2743200" algn="l"/>
                <a:tab pos="3009900" algn="l"/>
                <a:tab pos="3200400" algn="l"/>
                <a:tab pos="3425190" algn="l"/>
                <a:tab pos="3657600" algn="l"/>
                <a:tab pos="3840480" algn="l"/>
                <a:tab pos="4114800" algn="l"/>
                <a:tab pos="4396740" algn="l"/>
                <a:tab pos="4572000" algn="l"/>
                <a:tab pos="4812030" algn="l"/>
                <a:tab pos="5029200" algn="l"/>
                <a:tab pos="5227320" algn="l"/>
                <a:tab pos="5486400" algn="l"/>
              </a:tabLst>
            </a:pPr>
            <a:r>
              <a:rPr lang="en-US" sz="8000" spc="-10" dirty="0">
                <a:effectLst/>
                <a:ea typeface="Times New Roman" panose="02020603050405020304" pitchFamily="18" charset="0"/>
              </a:rPr>
              <a:t>For Special Legislative projects and Grant Contracts, please enter the Contract #.</a:t>
            </a:r>
            <a:endParaRPr lang="en-US" sz="8000" dirty="0">
              <a:effectLst/>
              <a:ea typeface="Times New Roman" panose="02020603050405020304" pitchFamily="18" charset="0"/>
            </a:endParaRPr>
          </a:p>
          <a:p>
            <a:pPr marL="0" marR="281940" algn="just">
              <a:spcBef>
                <a:spcPts val="0"/>
              </a:spcBef>
              <a:spcAft>
                <a:spcPts val="0"/>
              </a:spcAft>
              <a:tabLst>
                <a:tab pos="0" algn="l"/>
                <a:tab pos="281940" algn="l"/>
                <a:tab pos="457200" algn="l"/>
                <a:tab pos="914400" algn="l"/>
                <a:tab pos="1188720" algn="l"/>
                <a:tab pos="1371600" algn="l"/>
                <a:tab pos="1828800" algn="l"/>
                <a:tab pos="2286000" algn="l"/>
                <a:tab pos="2522855" algn="l"/>
                <a:tab pos="2743200" algn="l"/>
                <a:tab pos="3009900" algn="l"/>
                <a:tab pos="3200400" algn="l"/>
                <a:tab pos="3425190" algn="l"/>
                <a:tab pos="3657600" algn="l"/>
                <a:tab pos="3840480" algn="l"/>
                <a:tab pos="4114800" algn="l"/>
                <a:tab pos="4396740" algn="l"/>
                <a:tab pos="4572000" algn="l"/>
                <a:tab pos="4812030" algn="l"/>
                <a:tab pos="5029200" algn="l"/>
                <a:tab pos="5227320" algn="l"/>
                <a:tab pos="5486400" algn="l"/>
              </a:tabLst>
            </a:pPr>
            <a:r>
              <a:rPr lang="en-US" sz="8000" spc="-10" dirty="0">
                <a:effectLst/>
                <a:latin typeface="Times New Roman" panose="02020603050405020304" pitchFamily="18" charset="0"/>
                <a:ea typeface="Times New Roman" panose="02020603050405020304" pitchFamily="18" charset="0"/>
              </a:rPr>
              <a:t> </a:t>
            </a:r>
            <a:endParaRPr lang="en-US" sz="8000" dirty="0">
              <a:effectLst/>
              <a:latin typeface="Times New Roman" panose="02020603050405020304" pitchFamily="18" charset="0"/>
              <a:ea typeface="Times New Roman" panose="02020603050405020304" pitchFamily="18" charset="0"/>
            </a:endParaRPr>
          </a:p>
          <a:p>
            <a:endParaRPr lang="en-US" dirty="0"/>
          </a:p>
        </p:txBody>
      </p:sp>
      <p:sp>
        <p:nvSpPr>
          <p:cNvPr id="13" name="Rectangle 4">
            <a:extLst>
              <a:ext uri="{FF2B5EF4-FFF2-40B4-BE49-F238E27FC236}">
                <a16:creationId xmlns:a16="http://schemas.microsoft.com/office/drawing/2014/main" id="{76D268F8-1EEE-4425-8019-6575ED5F2749}"/>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15" name="TextBox 14">
            <a:extLst>
              <a:ext uri="{FF2B5EF4-FFF2-40B4-BE49-F238E27FC236}">
                <a16:creationId xmlns:a16="http://schemas.microsoft.com/office/drawing/2014/main" id="{6EB4ED4E-2ACB-45E8-9BEE-C22C0C142542}"/>
              </a:ext>
            </a:extLst>
          </p:cNvPr>
          <p:cNvSpPr txBox="1"/>
          <p:nvPr/>
        </p:nvSpPr>
        <p:spPr>
          <a:xfrm>
            <a:off x="5961631" y="687878"/>
            <a:ext cx="5289082" cy="379614"/>
          </a:xfrm>
          <a:prstGeom prst="rect">
            <a:avLst/>
          </a:prstGeom>
          <a:noFill/>
        </p:spPr>
        <p:txBody>
          <a:bodyPr wrap="square">
            <a:spAutoFit/>
          </a:bodyPr>
          <a:lstStyle/>
          <a:p>
            <a:r>
              <a:rPr lang="en-US" sz="1800" b="1" dirty="0">
                <a:effectLst/>
                <a:latin typeface="Times New Roman" panose="02020603050405020304" pitchFamily="18" charset="0"/>
                <a:ea typeface="Times New Roman" panose="02020603050405020304" pitchFamily="18" charset="0"/>
              </a:rPr>
              <a:t>BUDGET SUMMARY</a:t>
            </a:r>
            <a:endParaRPr lang="en-US" dirty="0"/>
          </a:p>
        </p:txBody>
      </p:sp>
    </p:spTree>
    <p:extLst>
      <p:ext uri="{BB962C8B-B14F-4D97-AF65-F5344CB8AC3E}">
        <p14:creationId xmlns:p14="http://schemas.microsoft.com/office/powerpoint/2010/main" val="3983299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DE9B6CE-71AF-41D1-A69D-89063B83CE25}"/>
              </a:ext>
            </a:extLst>
          </p:cNvPr>
          <p:cNvSpPr>
            <a:spLocks noGrp="1"/>
          </p:cNvSpPr>
          <p:nvPr>
            <p:ph type="title" idx="4294967295"/>
          </p:nvPr>
        </p:nvSpPr>
        <p:spPr>
          <a:xfrm>
            <a:off x="-1" y="1"/>
            <a:ext cx="6285053" cy="1088020"/>
          </a:xfrm>
        </p:spPr>
        <p:txBody>
          <a:bodyPr vert="horz" lIns="91440" tIns="45720" rIns="91440" bIns="45720" rtlCol="0" anchor="ctr">
            <a:normAutofit/>
          </a:bodyPr>
          <a:lstStyle/>
          <a:p>
            <a:pPr marL="0" marR="0">
              <a:spcAft>
                <a:spcPts val="0"/>
              </a:spcAft>
            </a:pPr>
            <a:r>
              <a:rPr lang="en-US" sz="2800" b="1" kern="1200" dirty="0">
                <a:solidFill>
                  <a:schemeClr val="tx1"/>
                </a:solidFill>
                <a:effectLst/>
                <a:latin typeface="+mj-lt"/>
                <a:ea typeface="+mj-ea"/>
                <a:cs typeface="+mj-cs"/>
              </a:rPr>
              <a:t>PROPOSED AMENDMENT FOR A FEDERAL OR STATE PROJECT -   FS-10-A  </a:t>
            </a:r>
            <a:endParaRPr lang="en-US" sz="2800" b="1" kern="1200" dirty="0">
              <a:solidFill>
                <a:schemeClr val="tx1"/>
              </a:solidFill>
              <a:latin typeface="+mj-lt"/>
              <a:ea typeface="+mj-ea"/>
              <a:cs typeface="+mj-cs"/>
            </a:endParaRPr>
          </a:p>
        </p:txBody>
      </p:sp>
      <p:sp>
        <p:nvSpPr>
          <p:cNvPr id="7" name="Text Placeholder 6">
            <a:extLst>
              <a:ext uri="{FF2B5EF4-FFF2-40B4-BE49-F238E27FC236}">
                <a16:creationId xmlns:a16="http://schemas.microsoft.com/office/drawing/2014/main" id="{1A881E61-F53D-41E6-AC82-FBC9C5DFE68C}"/>
              </a:ext>
            </a:extLst>
          </p:cNvPr>
          <p:cNvSpPr>
            <a:spLocks noGrp="1"/>
          </p:cNvSpPr>
          <p:nvPr>
            <p:ph type="body" sz="half" idx="4294967295"/>
          </p:nvPr>
        </p:nvSpPr>
        <p:spPr>
          <a:xfrm>
            <a:off x="0" y="960699"/>
            <a:ext cx="6095763" cy="5897301"/>
          </a:xfrm>
        </p:spPr>
        <p:txBody>
          <a:bodyPr vert="horz" lIns="91440" tIns="45720" rIns="91440" bIns="45720" rtlCol="0">
            <a:normAutofit fontScale="55000" lnSpcReduction="20000"/>
          </a:bodyPr>
          <a:lstStyle/>
          <a:p>
            <a:pPr marR="0">
              <a:spcBef>
                <a:spcPts val="0"/>
              </a:spcBef>
              <a:spcAft>
                <a:spcPts val="0"/>
              </a:spcAft>
            </a:pPr>
            <a:endParaRPr lang="en-US" sz="1100" dirty="0">
              <a:effectLst/>
            </a:endParaRPr>
          </a:p>
          <a:p>
            <a:pPr marL="114300" marR="0" lvl="0">
              <a:spcBef>
                <a:spcPts val="0"/>
              </a:spcBef>
              <a:spcAft>
                <a:spcPts val="0"/>
              </a:spcAft>
              <a:buSzPts val="1100"/>
              <a:tabLst>
                <a:tab pos="228600" algn="l"/>
              </a:tabLst>
            </a:pPr>
            <a:r>
              <a:rPr lang="en-US" sz="3200" dirty="0">
                <a:effectLst/>
              </a:rPr>
              <a:t>This form need only be submitted for budget changes that require prior approval as follows:</a:t>
            </a:r>
          </a:p>
          <a:p>
            <a:pPr marL="800100" lvl="1" indent="-228600">
              <a:spcBef>
                <a:spcPts val="0"/>
              </a:spcBef>
              <a:buFont typeface="Arial" panose="020B0604020202020204" pitchFamily="34" charset="0"/>
              <a:buChar char="•"/>
              <a:tabLst>
                <a:tab pos="685800" algn="l"/>
              </a:tabLst>
            </a:pPr>
            <a:r>
              <a:rPr lang="en-US" sz="3200" dirty="0">
                <a:effectLst/>
              </a:rPr>
              <a:t>Personnel positions, number and type</a:t>
            </a:r>
          </a:p>
          <a:p>
            <a:pPr marL="800100" lvl="1" indent="-228600">
              <a:spcBef>
                <a:spcPts val="0"/>
              </a:spcBef>
              <a:buFont typeface="Arial" panose="020B0604020202020204" pitchFamily="34" charset="0"/>
              <a:buChar char="•"/>
              <a:tabLst>
                <a:tab pos="685800" algn="l"/>
              </a:tabLst>
            </a:pPr>
            <a:r>
              <a:rPr lang="en-US" sz="3200" dirty="0">
                <a:effectLst/>
              </a:rPr>
              <a:t>Equipment items having a unit value of $5,000 or more, number and type</a:t>
            </a:r>
          </a:p>
          <a:p>
            <a:pPr marL="800100" lvl="1" indent="-228600">
              <a:spcBef>
                <a:spcPts val="0"/>
              </a:spcBef>
              <a:buFont typeface="Arial" panose="020B0604020202020204" pitchFamily="34" charset="0"/>
              <a:buChar char="•"/>
              <a:tabLst>
                <a:tab pos="685800" algn="l"/>
              </a:tabLst>
            </a:pPr>
            <a:r>
              <a:rPr lang="en-US" sz="3200" dirty="0">
                <a:effectLst/>
              </a:rPr>
              <a:t>Minor remodeling</a:t>
            </a:r>
          </a:p>
          <a:p>
            <a:pPr marL="800100" lvl="1" indent="-228600">
              <a:spcBef>
                <a:spcPts val="0"/>
              </a:spcBef>
              <a:buFont typeface="Arial" panose="020B0604020202020204" pitchFamily="34" charset="0"/>
              <a:buChar char="•"/>
              <a:tabLst>
                <a:tab pos="685800" algn="l"/>
              </a:tabLst>
            </a:pPr>
            <a:r>
              <a:rPr lang="en-US" sz="3200" dirty="0">
                <a:effectLst/>
              </a:rPr>
              <a:t>Any increase/decrease in a budget subtotal (professional salaries, purchased services, travel, etc.) by more than 10 percent or $1,000, whichever is greater</a:t>
            </a:r>
          </a:p>
          <a:p>
            <a:pPr marL="800100" lvl="1" indent="-228600">
              <a:spcBef>
                <a:spcPts val="0"/>
              </a:spcBef>
              <a:buFont typeface="Arial" panose="020B0604020202020204" pitchFamily="34" charset="0"/>
              <a:buChar char="•"/>
              <a:tabLst>
                <a:tab pos="685800" algn="l"/>
              </a:tabLst>
            </a:pPr>
            <a:r>
              <a:rPr lang="en-US" sz="3200" dirty="0">
                <a:effectLst/>
              </a:rPr>
              <a:t>Any increase in the total budget amount.</a:t>
            </a:r>
          </a:p>
          <a:p>
            <a:pPr marL="114300" marR="0" lvl="0">
              <a:spcBef>
                <a:spcPts val="0"/>
              </a:spcBef>
              <a:spcAft>
                <a:spcPts val="0"/>
              </a:spcAft>
              <a:buSzPts val="1100"/>
              <a:tabLst>
                <a:tab pos="228600" algn="l"/>
              </a:tabLst>
            </a:pPr>
            <a:endParaRPr lang="en-US" sz="3200" dirty="0">
              <a:effectLst/>
            </a:endParaRPr>
          </a:p>
          <a:p>
            <a:pPr marL="114300" marR="0" lvl="0">
              <a:spcBef>
                <a:spcPts val="0"/>
              </a:spcBef>
              <a:spcAft>
                <a:spcPts val="0"/>
              </a:spcAft>
              <a:buSzPts val="1100"/>
              <a:tabLst>
                <a:tab pos="228600" algn="l"/>
              </a:tabLst>
            </a:pPr>
            <a:r>
              <a:rPr lang="en-US" sz="3200" dirty="0">
                <a:effectLst/>
              </a:rPr>
              <a:t>The Amendment # must be entered at the top of the first page.</a:t>
            </a:r>
          </a:p>
          <a:p>
            <a:pPr marL="114300">
              <a:spcBef>
                <a:spcPts val="0"/>
              </a:spcBef>
              <a:buSzPts val="1100"/>
              <a:tabLst>
                <a:tab pos="228600" algn="l"/>
              </a:tabLst>
            </a:pPr>
            <a:endParaRPr lang="en-US" sz="3200" dirty="0">
              <a:effectLst/>
            </a:endParaRPr>
          </a:p>
          <a:p>
            <a:pPr marL="114300">
              <a:spcBef>
                <a:spcPts val="0"/>
              </a:spcBef>
              <a:buSzPts val="1100"/>
              <a:tabLst>
                <a:tab pos="228600" algn="l"/>
              </a:tabLst>
            </a:pPr>
            <a:r>
              <a:rPr lang="en-US" sz="3200" dirty="0">
                <a:effectLst/>
              </a:rPr>
              <a:t>Enter whole dollar amounts only.</a:t>
            </a:r>
          </a:p>
          <a:p>
            <a:pPr marL="114300" marR="0" lvl="0">
              <a:spcBef>
                <a:spcPts val="0"/>
              </a:spcBef>
              <a:spcAft>
                <a:spcPts val="0"/>
              </a:spcAft>
              <a:buSzPts val="1100"/>
              <a:tabLst>
                <a:tab pos="228600" algn="l"/>
              </a:tabLst>
            </a:pPr>
            <a:endParaRPr lang="en-US" sz="3200" dirty="0">
              <a:effectLst/>
            </a:endParaRPr>
          </a:p>
          <a:p>
            <a:pPr marL="114300" marR="0" lvl="0">
              <a:spcBef>
                <a:spcPts val="0"/>
              </a:spcBef>
              <a:spcAft>
                <a:spcPts val="0"/>
              </a:spcAft>
              <a:buSzPts val="1100"/>
              <a:tabLst>
                <a:tab pos="228600" algn="l"/>
              </a:tabLst>
            </a:pPr>
            <a:r>
              <a:rPr lang="en-US" sz="3200" dirty="0">
                <a:effectLst/>
              </a:rPr>
              <a:t>Do not use the FS-10-A for requesting a project extension.</a:t>
            </a:r>
          </a:p>
          <a:p>
            <a:pPr marL="114300" marR="0" lvl="0">
              <a:spcBef>
                <a:spcPts val="0"/>
              </a:spcBef>
              <a:spcAft>
                <a:spcPts val="0"/>
              </a:spcAft>
              <a:buSzPts val="1100"/>
              <a:tabLst>
                <a:tab pos="228600" algn="l"/>
              </a:tabLst>
            </a:pPr>
            <a:endParaRPr lang="en-US" sz="3200" spc="-10" dirty="0"/>
          </a:p>
          <a:p>
            <a:pPr marL="114300" marR="0" lvl="0">
              <a:spcBef>
                <a:spcPts val="0"/>
              </a:spcBef>
              <a:spcAft>
                <a:spcPts val="0"/>
              </a:spcAft>
              <a:buSzPts val="1100"/>
              <a:tabLst>
                <a:tab pos="228600" algn="l"/>
              </a:tabLst>
            </a:pPr>
            <a:r>
              <a:rPr lang="en-US" sz="3200" spc="-10" dirty="0"/>
              <a:t>For each budget category, include a brief justification and list each individual line-item increase/decrease.  Net out the increase/decrease and enter the netted amount (increase/decrease) in the proper column.</a:t>
            </a:r>
          </a:p>
          <a:p>
            <a:pPr marL="342900" marR="0" lvl="0" indent="-228600">
              <a:spcBef>
                <a:spcPts val="0"/>
              </a:spcBef>
              <a:spcAft>
                <a:spcPts val="0"/>
              </a:spcAft>
              <a:buSzPts val="1100"/>
              <a:buFont typeface="Arial" panose="020B0604020202020204" pitchFamily="34" charset="0"/>
              <a:buChar char="•"/>
              <a:tabLst>
                <a:tab pos="-457200" algn="l"/>
                <a:tab pos="0" algn="l"/>
                <a:tab pos="206375" algn="l"/>
                <a:tab pos="228600" algn="l"/>
                <a:tab pos="731520" algn="l"/>
                <a:tab pos="914400" algn="l"/>
                <a:tab pos="1188720" algn="l"/>
                <a:tab pos="1371600" algn="l"/>
                <a:tab pos="1645920" algn="l"/>
                <a:tab pos="1828800" algn="l"/>
                <a:tab pos="2286000" algn="l"/>
                <a:tab pos="2743200" algn="l"/>
                <a:tab pos="2980055" algn="l"/>
                <a:tab pos="3200400" algn="l"/>
                <a:tab pos="3467100" algn="l"/>
                <a:tab pos="3657600" algn="l"/>
                <a:tab pos="3882390" algn="l"/>
                <a:tab pos="4114800" algn="l"/>
                <a:tab pos="4297680" algn="l"/>
                <a:tab pos="4572000" algn="l"/>
                <a:tab pos="4853940" algn="l"/>
                <a:tab pos="5029200" algn="l"/>
                <a:tab pos="5269230" algn="l"/>
                <a:tab pos="5486400" algn="l"/>
                <a:tab pos="5684520" algn="l"/>
                <a:tab pos="5943600" algn="l"/>
              </a:tabLst>
            </a:pPr>
            <a:endParaRPr lang="en-US" sz="3200" spc="-10" dirty="0">
              <a:effectLst/>
            </a:endParaRPr>
          </a:p>
          <a:p>
            <a:pPr marL="114300" marR="0" lvl="0">
              <a:spcBef>
                <a:spcPts val="0"/>
              </a:spcBef>
              <a:spcAft>
                <a:spcPts val="0"/>
              </a:spcAft>
              <a:buSzPts val="1100"/>
              <a:tabLst>
                <a:tab pos="228600" algn="l"/>
              </a:tabLst>
            </a:pPr>
            <a:r>
              <a:rPr lang="en-US" sz="3200" b="1" dirty="0">
                <a:effectLst/>
              </a:rPr>
              <a:t>Submit the original and two copies directly to the State Education Department AEPP office.  </a:t>
            </a:r>
            <a:r>
              <a:rPr lang="en-US" sz="3200" dirty="0">
                <a:effectLst/>
              </a:rPr>
              <a:t>DO NOT submit this form to Grants Finance.</a:t>
            </a:r>
          </a:p>
          <a:p>
            <a:pPr marR="0">
              <a:spcBef>
                <a:spcPts val="0"/>
              </a:spcBef>
              <a:spcAft>
                <a:spcPts val="0"/>
              </a:spcAft>
            </a:pPr>
            <a:endParaRPr lang="en-US" sz="1100" dirty="0">
              <a:effectLst/>
            </a:endParaRPr>
          </a:p>
        </p:txBody>
      </p:sp>
      <p:graphicFrame>
        <p:nvGraphicFramePr>
          <p:cNvPr id="8" name="Content Placeholder 7">
            <a:extLst>
              <a:ext uri="{FF2B5EF4-FFF2-40B4-BE49-F238E27FC236}">
                <a16:creationId xmlns:a16="http://schemas.microsoft.com/office/drawing/2014/main" id="{8EBB2226-6E49-49F4-B410-E78D52CC4D8A}"/>
              </a:ext>
            </a:extLst>
          </p:cNvPr>
          <p:cNvGraphicFramePr>
            <a:graphicFrameLocks noGrp="1"/>
          </p:cNvGraphicFramePr>
          <p:nvPr>
            <p:ph idx="4294967295"/>
            <p:extLst>
              <p:ext uri="{D42A27DB-BD31-4B8C-83A1-F6EECF244321}">
                <p14:modId xmlns:p14="http://schemas.microsoft.com/office/powerpoint/2010/main" val="3623040248"/>
              </p:ext>
            </p:extLst>
          </p:nvPr>
        </p:nvGraphicFramePr>
        <p:xfrm>
          <a:off x="6071191" y="695436"/>
          <a:ext cx="6007395" cy="5656559"/>
        </p:xfrm>
        <a:graphic>
          <a:graphicData uri="http://schemas.openxmlformats.org/drawingml/2006/table">
            <a:tbl>
              <a:tblPr firstRow="1" bandRow="1">
                <a:tableStyleId>{5C22544A-7EE6-4342-B048-85BDC9FD1C3A}</a:tableStyleId>
              </a:tblPr>
              <a:tblGrid>
                <a:gridCol w="2527004">
                  <a:extLst>
                    <a:ext uri="{9D8B030D-6E8A-4147-A177-3AD203B41FA5}">
                      <a16:colId xmlns:a16="http://schemas.microsoft.com/office/drawing/2014/main" val="2302749133"/>
                    </a:ext>
                  </a:extLst>
                </a:gridCol>
                <a:gridCol w="1720984">
                  <a:extLst>
                    <a:ext uri="{9D8B030D-6E8A-4147-A177-3AD203B41FA5}">
                      <a16:colId xmlns:a16="http://schemas.microsoft.com/office/drawing/2014/main" val="2754610726"/>
                    </a:ext>
                  </a:extLst>
                </a:gridCol>
                <a:gridCol w="867331">
                  <a:extLst>
                    <a:ext uri="{9D8B030D-6E8A-4147-A177-3AD203B41FA5}">
                      <a16:colId xmlns:a16="http://schemas.microsoft.com/office/drawing/2014/main" val="2063048749"/>
                    </a:ext>
                  </a:extLst>
                </a:gridCol>
                <a:gridCol w="892076">
                  <a:extLst>
                    <a:ext uri="{9D8B030D-6E8A-4147-A177-3AD203B41FA5}">
                      <a16:colId xmlns:a16="http://schemas.microsoft.com/office/drawing/2014/main" val="1450076046"/>
                    </a:ext>
                  </a:extLst>
                </a:gridCol>
              </a:tblGrid>
              <a:tr h="1037907">
                <a:tc>
                  <a:txBody>
                    <a:bodyPr/>
                    <a:lstStyle/>
                    <a:p>
                      <a:pPr marL="0" marR="0" algn="ctr">
                        <a:spcBef>
                          <a:spcPts val="0"/>
                        </a:spcBef>
                        <a:spcAft>
                          <a:spcPts val="0"/>
                        </a:spcAft>
                      </a:pPr>
                      <a:r>
                        <a:rPr lang="en-US" sz="1300" dirty="0">
                          <a:effectLst/>
                        </a:rPr>
                        <a:t>SUBTOTAL</a:t>
                      </a:r>
                      <a:endParaRPr lang="en-US" sz="1300" dirty="0">
                        <a:effectLst/>
                        <a:latin typeface="Times New Roman" panose="02020603050405020304" pitchFamily="18" charset="0"/>
                        <a:ea typeface="Times New Roman" panose="02020603050405020304" pitchFamily="18" charset="0"/>
                      </a:endParaRPr>
                    </a:p>
                  </a:txBody>
                  <a:tcPr marL="79431" marR="794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300" dirty="0">
                          <a:effectLst/>
                        </a:rPr>
                        <a:t>EXPLANATION</a:t>
                      </a:r>
                    </a:p>
                    <a:p>
                      <a:pPr marL="0" marR="0" algn="ctr">
                        <a:spcBef>
                          <a:spcPts val="0"/>
                        </a:spcBef>
                        <a:spcAft>
                          <a:spcPts val="0"/>
                        </a:spcAft>
                      </a:pPr>
                      <a:r>
                        <a:rPr lang="en-US" sz="1200" dirty="0">
                          <a:effectLst/>
                        </a:rPr>
                        <a:t>(Provide same detail as required in</a:t>
                      </a:r>
                      <a:endParaRPr lang="en-US" sz="1300" dirty="0">
                        <a:effectLst/>
                      </a:endParaRPr>
                    </a:p>
                    <a:p>
                      <a:pPr marL="0" marR="0" algn="ctr">
                        <a:spcBef>
                          <a:spcPts val="0"/>
                        </a:spcBef>
                        <a:spcAft>
                          <a:spcPts val="0"/>
                        </a:spcAft>
                      </a:pPr>
                      <a:r>
                        <a:rPr lang="en-US" sz="1200" dirty="0">
                          <a:effectLst/>
                        </a:rPr>
                        <a:t>FS-10 Budget)</a:t>
                      </a:r>
                      <a:endParaRPr lang="en-US" sz="1300" dirty="0">
                        <a:effectLst/>
                        <a:latin typeface="Times New Roman" panose="02020603050405020304" pitchFamily="18" charset="0"/>
                        <a:ea typeface="Times New Roman" panose="02020603050405020304" pitchFamily="18" charset="0"/>
                      </a:endParaRPr>
                    </a:p>
                  </a:txBody>
                  <a:tcPr marL="79431" marR="794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300" dirty="0">
                          <a:effectLst/>
                        </a:rPr>
                        <a:t>SUBTOTAL</a:t>
                      </a:r>
                    </a:p>
                    <a:p>
                      <a:pPr marL="0" marR="0" algn="ctr">
                        <a:spcBef>
                          <a:spcPts val="0"/>
                        </a:spcBef>
                        <a:spcAft>
                          <a:spcPts val="0"/>
                        </a:spcAft>
                      </a:pPr>
                      <a:r>
                        <a:rPr lang="en-US" sz="1300" dirty="0">
                          <a:effectLst/>
                        </a:rPr>
                        <a:t>INCREASE</a:t>
                      </a:r>
                      <a:endParaRPr lang="en-US" sz="1300" dirty="0">
                        <a:effectLst/>
                        <a:latin typeface="Times New Roman" panose="02020603050405020304" pitchFamily="18" charset="0"/>
                        <a:ea typeface="Times New Roman" panose="02020603050405020304" pitchFamily="18" charset="0"/>
                      </a:endParaRPr>
                    </a:p>
                  </a:txBody>
                  <a:tcPr marL="79431" marR="794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300" dirty="0">
                          <a:effectLst/>
                        </a:rPr>
                        <a:t>SUBTOTAL</a:t>
                      </a:r>
                    </a:p>
                    <a:p>
                      <a:pPr marL="0" marR="0" algn="ctr">
                        <a:spcBef>
                          <a:spcPts val="0"/>
                        </a:spcBef>
                        <a:spcAft>
                          <a:spcPts val="0"/>
                        </a:spcAft>
                      </a:pPr>
                      <a:r>
                        <a:rPr lang="en-US" sz="1300" dirty="0">
                          <a:effectLst/>
                        </a:rPr>
                        <a:t>DECREASE</a:t>
                      </a:r>
                      <a:endParaRPr lang="en-US" sz="1300" dirty="0">
                        <a:effectLst/>
                        <a:latin typeface="Times New Roman" panose="02020603050405020304" pitchFamily="18" charset="0"/>
                        <a:ea typeface="Times New Roman" panose="02020603050405020304" pitchFamily="18" charset="0"/>
                      </a:endParaRPr>
                    </a:p>
                  </a:txBody>
                  <a:tcPr marL="79431" marR="794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40436194"/>
                  </a:ext>
                </a:extLst>
              </a:tr>
              <a:tr h="4618652">
                <a:tc>
                  <a:txBody>
                    <a:bodyPr/>
                    <a:lstStyle/>
                    <a:p>
                      <a:pPr marL="0" marR="0" algn="just">
                        <a:spcBef>
                          <a:spcPts val="0"/>
                        </a:spcBef>
                        <a:spcAft>
                          <a:spcPts val="0"/>
                        </a:spcAft>
                      </a:pPr>
                      <a:r>
                        <a:rPr lang="en-US" sz="1300" b="1" dirty="0">
                          <a:effectLst/>
                        </a:rPr>
                        <a:t>Budget Categories </a:t>
                      </a:r>
                    </a:p>
                    <a:p>
                      <a:pPr marL="0" marR="0" algn="just">
                        <a:spcBef>
                          <a:spcPts val="0"/>
                        </a:spcBef>
                        <a:spcAft>
                          <a:spcPts val="0"/>
                        </a:spcAft>
                      </a:pPr>
                      <a:r>
                        <a:rPr lang="en-US" sz="1300" dirty="0">
                          <a:effectLst/>
                        </a:rPr>
                        <a:t>Professional     Salaries – 15</a:t>
                      </a:r>
                    </a:p>
                    <a:p>
                      <a:pPr marL="0" marR="0" algn="just">
                        <a:spcBef>
                          <a:spcPts val="0"/>
                        </a:spcBef>
                        <a:spcAft>
                          <a:spcPts val="0"/>
                        </a:spcAft>
                      </a:pPr>
                      <a:r>
                        <a:rPr lang="en-US" sz="1300" dirty="0">
                          <a:effectLst/>
                          <a:latin typeface="Times New Roman" panose="02020603050405020304" pitchFamily="18" charset="0"/>
                          <a:ea typeface="Times New Roman" panose="02020603050405020304" pitchFamily="18" charset="0"/>
                        </a:rPr>
                        <a:t>Support Staff Salaries – 16</a:t>
                      </a:r>
                    </a:p>
                    <a:p>
                      <a:pPr marL="0" marR="0" algn="just">
                        <a:spcBef>
                          <a:spcPts val="0"/>
                        </a:spcBef>
                        <a:spcAft>
                          <a:spcPts val="0"/>
                        </a:spcAft>
                      </a:pPr>
                      <a:r>
                        <a:rPr lang="en-US" sz="1300" dirty="0">
                          <a:effectLst/>
                          <a:latin typeface="Times New Roman" panose="02020603050405020304" pitchFamily="18" charset="0"/>
                          <a:ea typeface="Times New Roman" panose="02020603050405020304" pitchFamily="18" charset="0"/>
                        </a:rPr>
                        <a:t>Purchased Services – 40</a:t>
                      </a:r>
                    </a:p>
                    <a:p>
                      <a:pPr marL="0" marR="0" algn="just">
                        <a:spcBef>
                          <a:spcPts val="0"/>
                        </a:spcBef>
                        <a:spcAft>
                          <a:spcPts val="0"/>
                        </a:spcAft>
                      </a:pPr>
                      <a:r>
                        <a:rPr lang="en-US" sz="1300" dirty="0">
                          <a:effectLst/>
                          <a:latin typeface="Times New Roman" panose="02020603050405020304" pitchFamily="18" charset="0"/>
                          <a:ea typeface="Times New Roman" panose="02020603050405020304" pitchFamily="18" charset="0"/>
                        </a:rPr>
                        <a:t>Supplies and Materials – 45</a:t>
                      </a:r>
                    </a:p>
                    <a:p>
                      <a:pPr marL="0" marR="0" algn="just">
                        <a:spcBef>
                          <a:spcPts val="0"/>
                        </a:spcBef>
                        <a:spcAft>
                          <a:spcPts val="0"/>
                        </a:spcAft>
                      </a:pPr>
                      <a:r>
                        <a:rPr lang="en-US" sz="1300" dirty="0">
                          <a:effectLst/>
                          <a:latin typeface="Times New Roman" panose="02020603050405020304" pitchFamily="18" charset="0"/>
                          <a:ea typeface="Times New Roman" panose="02020603050405020304" pitchFamily="18" charset="0"/>
                        </a:rPr>
                        <a:t>Travel Expenses – 46</a:t>
                      </a:r>
                    </a:p>
                    <a:p>
                      <a:pPr marL="0" marR="0" algn="just">
                        <a:spcBef>
                          <a:spcPts val="0"/>
                        </a:spcBef>
                        <a:spcAft>
                          <a:spcPts val="0"/>
                        </a:spcAft>
                      </a:pPr>
                      <a:r>
                        <a:rPr lang="en-US" sz="1300" dirty="0">
                          <a:effectLst/>
                          <a:latin typeface="Times New Roman" panose="02020603050405020304" pitchFamily="18" charset="0"/>
                          <a:ea typeface="Times New Roman" panose="02020603050405020304" pitchFamily="18" charset="0"/>
                        </a:rPr>
                        <a:t>Employee Benefits – 80</a:t>
                      </a:r>
                    </a:p>
                    <a:p>
                      <a:pPr marL="0" marR="0" algn="just">
                        <a:spcBef>
                          <a:spcPts val="0"/>
                        </a:spcBef>
                        <a:spcAft>
                          <a:spcPts val="0"/>
                        </a:spcAft>
                      </a:pPr>
                      <a:r>
                        <a:rPr lang="en-US" sz="1300" dirty="0">
                          <a:effectLst/>
                          <a:latin typeface="Times New Roman" panose="02020603050405020304" pitchFamily="18" charset="0"/>
                          <a:ea typeface="Times New Roman" panose="02020603050405020304" pitchFamily="18" charset="0"/>
                        </a:rPr>
                        <a:t>Indirect Costs – 90</a:t>
                      </a:r>
                    </a:p>
                    <a:p>
                      <a:pPr marL="0" marR="0" algn="just">
                        <a:spcBef>
                          <a:spcPts val="0"/>
                        </a:spcBef>
                        <a:spcAft>
                          <a:spcPts val="0"/>
                        </a:spcAft>
                      </a:pPr>
                      <a:r>
                        <a:rPr lang="en-US" sz="1300" dirty="0">
                          <a:effectLst/>
                          <a:latin typeface="Times New Roman" panose="02020603050405020304" pitchFamily="18" charset="0"/>
                          <a:ea typeface="Times New Roman" panose="02020603050405020304" pitchFamily="18" charset="0"/>
                        </a:rPr>
                        <a:t>BOCES Services – 49</a:t>
                      </a:r>
                    </a:p>
                    <a:p>
                      <a:pPr marL="0" marR="0" algn="just">
                        <a:spcBef>
                          <a:spcPts val="0"/>
                        </a:spcBef>
                        <a:spcAft>
                          <a:spcPts val="0"/>
                        </a:spcAft>
                      </a:pPr>
                      <a:r>
                        <a:rPr lang="en-US" sz="1300" dirty="0">
                          <a:effectLst/>
                          <a:latin typeface="Times New Roman" panose="02020603050405020304" pitchFamily="18" charset="0"/>
                          <a:ea typeface="Times New Roman" panose="02020603050405020304" pitchFamily="18" charset="0"/>
                        </a:rPr>
                        <a:t>Minor Remodeling – 30</a:t>
                      </a:r>
                    </a:p>
                    <a:p>
                      <a:pPr marL="0" marR="0" algn="just">
                        <a:spcBef>
                          <a:spcPts val="0"/>
                        </a:spcBef>
                        <a:spcAft>
                          <a:spcPts val="0"/>
                        </a:spcAft>
                      </a:pPr>
                      <a:r>
                        <a:rPr lang="en-US" sz="1300" dirty="0">
                          <a:effectLst/>
                          <a:latin typeface="Times New Roman" panose="02020603050405020304" pitchFamily="18" charset="0"/>
                          <a:ea typeface="Times New Roman" panose="02020603050405020304" pitchFamily="18" charset="0"/>
                        </a:rPr>
                        <a:t>Equipment - 20</a:t>
                      </a:r>
                    </a:p>
                    <a:p>
                      <a:pPr marL="0" marR="0" algn="just">
                        <a:spcBef>
                          <a:spcPts val="0"/>
                        </a:spcBef>
                        <a:spcAft>
                          <a:spcPts val="0"/>
                        </a:spcAft>
                      </a:pPr>
                      <a:endParaRPr lang="en-US" sz="1300" dirty="0">
                        <a:effectLst/>
                        <a:latin typeface="Times New Roman" panose="02020603050405020304" pitchFamily="18" charset="0"/>
                        <a:ea typeface="Times New Roman" panose="02020603050405020304" pitchFamily="18" charset="0"/>
                      </a:endParaRPr>
                    </a:p>
                  </a:txBody>
                  <a:tcPr marL="79431" marR="794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spcBef>
                          <a:spcPts val="0"/>
                        </a:spcBef>
                        <a:spcAft>
                          <a:spcPts val="0"/>
                        </a:spcAft>
                      </a:pPr>
                      <a:r>
                        <a:rPr lang="en-US" sz="1300" dirty="0">
                          <a:effectLst/>
                        </a:rPr>
                        <a:t>Total Increase: put total $  here</a:t>
                      </a:r>
                    </a:p>
                    <a:p>
                      <a:pPr marL="0" marR="0" algn="just">
                        <a:spcBef>
                          <a:spcPts val="0"/>
                        </a:spcBef>
                        <a:spcAft>
                          <a:spcPts val="0"/>
                        </a:spcAft>
                      </a:pPr>
                      <a:r>
                        <a:rPr lang="en-US" sz="1300" dirty="0">
                          <a:effectLst/>
                        </a:rPr>
                        <a:t>then list the individual increases with a brief justification</a:t>
                      </a:r>
                    </a:p>
                    <a:p>
                      <a:pPr marL="0" marR="0" algn="just">
                        <a:spcBef>
                          <a:spcPts val="0"/>
                        </a:spcBef>
                        <a:spcAft>
                          <a:spcPts val="0"/>
                        </a:spcAft>
                      </a:pPr>
                      <a:r>
                        <a:rPr lang="en-US" sz="1300" dirty="0">
                          <a:effectLst/>
                        </a:rPr>
                        <a:t> </a:t>
                      </a:r>
                    </a:p>
                    <a:p>
                      <a:pPr marL="0" marR="0" algn="just">
                        <a:spcBef>
                          <a:spcPts val="0"/>
                        </a:spcBef>
                        <a:spcAft>
                          <a:spcPts val="0"/>
                        </a:spcAft>
                      </a:pPr>
                      <a:r>
                        <a:rPr lang="en-US" sz="1300" dirty="0">
                          <a:effectLst/>
                        </a:rPr>
                        <a:t>Total Decrease: put total $ here then list the individual decreases with a brief justification</a:t>
                      </a:r>
                    </a:p>
                    <a:p>
                      <a:pPr marL="0" marR="0" algn="just">
                        <a:spcBef>
                          <a:spcPts val="0"/>
                        </a:spcBef>
                        <a:spcAft>
                          <a:spcPts val="0"/>
                        </a:spcAft>
                      </a:pPr>
                      <a:r>
                        <a:rPr lang="en-US" sz="1300" dirty="0">
                          <a:effectLst/>
                        </a:rPr>
                        <a:t> </a:t>
                      </a:r>
                    </a:p>
                    <a:p>
                      <a:pPr marL="0" marR="0" algn="just">
                        <a:spcBef>
                          <a:spcPts val="0"/>
                        </a:spcBef>
                        <a:spcAft>
                          <a:spcPts val="0"/>
                        </a:spcAft>
                      </a:pPr>
                      <a:r>
                        <a:rPr lang="en-US" sz="1300" dirty="0">
                          <a:effectLst/>
                        </a:rPr>
                        <a:t>Net Increase or Decrease: Put just the $ number here and then put that amount in the proper column</a:t>
                      </a:r>
                    </a:p>
                    <a:p>
                      <a:pPr marL="0" marR="0" algn="just">
                        <a:spcBef>
                          <a:spcPts val="0"/>
                        </a:spcBef>
                        <a:spcAft>
                          <a:spcPts val="0"/>
                        </a:spcAft>
                      </a:pPr>
                      <a:r>
                        <a:rPr lang="en-US" sz="1300" dirty="0">
                          <a:effectLst/>
                        </a:rPr>
                        <a:t> </a:t>
                      </a:r>
                      <a:endParaRPr lang="en-US" sz="1300" dirty="0">
                        <a:effectLst/>
                        <a:latin typeface="Times New Roman" panose="02020603050405020304" pitchFamily="18" charset="0"/>
                        <a:ea typeface="Times New Roman" panose="02020603050405020304" pitchFamily="18" charset="0"/>
                      </a:endParaRPr>
                    </a:p>
                  </a:txBody>
                  <a:tcPr marL="79431" marR="7943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300" dirty="0">
                          <a:effectLst/>
                        </a:rPr>
                        <a:t> </a:t>
                      </a:r>
                      <a:endParaRPr lang="en-US" sz="1300" dirty="0">
                        <a:effectLst/>
                        <a:latin typeface="Times New Roman" panose="02020603050405020304" pitchFamily="18" charset="0"/>
                        <a:ea typeface="Times New Roman" panose="02020603050405020304" pitchFamily="18" charset="0"/>
                      </a:endParaRPr>
                    </a:p>
                  </a:txBody>
                  <a:tcPr marL="79431" marR="794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300" dirty="0">
                          <a:effectLst/>
                        </a:rPr>
                        <a:t> </a:t>
                      </a:r>
                      <a:endParaRPr lang="en-US" sz="1300" dirty="0">
                        <a:effectLst/>
                        <a:latin typeface="Times New Roman" panose="02020603050405020304" pitchFamily="18" charset="0"/>
                        <a:ea typeface="Times New Roman" panose="02020603050405020304" pitchFamily="18" charset="0"/>
                      </a:endParaRPr>
                    </a:p>
                  </a:txBody>
                  <a:tcPr marL="79431" marR="794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08858420"/>
                  </a:ext>
                </a:extLst>
              </a:tr>
            </a:tbl>
          </a:graphicData>
        </a:graphic>
      </p:graphicFrame>
    </p:spTree>
    <p:extLst>
      <p:ext uri="{BB962C8B-B14F-4D97-AF65-F5344CB8AC3E}">
        <p14:creationId xmlns:p14="http://schemas.microsoft.com/office/powerpoint/2010/main" val="42039250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EB29B-24AD-4B64-AFBC-E06857683A55}"/>
              </a:ext>
            </a:extLst>
          </p:cNvPr>
          <p:cNvSpPr>
            <a:spLocks noGrp="1"/>
          </p:cNvSpPr>
          <p:nvPr>
            <p:ph type="title"/>
          </p:nvPr>
        </p:nvSpPr>
        <p:spPr>
          <a:xfrm>
            <a:off x="330926" y="0"/>
            <a:ext cx="4576740" cy="1435261"/>
          </a:xfrm>
        </p:spPr>
        <p:txBody>
          <a:bodyPr>
            <a:noAutofit/>
          </a:bodyPr>
          <a:lstStyle/>
          <a:p>
            <a:r>
              <a:rPr lang="en-US" sz="4000" b="1" dirty="0"/>
              <a:t>M/WBE Compliance Checklist</a:t>
            </a:r>
          </a:p>
        </p:txBody>
      </p:sp>
      <p:pic>
        <p:nvPicPr>
          <p:cNvPr id="6" name="Content Placeholder 5">
            <a:extLst>
              <a:ext uri="{FF2B5EF4-FFF2-40B4-BE49-F238E27FC236}">
                <a16:creationId xmlns:a16="http://schemas.microsoft.com/office/drawing/2014/main" id="{2FE0B581-DE99-4A62-A9B2-3F17DAB04BB8}"/>
              </a:ext>
            </a:extLst>
          </p:cNvPr>
          <p:cNvPicPr>
            <a:picLocks noGrp="1" noChangeAspect="1"/>
          </p:cNvPicPr>
          <p:nvPr>
            <p:ph idx="1"/>
          </p:nvPr>
        </p:nvPicPr>
        <p:blipFill rotWithShape="1">
          <a:blip r:embed="rId2"/>
          <a:srcRect l="9143" t="4662" r="9143" b="10817"/>
          <a:stretch/>
        </p:blipFill>
        <p:spPr>
          <a:xfrm>
            <a:off x="6624084" y="182880"/>
            <a:ext cx="5454502" cy="6492240"/>
          </a:xfrm>
        </p:spPr>
      </p:pic>
      <p:sp>
        <p:nvSpPr>
          <p:cNvPr id="4" name="Text Placeholder 3">
            <a:extLst>
              <a:ext uri="{FF2B5EF4-FFF2-40B4-BE49-F238E27FC236}">
                <a16:creationId xmlns:a16="http://schemas.microsoft.com/office/drawing/2014/main" id="{F4E77BA0-26D1-417F-822D-0B105B5B328C}"/>
              </a:ext>
            </a:extLst>
          </p:cNvPr>
          <p:cNvSpPr>
            <a:spLocks noGrp="1"/>
          </p:cNvSpPr>
          <p:nvPr>
            <p:ph type="body" sz="half" idx="2"/>
          </p:nvPr>
        </p:nvSpPr>
        <p:spPr>
          <a:xfrm>
            <a:off x="261258" y="1435261"/>
            <a:ext cx="5916022" cy="5422739"/>
          </a:xfrm>
        </p:spPr>
        <p:txBody>
          <a:bodyPr>
            <a:noAutofit/>
          </a:bodyPr>
          <a:lstStyle/>
          <a:p>
            <a:pPr marL="285750" indent="-285750">
              <a:buFont typeface="Arial" panose="020B0604020202020204" pitchFamily="34" charset="0"/>
              <a:buChar char="•"/>
            </a:pPr>
            <a:r>
              <a:rPr lang="en-US" sz="2800" dirty="0"/>
              <a:t>Be sure to make a selection: Full Participation/Partial Waiver/Total Waiver</a:t>
            </a:r>
          </a:p>
          <a:p>
            <a:pPr marL="285750" indent="-285750">
              <a:buFont typeface="Arial" panose="020B0604020202020204" pitchFamily="34" charset="0"/>
              <a:buChar char="•"/>
            </a:pPr>
            <a:r>
              <a:rPr lang="en-US" sz="2800" dirty="0"/>
              <a:t>Complete all required documents for the option selected</a:t>
            </a:r>
          </a:p>
          <a:p>
            <a:pPr marL="285750" indent="-285750">
              <a:buFont typeface="Arial" panose="020B0604020202020204" pitchFamily="34" charset="0"/>
              <a:buChar char="•"/>
            </a:pPr>
            <a:r>
              <a:rPr lang="en-US" sz="2800" dirty="0"/>
              <a:t>Be sure to check off and complete all required documents</a:t>
            </a:r>
          </a:p>
          <a:p>
            <a:pPr marL="285750" indent="-285750">
              <a:buFont typeface="Arial" panose="020B0604020202020204" pitchFamily="34" charset="0"/>
              <a:buChar char="•"/>
            </a:pPr>
            <a:r>
              <a:rPr lang="en-US" sz="2800" dirty="0"/>
              <a:t>If a Partial/Total Waiver is being requested, a letter of explanation to support the Partial/Total Waiver request is required</a:t>
            </a:r>
          </a:p>
        </p:txBody>
      </p:sp>
    </p:spTree>
    <p:extLst>
      <p:ext uri="{BB962C8B-B14F-4D97-AF65-F5344CB8AC3E}">
        <p14:creationId xmlns:p14="http://schemas.microsoft.com/office/powerpoint/2010/main" val="13776600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3F759E69-6C38-467C-AFFD-BBA9E2E0A6CC}"/>
              </a:ext>
            </a:extLst>
          </p:cNvPr>
          <p:cNvSpPr>
            <a:spLocks noChangeArrowheads="1"/>
          </p:cNvSpPr>
          <p:nvPr/>
        </p:nvSpPr>
        <p:spPr bwMode="auto">
          <a:xfrm>
            <a:off x="217714" y="400594"/>
            <a:ext cx="7371806" cy="6335872"/>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0" compatLnSpc="1">
            <a:prstTxWarp prst="textNoShape">
              <a:avLst/>
            </a:prstTxWarp>
            <a:normAutofit fontScale="92500"/>
          </a:bodyPr>
          <a:lstStyle>
            <a:lvl1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1pPr>
            <a:lvl2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2pPr>
            <a:lvl3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3pPr>
            <a:lvl4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4pPr>
            <a:lvl5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5pPr>
            <a:lvl6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6pPr>
            <a:lvl7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7pPr>
            <a:lvl8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8pPr>
            <a:lvl9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9pPr>
          </a:lstStyle>
          <a:p>
            <a:pPr marR="0" lvl="0" eaLnBrk="1" fontAlgn="base" hangingPunct="1">
              <a:lnSpc>
                <a:spcPct val="90000"/>
              </a:lnSpc>
              <a:spcBef>
                <a:spcPct val="0"/>
              </a:spcBef>
              <a:spcAft>
                <a:spcPts val="600"/>
              </a:spcAft>
              <a:buClrTx/>
              <a:buSzTx/>
              <a:tabLst>
                <a:tab pos="2743200" algn="ctr"/>
                <a:tab pos="5486400" algn="r"/>
              </a:tabLst>
            </a:pPr>
            <a:endParaRPr kumimoji="0" lang="en-US" altLang="en-US" sz="1400" b="0" i="0" u="none" strike="noStrike" cap="none" normalizeH="0" baseline="0" dirty="0">
              <a:ln>
                <a:noFill/>
              </a:ln>
              <a:effectLst/>
              <a:latin typeface="+mn-lt"/>
            </a:endParaRPr>
          </a:p>
          <a:p>
            <a:pPr marR="0" lvl="0" eaLnBrk="1" fontAlgn="base" hangingPunct="1">
              <a:lnSpc>
                <a:spcPct val="90000"/>
              </a:lnSpc>
              <a:spcBef>
                <a:spcPct val="0"/>
              </a:spcBef>
              <a:spcAft>
                <a:spcPts val="600"/>
              </a:spcAft>
              <a:buClrTx/>
              <a:buSzTx/>
              <a:tabLst>
                <a:tab pos="2743200" algn="ctr"/>
                <a:tab pos="5486400" algn="r"/>
              </a:tabLst>
            </a:pPr>
            <a:r>
              <a:rPr kumimoji="0" lang="en-US" altLang="en-US" sz="3200" b="1" i="0" strike="noStrike" cap="none" normalizeH="0" baseline="0" dirty="0">
                <a:ln>
                  <a:noFill/>
                </a:ln>
                <a:effectLst/>
                <a:latin typeface="+mn-lt"/>
              </a:rPr>
              <a:t>M/WBE Goal Calculation Worksheet</a:t>
            </a:r>
          </a:p>
          <a:p>
            <a:pPr eaLnBrk="1" hangingPunct="1">
              <a:lnSpc>
                <a:spcPct val="90000"/>
              </a:lnSpc>
              <a:spcAft>
                <a:spcPts val="600"/>
              </a:spcAft>
            </a:pPr>
            <a:r>
              <a:rPr kumimoji="0" lang="en-US" altLang="en-US" sz="2400" b="0" i="0" u="none" strike="noStrike" cap="none" normalizeH="0" baseline="0" dirty="0">
                <a:ln>
                  <a:noFill/>
                </a:ln>
                <a:effectLst/>
                <a:latin typeface="+mn-lt"/>
              </a:rPr>
              <a:t>M/WBE participation is 30% of each applicant’s total discretionary non-personal service budget over the entire term of the grant. Discretionary non-personal service budget is defined as the total budget, excluding the sum of funds budgeted for direct personal services (i.e., professional and support staff salaries) and fringe benefits, as well as rent, lease, utilities, and indirect costs. </a:t>
            </a:r>
          </a:p>
          <a:p>
            <a:pPr marR="0" lvl="0" eaLnBrk="1" fontAlgn="base" hangingPunct="1">
              <a:lnSpc>
                <a:spcPct val="90000"/>
              </a:lnSpc>
              <a:spcBef>
                <a:spcPct val="0"/>
              </a:spcBef>
              <a:spcAft>
                <a:spcPts val="600"/>
              </a:spcAft>
              <a:buClrTx/>
              <a:buSzTx/>
              <a:tabLst>
                <a:tab pos="2743200" algn="ctr"/>
                <a:tab pos="5486400" algn="r"/>
              </a:tabLst>
            </a:pPr>
            <a:endParaRPr lang="en-US" altLang="en-US" sz="2400" b="1" u="sng" dirty="0">
              <a:highlight>
                <a:srgbClr val="FFFF00"/>
              </a:highlight>
              <a:latin typeface="+mn-lt"/>
            </a:endParaRPr>
          </a:p>
          <a:p>
            <a:pPr marR="0" lvl="0" eaLnBrk="1" fontAlgn="base" hangingPunct="1">
              <a:lnSpc>
                <a:spcPct val="90000"/>
              </a:lnSpc>
              <a:spcBef>
                <a:spcPct val="0"/>
              </a:spcBef>
              <a:spcAft>
                <a:spcPts val="600"/>
              </a:spcAft>
              <a:buClrTx/>
              <a:buSzTx/>
              <a:tabLst>
                <a:tab pos="2743200" algn="ctr"/>
                <a:tab pos="5486400" algn="r"/>
              </a:tabLst>
            </a:pPr>
            <a:r>
              <a:rPr kumimoji="0" lang="en-US" altLang="en-US" sz="2400" b="1" i="0" u="none" strike="noStrike" cap="none" normalizeH="0" baseline="0" dirty="0">
                <a:ln>
                  <a:noFill/>
                </a:ln>
                <a:effectLst/>
                <a:latin typeface="+mn-lt"/>
              </a:rPr>
              <a:t>This form should reflect the current year’s budgeted costs:</a:t>
            </a:r>
            <a:endParaRPr lang="en-US" altLang="en-US" sz="2400" dirty="0">
              <a:latin typeface="+mn-lt"/>
            </a:endParaRPr>
          </a:p>
          <a:p>
            <a:pPr marL="285750" marR="0" lvl="0" indent="-285750" eaLnBrk="1" fontAlgn="base" hangingPunct="1">
              <a:lnSpc>
                <a:spcPct val="90000"/>
              </a:lnSpc>
              <a:spcBef>
                <a:spcPct val="0"/>
              </a:spcBef>
              <a:spcAft>
                <a:spcPts val="600"/>
              </a:spcAft>
              <a:buClrTx/>
              <a:buSzTx/>
              <a:buFont typeface="Arial" panose="020B0604020202020204" pitchFamily="34" charset="0"/>
              <a:buChar char="•"/>
              <a:tabLst>
                <a:tab pos="2743200" algn="ctr"/>
                <a:tab pos="5486400" algn="r"/>
              </a:tabLst>
            </a:pPr>
            <a:r>
              <a:rPr kumimoji="0" lang="en-US" altLang="en-US" sz="2400" b="0" i="0" u="none" strike="noStrike" cap="none" normalizeH="0" baseline="0" dirty="0">
                <a:ln>
                  <a:noFill/>
                </a:ln>
                <a:effectLst/>
                <a:latin typeface="+mn-lt"/>
              </a:rPr>
              <a:t>Include the Total Budget amount from the Budget Summary.</a:t>
            </a:r>
          </a:p>
          <a:p>
            <a:pPr marL="285750" marR="0" lvl="0" indent="-285750" eaLnBrk="1" fontAlgn="base" hangingPunct="1">
              <a:lnSpc>
                <a:spcPct val="90000"/>
              </a:lnSpc>
              <a:spcBef>
                <a:spcPct val="0"/>
              </a:spcBef>
              <a:spcAft>
                <a:spcPts val="600"/>
              </a:spcAft>
              <a:buClrTx/>
              <a:buSzTx/>
              <a:buFont typeface="Arial" panose="020B0604020202020204" pitchFamily="34" charset="0"/>
              <a:buChar char="•"/>
              <a:tabLst>
                <a:tab pos="2743200" algn="ctr"/>
                <a:tab pos="5486400" algn="r"/>
              </a:tabLst>
            </a:pPr>
            <a:r>
              <a:rPr lang="en-US" altLang="en-US" sz="2400" dirty="0">
                <a:latin typeface="+mn-lt"/>
              </a:rPr>
              <a:t>Enter the Budget Categories totals from the Budget Summary for lines </a:t>
            </a:r>
            <a:r>
              <a:rPr kumimoji="0" lang="en-US" altLang="en-US" sz="2400" b="0" i="0" u="none" strike="noStrike" cap="none" normalizeH="0" baseline="0" dirty="0">
                <a:ln>
                  <a:noFill/>
                </a:ln>
                <a:effectLst/>
                <a:latin typeface="+mn-lt"/>
              </a:rPr>
              <a:t>2</a:t>
            </a:r>
            <a:r>
              <a:rPr lang="en-US" altLang="en-US" sz="2400" dirty="0">
                <a:latin typeface="+mn-lt"/>
              </a:rPr>
              <a:t> – 5.</a:t>
            </a:r>
          </a:p>
          <a:p>
            <a:pPr marL="285750" marR="0" lvl="0" indent="-285750" eaLnBrk="1" fontAlgn="base" hangingPunct="1">
              <a:lnSpc>
                <a:spcPct val="90000"/>
              </a:lnSpc>
              <a:spcBef>
                <a:spcPct val="0"/>
              </a:spcBef>
              <a:spcAft>
                <a:spcPts val="600"/>
              </a:spcAft>
              <a:buClrTx/>
              <a:buSzTx/>
              <a:buFont typeface="Arial" panose="020B0604020202020204" pitchFamily="34" charset="0"/>
              <a:buChar char="•"/>
              <a:tabLst>
                <a:tab pos="2743200" algn="ctr"/>
                <a:tab pos="5486400" algn="r"/>
              </a:tabLst>
            </a:pPr>
            <a:r>
              <a:rPr lang="en-US" altLang="en-US" sz="2400" dirty="0">
                <a:latin typeface="+mn-lt"/>
              </a:rPr>
              <a:t>For line 6, only include the Rent/Lease/Utilities amounts from the Purchased Services Budget Category.  </a:t>
            </a:r>
          </a:p>
          <a:p>
            <a:pPr marL="285750" marR="0" lvl="0" indent="-285750" eaLnBrk="1" fontAlgn="base" hangingPunct="1">
              <a:lnSpc>
                <a:spcPct val="90000"/>
              </a:lnSpc>
              <a:spcBef>
                <a:spcPct val="0"/>
              </a:spcBef>
              <a:spcAft>
                <a:spcPts val="600"/>
              </a:spcAft>
              <a:buClrTx/>
              <a:buSzTx/>
              <a:buFont typeface="Arial" panose="020B0604020202020204" pitchFamily="34" charset="0"/>
              <a:buChar char="•"/>
              <a:tabLst>
                <a:tab pos="2743200" algn="ctr"/>
                <a:tab pos="5486400" algn="r"/>
              </a:tabLst>
            </a:pPr>
            <a:r>
              <a:rPr kumimoji="0" lang="en-US" altLang="en-US" sz="2400" b="0" i="0" u="none" strike="noStrike" cap="none" normalizeH="0" baseline="0" dirty="0">
                <a:ln>
                  <a:noFill/>
                </a:ln>
                <a:effectLst/>
                <a:latin typeface="+mn-lt"/>
              </a:rPr>
              <a:t>Perform the necessary calculations to determine the </a:t>
            </a:r>
            <a:r>
              <a:rPr lang="en-US" altLang="en-US" sz="2400" dirty="0">
                <a:latin typeface="+mn-lt"/>
              </a:rPr>
              <a:t>M/WBE Goal Amount.</a:t>
            </a:r>
            <a:endParaRPr kumimoji="0" lang="en-US" altLang="en-US" sz="2400" b="0" i="0" u="none" strike="noStrike" cap="none" normalizeH="0" baseline="0" dirty="0">
              <a:ln>
                <a:noFill/>
              </a:ln>
              <a:effectLst/>
              <a:latin typeface="+mn-lt"/>
            </a:endParaRPr>
          </a:p>
        </p:txBody>
      </p:sp>
      <p:graphicFrame>
        <p:nvGraphicFramePr>
          <p:cNvPr id="4" name="Table 3">
            <a:extLst>
              <a:ext uri="{FF2B5EF4-FFF2-40B4-BE49-F238E27FC236}">
                <a16:creationId xmlns:a16="http://schemas.microsoft.com/office/drawing/2014/main" id="{71217E19-82BD-4484-997F-0F0FBEADA3F8}"/>
              </a:ext>
            </a:extLst>
          </p:cNvPr>
          <p:cNvGraphicFramePr>
            <a:graphicFrameLocks noGrp="1"/>
          </p:cNvGraphicFramePr>
          <p:nvPr>
            <p:extLst>
              <p:ext uri="{D42A27DB-BD31-4B8C-83A1-F6EECF244321}">
                <p14:modId xmlns:p14="http://schemas.microsoft.com/office/powerpoint/2010/main" val="3988656888"/>
              </p:ext>
            </p:extLst>
          </p:nvPr>
        </p:nvGraphicFramePr>
        <p:xfrm>
          <a:off x="7589520" y="400594"/>
          <a:ext cx="4399280" cy="5966182"/>
        </p:xfrm>
        <a:graphic>
          <a:graphicData uri="http://schemas.openxmlformats.org/drawingml/2006/table">
            <a:tbl>
              <a:tblPr firstRow="1" bandRow="1">
                <a:solidFill>
                  <a:schemeClr val="bg1"/>
                </a:solidFill>
                <a:tableStyleId>{5C22544A-7EE6-4342-B048-85BDC9FD1C3A}</a:tableStyleId>
              </a:tblPr>
              <a:tblGrid>
                <a:gridCol w="449969">
                  <a:extLst>
                    <a:ext uri="{9D8B030D-6E8A-4147-A177-3AD203B41FA5}">
                      <a16:colId xmlns:a16="http://schemas.microsoft.com/office/drawing/2014/main" val="2928964767"/>
                    </a:ext>
                  </a:extLst>
                </a:gridCol>
                <a:gridCol w="1670647">
                  <a:extLst>
                    <a:ext uri="{9D8B030D-6E8A-4147-A177-3AD203B41FA5}">
                      <a16:colId xmlns:a16="http://schemas.microsoft.com/office/drawing/2014/main" val="580124055"/>
                    </a:ext>
                  </a:extLst>
                </a:gridCol>
                <a:gridCol w="1277390">
                  <a:extLst>
                    <a:ext uri="{9D8B030D-6E8A-4147-A177-3AD203B41FA5}">
                      <a16:colId xmlns:a16="http://schemas.microsoft.com/office/drawing/2014/main" val="4177880058"/>
                    </a:ext>
                  </a:extLst>
                </a:gridCol>
                <a:gridCol w="1001274">
                  <a:extLst>
                    <a:ext uri="{9D8B030D-6E8A-4147-A177-3AD203B41FA5}">
                      <a16:colId xmlns:a16="http://schemas.microsoft.com/office/drawing/2014/main" val="977949184"/>
                    </a:ext>
                  </a:extLst>
                </a:gridCol>
              </a:tblGrid>
              <a:tr h="909992">
                <a:tc>
                  <a:txBody>
                    <a:bodyPr/>
                    <a:lstStyle/>
                    <a:p>
                      <a:pPr marL="0" marR="0">
                        <a:spcBef>
                          <a:spcPts val="0"/>
                        </a:spcBef>
                        <a:spcAft>
                          <a:spcPts val="0"/>
                        </a:spcAft>
                        <a:tabLst>
                          <a:tab pos="2743200" algn="ctr"/>
                          <a:tab pos="5486400" algn="r"/>
                        </a:tabLst>
                      </a:pPr>
                      <a:r>
                        <a:rPr lang="en-US" sz="1100" b="0" u="none" strike="noStrike" cap="none" spc="0" dirty="0">
                          <a:solidFill>
                            <a:schemeClr val="bg1"/>
                          </a:solidFill>
                          <a:effectLst/>
                        </a:rPr>
                        <a:t> </a:t>
                      </a:r>
                      <a:endParaRPr lang="en-US" sz="1100" b="0" cap="none" spc="0" dirty="0">
                        <a:solidFill>
                          <a:schemeClr val="bg1"/>
                        </a:solidFill>
                        <a:effectLst/>
                        <a:latin typeface="Times New Roman" panose="02020603050405020304" pitchFamily="18" charset="0"/>
                        <a:ea typeface="Times New Roman" panose="02020603050405020304" pitchFamily="18" charset="0"/>
                      </a:endParaRPr>
                    </a:p>
                  </a:txBody>
                  <a:tcPr marL="94341" marR="38119" marT="72570" marB="725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marL="0" marR="0" algn="ctr">
                        <a:spcBef>
                          <a:spcPts val="0"/>
                        </a:spcBef>
                        <a:spcAft>
                          <a:spcPts val="0"/>
                        </a:spcAft>
                        <a:tabLst>
                          <a:tab pos="2743200" algn="ctr"/>
                          <a:tab pos="5486400" algn="r"/>
                        </a:tabLst>
                      </a:pPr>
                      <a:r>
                        <a:rPr lang="en-US" sz="1100" b="0" cap="none" spc="0" dirty="0">
                          <a:solidFill>
                            <a:schemeClr val="bg1"/>
                          </a:solidFill>
                          <a:effectLst/>
                        </a:rPr>
                        <a:t>Budget Category</a:t>
                      </a:r>
                      <a:endParaRPr lang="en-US" sz="1100" b="0" cap="none" spc="0" dirty="0">
                        <a:solidFill>
                          <a:schemeClr val="bg1"/>
                        </a:solidFill>
                        <a:effectLst/>
                        <a:latin typeface="Times New Roman" panose="02020603050405020304" pitchFamily="18" charset="0"/>
                        <a:ea typeface="Times New Roman" panose="02020603050405020304" pitchFamily="18" charset="0"/>
                      </a:endParaRPr>
                    </a:p>
                  </a:txBody>
                  <a:tcPr marL="94341" marR="38119" marT="72570" marB="725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marL="0" marR="0" algn="ctr">
                        <a:spcBef>
                          <a:spcPts val="0"/>
                        </a:spcBef>
                        <a:spcAft>
                          <a:spcPts val="0"/>
                        </a:spcAft>
                        <a:tabLst>
                          <a:tab pos="2743200" algn="ctr"/>
                          <a:tab pos="5486400" algn="r"/>
                        </a:tabLst>
                      </a:pPr>
                      <a:r>
                        <a:rPr lang="en-US" sz="1100" b="0" cap="none" spc="0" dirty="0">
                          <a:solidFill>
                            <a:schemeClr val="bg1"/>
                          </a:solidFill>
                          <a:effectLst/>
                        </a:rPr>
                        <a:t>Amount budgeted for items excluded from M/WBE calculation</a:t>
                      </a:r>
                      <a:endParaRPr lang="en-US" sz="1100" b="0" cap="none" spc="0" dirty="0">
                        <a:solidFill>
                          <a:schemeClr val="bg1"/>
                        </a:solidFill>
                        <a:effectLst/>
                        <a:latin typeface="Times New Roman" panose="02020603050405020304" pitchFamily="18" charset="0"/>
                        <a:ea typeface="Times New Roman" panose="02020603050405020304" pitchFamily="18" charset="0"/>
                      </a:endParaRPr>
                    </a:p>
                  </a:txBody>
                  <a:tcPr marL="94341" marR="38119" marT="72570" marB="725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marL="0" marR="0" algn="ctr">
                        <a:spcBef>
                          <a:spcPts val="0"/>
                        </a:spcBef>
                        <a:spcAft>
                          <a:spcPts val="0"/>
                        </a:spcAft>
                        <a:tabLst>
                          <a:tab pos="2743200" algn="ctr"/>
                          <a:tab pos="5486400" algn="r"/>
                        </a:tabLst>
                      </a:pPr>
                      <a:r>
                        <a:rPr lang="en-US" sz="1100" b="0" cap="none" spc="0" dirty="0">
                          <a:solidFill>
                            <a:schemeClr val="bg1"/>
                          </a:solidFill>
                          <a:effectLst/>
                        </a:rPr>
                        <a:t>Totals</a:t>
                      </a:r>
                    </a:p>
                    <a:p>
                      <a:pPr marL="0" marR="0" algn="ctr">
                        <a:spcBef>
                          <a:spcPts val="0"/>
                        </a:spcBef>
                        <a:spcAft>
                          <a:spcPts val="0"/>
                        </a:spcAft>
                        <a:tabLst>
                          <a:tab pos="2743200" algn="ctr"/>
                          <a:tab pos="5486400" algn="r"/>
                        </a:tabLst>
                      </a:pPr>
                      <a:r>
                        <a:rPr lang="en-US" sz="1100" b="0" cap="none" spc="0" dirty="0">
                          <a:solidFill>
                            <a:schemeClr val="bg1"/>
                          </a:solidFill>
                          <a:effectLst/>
                        </a:rPr>
                        <a:t>(Current FS-10)</a:t>
                      </a:r>
                      <a:endParaRPr lang="en-US" sz="1100" b="0" cap="none" spc="0" dirty="0">
                        <a:solidFill>
                          <a:schemeClr val="bg1"/>
                        </a:solidFill>
                        <a:effectLst/>
                        <a:latin typeface="Times New Roman" panose="02020603050405020304" pitchFamily="18" charset="0"/>
                        <a:ea typeface="Times New Roman" panose="02020603050405020304" pitchFamily="18" charset="0"/>
                      </a:endParaRPr>
                    </a:p>
                  </a:txBody>
                  <a:tcPr marL="94341" marR="38119" marT="72570" marB="725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3211375352"/>
                  </a:ext>
                </a:extLst>
              </a:tr>
              <a:tr h="458222">
                <a:tc>
                  <a:txBody>
                    <a:bodyPr/>
                    <a:lstStyle/>
                    <a:p>
                      <a:pPr marL="0" marR="0" lvl="0" indent="0">
                        <a:spcBef>
                          <a:spcPts val="0"/>
                        </a:spcBef>
                        <a:spcAft>
                          <a:spcPts val="0"/>
                        </a:spcAft>
                        <a:buFont typeface="+mj-lt"/>
                        <a:buNone/>
                        <a:tabLst>
                          <a:tab pos="2743200" algn="ctr"/>
                          <a:tab pos="5486400" algn="r"/>
                          <a:tab pos="457200" algn="l"/>
                        </a:tabLst>
                      </a:pPr>
                      <a:r>
                        <a:rPr lang="en-US" sz="1100" cap="none" spc="0" dirty="0">
                          <a:solidFill>
                            <a:schemeClr val="tx1"/>
                          </a:solidFill>
                          <a:effectLst/>
                        </a:rPr>
                        <a:t>1. </a:t>
                      </a:r>
                      <a:endParaRPr lang="en-US" sz="1100" cap="none" spc="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4341" marR="38119" marT="72570" marB="72570" anchor="ctr">
                    <a:lnL w="19050" cap="flat" cmpd="sng" algn="ctr">
                      <a:solidFill>
                        <a:schemeClr val="tx1"/>
                      </a:solidFill>
                      <a:prstDash val="solid"/>
                    </a:lnL>
                    <a:lnR w="6350" cap="flat" cmpd="sng" algn="ctr">
                      <a:solidFill>
                        <a:schemeClr val="tx1">
                          <a:lumMod val="50000"/>
                          <a:lumOff val="50000"/>
                        </a:schemeClr>
                      </a:solidFill>
                      <a:prstDash val="solid"/>
                    </a:lnR>
                    <a:lnT w="12700" cap="flat" cmpd="sng" algn="ctr">
                      <a:solidFill>
                        <a:schemeClr val="tx1"/>
                      </a:solidFill>
                      <a:prstDash val="solid"/>
                      <a:round/>
                      <a:headEnd type="none" w="med" len="med"/>
                      <a:tailEnd type="none" w="med" len="med"/>
                    </a:lnT>
                    <a:lnB w="6350" cap="flat" cmpd="sng" algn="ctr">
                      <a:solidFill>
                        <a:schemeClr val="tx1">
                          <a:lumMod val="50000"/>
                          <a:lumOff val="50000"/>
                        </a:schemeClr>
                      </a:solidFill>
                      <a:prstDash val="solid"/>
                    </a:lnB>
                    <a:noFill/>
                  </a:tcPr>
                </a:tc>
                <a:tc>
                  <a:txBody>
                    <a:bodyPr/>
                    <a:lstStyle/>
                    <a:p>
                      <a:pPr marL="0" marR="0">
                        <a:spcBef>
                          <a:spcPts val="0"/>
                        </a:spcBef>
                        <a:spcAft>
                          <a:spcPts val="0"/>
                        </a:spcAft>
                        <a:tabLst>
                          <a:tab pos="2743200" algn="ctr"/>
                          <a:tab pos="5486400" algn="r"/>
                        </a:tabLst>
                      </a:pPr>
                      <a:r>
                        <a:rPr lang="en-US" sz="1100" cap="none" spc="0" dirty="0">
                          <a:solidFill>
                            <a:schemeClr val="tx1"/>
                          </a:solidFill>
                          <a:effectLst/>
                        </a:rPr>
                        <a:t>Total Budget</a:t>
                      </a:r>
                      <a:endParaRPr lang="en-US" sz="1100" cap="none" spc="0" dirty="0">
                        <a:solidFill>
                          <a:schemeClr val="tx1"/>
                        </a:solidFill>
                        <a:effectLst/>
                        <a:latin typeface="Times New Roman" panose="02020603050405020304" pitchFamily="18" charset="0"/>
                        <a:ea typeface="Times New Roman" panose="02020603050405020304" pitchFamily="18" charset="0"/>
                      </a:endParaRPr>
                    </a:p>
                  </a:txBody>
                  <a:tcPr marL="94341" marR="38119" marT="72570" marB="72570" anchor="ctr">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2700" cap="flat" cmpd="sng" algn="ctr">
                      <a:solidFill>
                        <a:schemeClr val="tx1"/>
                      </a:solidFill>
                      <a:prstDash val="solid"/>
                      <a:round/>
                      <a:headEnd type="none" w="med" len="med"/>
                      <a:tailEnd type="none" w="med" len="med"/>
                    </a:lnT>
                    <a:lnB w="6350" cap="flat" cmpd="sng" algn="ctr">
                      <a:solidFill>
                        <a:schemeClr val="tx1">
                          <a:lumMod val="50000"/>
                          <a:lumOff val="50000"/>
                        </a:schemeClr>
                      </a:solidFill>
                      <a:prstDash val="solid"/>
                    </a:lnB>
                    <a:noFill/>
                  </a:tcPr>
                </a:tc>
                <a:tc>
                  <a:txBody>
                    <a:bodyPr/>
                    <a:lstStyle/>
                    <a:p>
                      <a:pPr marL="0" marR="0">
                        <a:spcBef>
                          <a:spcPts val="0"/>
                        </a:spcBef>
                        <a:spcAft>
                          <a:spcPts val="0"/>
                        </a:spcAft>
                        <a:tabLst>
                          <a:tab pos="2743200" algn="ctr"/>
                          <a:tab pos="5486400" algn="r"/>
                        </a:tabLst>
                      </a:pPr>
                      <a:r>
                        <a:rPr lang="en-US" sz="1100" u="none" strike="noStrike" cap="none" spc="0" dirty="0">
                          <a:solidFill>
                            <a:schemeClr val="tx1"/>
                          </a:solidFill>
                          <a:effectLst/>
                        </a:rPr>
                        <a:t> </a:t>
                      </a:r>
                      <a:endParaRPr lang="en-US" sz="1100" cap="none" spc="0" dirty="0">
                        <a:solidFill>
                          <a:schemeClr val="tx1"/>
                        </a:solidFill>
                        <a:effectLst/>
                        <a:latin typeface="Times New Roman" panose="02020603050405020304" pitchFamily="18" charset="0"/>
                        <a:ea typeface="Times New Roman" panose="02020603050405020304" pitchFamily="18" charset="0"/>
                      </a:endParaRPr>
                    </a:p>
                  </a:txBody>
                  <a:tcPr marL="94341" marR="38119" marT="72570" marB="72570">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2700" cap="flat" cmpd="sng" algn="ctr">
                      <a:solidFill>
                        <a:schemeClr val="tx1"/>
                      </a:solidFill>
                      <a:prstDash val="solid"/>
                      <a:round/>
                      <a:headEnd type="none" w="med" len="med"/>
                      <a:tailEnd type="none" w="med" len="med"/>
                    </a:lnT>
                    <a:lnB w="6350" cap="flat" cmpd="sng" algn="ctr">
                      <a:solidFill>
                        <a:schemeClr val="tx1">
                          <a:lumMod val="50000"/>
                          <a:lumOff val="50000"/>
                        </a:schemeClr>
                      </a:solidFill>
                      <a:prstDash val="solid"/>
                    </a:lnB>
                    <a:noFill/>
                  </a:tcPr>
                </a:tc>
                <a:tc>
                  <a:txBody>
                    <a:bodyPr/>
                    <a:lstStyle/>
                    <a:p>
                      <a:pPr marL="0" marR="0">
                        <a:spcBef>
                          <a:spcPts val="0"/>
                        </a:spcBef>
                        <a:spcAft>
                          <a:spcPts val="0"/>
                        </a:spcAft>
                        <a:tabLst>
                          <a:tab pos="2743200" algn="ctr"/>
                          <a:tab pos="5486400" algn="r"/>
                        </a:tabLst>
                      </a:pPr>
                      <a:r>
                        <a:rPr lang="en-US" sz="1100" u="none" strike="noStrike" cap="none" spc="0" dirty="0">
                          <a:solidFill>
                            <a:schemeClr val="tx1"/>
                          </a:solidFill>
                          <a:effectLst/>
                        </a:rPr>
                        <a:t> </a:t>
                      </a:r>
                      <a:endParaRPr lang="en-US" sz="1100" cap="none" spc="0" dirty="0">
                        <a:solidFill>
                          <a:schemeClr val="tx1"/>
                        </a:solidFill>
                        <a:effectLst/>
                        <a:latin typeface="Times New Roman" panose="02020603050405020304" pitchFamily="18" charset="0"/>
                        <a:ea typeface="Times New Roman" panose="02020603050405020304" pitchFamily="18" charset="0"/>
                      </a:endParaRPr>
                    </a:p>
                  </a:txBody>
                  <a:tcPr marL="94341" marR="38119" marT="72570" marB="72570">
                    <a:lnL w="6350" cap="flat" cmpd="sng" algn="ctr">
                      <a:solidFill>
                        <a:schemeClr val="tx1">
                          <a:lumMod val="50000"/>
                          <a:lumOff val="50000"/>
                        </a:schemeClr>
                      </a:solidFill>
                      <a:prstDash val="solid"/>
                    </a:lnL>
                    <a:lnR w="19050" cap="flat" cmpd="sng" algn="ctr">
                      <a:solidFill>
                        <a:schemeClr val="tx1"/>
                      </a:solidFill>
                      <a:prstDash val="solid"/>
                    </a:lnR>
                    <a:lnT w="12700" cap="flat" cmpd="sng" algn="ctr">
                      <a:solidFill>
                        <a:schemeClr val="tx1"/>
                      </a:solidFill>
                      <a:prstDash val="solid"/>
                      <a:round/>
                      <a:headEnd type="none" w="med" len="med"/>
                      <a:tailEnd type="none" w="med" len="med"/>
                    </a:lnT>
                    <a:lnB w="6350" cap="flat" cmpd="sng" algn="ctr">
                      <a:solidFill>
                        <a:schemeClr val="tx1">
                          <a:lumMod val="50000"/>
                          <a:lumOff val="50000"/>
                        </a:schemeClr>
                      </a:solidFill>
                      <a:prstDash val="solid"/>
                    </a:lnB>
                    <a:noFill/>
                  </a:tcPr>
                </a:tc>
                <a:extLst>
                  <a:ext uri="{0D108BD9-81ED-4DB2-BD59-A6C34878D82A}">
                    <a16:rowId xmlns:a16="http://schemas.microsoft.com/office/drawing/2014/main" val="3086077453"/>
                  </a:ext>
                </a:extLst>
              </a:tr>
              <a:tr h="458222">
                <a:tc>
                  <a:txBody>
                    <a:bodyPr/>
                    <a:lstStyle/>
                    <a:p>
                      <a:pPr marL="0" marR="0" lvl="0" indent="0">
                        <a:spcBef>
                          <a:spcPts val="0"/>
                        </a:spcBef>
                        <a:spcAft>
                          <a:spcPts val="0"/>
                        </a:spcAft>
                        <a:buFont typeface="+mj-lt"/>
                        <a:buNone/>
                        <a:tabLst>
                          <a:tab pos="2743200" algn="ctr"/>
                          <a:tab pos="5486400" algn="r"/>
                          <a:tab pos="457200" algn="l"/>
                        </a:tabLst>
                      </a:pPr>
                      <a:r>
                        <a:rPr lang="en-US" sz="1100" cap="none" spc="0" dirty="0">
                          <a:solidFill>
                            <a:schemeClr val="tx1"/>
                          </a:solidFill>
                          <a:effectLst/>
                        </a:rPr>
                        <a:t>2. </a:t>
                      </a:r>
                      <a:endParaRPr lang="en-US" sz="1100" cap="none" spc="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4341" marR="38119" marT="72570" marB="72570" anchor="ctr">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solidFill>
                      <a:schemeClr val="bg1">
                        <a:lumMod val="85000"/>
                      </a:schemeClr>
                    </a:solidFill>
                  </a:tcPr>
                </a:tc>
                <a:tc>
                  <a:txBody>
                    <a:bodyPr/>
                    <a:lstStyle/>
                    <a:p>
                      <a:pPr marL="0" marR="0">
                        <a:spcBef>
                          <a:spcPts val="0"/>
                        </a:spcBef>
                        <a:spcAft>
                          <a:spcPts val="0"/>
                        </a:spcAft>
                        <a:tabLst>
                          <a:tab pos="2743200" algn="ctr"/>
                          <a:tab pos="5486400" algn="r"/>
                        </a:tabLst>
                      </a:pPr>
                      <a:r>
                        <a:rPr lang="en-US" sz="1100" cap="none" spc="0" dirty="0">
                          <a:solidFill>
                            <a:schemeClr val="tx1"/>
                          </a:solidFill>
                          <a:effectLst/>
                        </a:rPr>
                        <a:t>Professional Salaries</a:t>
                      </a:r>
                      <a:endParaRPr lang="en-US" sz="1100" cap="none" spc="0" dirty="0">
                        <a:solidFill>
                          <a:schemeClr val="tx1"/>
                        </a:solidFill>
                        <a:effectLst/>
                        <a:latin typeface="Times New Roman" panose="02020603050405020304" pitchFamily="18" charset="0"/>
                        <a:ea typeface="Times New Roman" panose="02020603050405020304" pitchFamily="18" charset="0"/>
                      </a:endParaRPr>
                    </a:p>
                  </a:txBody>
                  <a:tcPr marL="94341" marR="38119" marT="72570" marB="72570" anchor="ctr">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solidFill>
                      <a:schemeClr val="bg1">
                        <a:lumMod val="85000"/>
                      </a:schemeClr>
                    </a:solidFill>
                  </a:tcPr>
                </a:tc>
                <a:tc>
                  <a:txBody>
                    <a:bodyPr/>
                    <a:lstStyle/>
                    <a:p>
                      <a:pPr marL="0" marR="0">
                        <a:spcBef>
                          <a:spcPts val="0"/>
                        </a:spcBef>
                        <a:spcAft>
                          <a:spcPts val="0"/>
                        </a:spcAft>
                        <a:tabLst>
                          <a:tab pos="2743200" algn="ctr"/>
                          <a:tab pos="5486400" algn="r"/>
                        </a:tabLst>
                      </a:pPr>
                      <a:r>
                        <a:rPr lang="en-US" sz="1100" u="none" strike="noStrike" cap="none" spc="0" dirty="0">
                          <a:solidFill>
                            <a:schemeClr val="tx1"/>
                          </a:solidFill>
                          <a:effectLst/>
                        </a:rPr>
                        <a:t> </a:t>
                      </a:r>
                      <a:endParaRPr lang="en-US" sz="1100" cap="none" spc="0" dirty="0">
                        <a:solidFill>
                          <a:schemeClr val="tx1"/>
                        </a:solidFill>
                        <a:effectLst/>
                        <a:latin typeface="Times New Roman" panose="02020603050405020304" pitchFamily="18" charset="0"/>
                        <a:ea typeface="Times New Roman" panose="02020603050405020304" pitchFamily="18" charset="0"/>
                      </a:endParaRPr>
                    </a:p>
                  </a:txBody>
                  <a:tcPr marL="94341" marR="38119" marT="72570" marB="72570">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solidFill>
                      <a:schemeClr val="bg1">
                        <a:lumMod val="85000"/>
                      </a:schemeClr>
                    </a:solidFill>
                  </a:tcPr>
                </a:tc>
                <a:tc>
                  <a:txBody>
                    <a:bodyPr/>
                    <a:lstStyle/>
                    <a:p>
                      <a:pPr marL="0" marR="0">
                        <a:spcBef>
                          <a:spcPts val="0"/>
                        </a:spcBef>
                        <a:spcAft>
                          <a:spcPts val="0"/>
                        </a:spcAft>
                        <a:tabLst>
                          <a:tab pos="2743200" algn="ctr"/>
                          <a:tab pos="5486400" algn="r"/>
                        </a:tabLst>
                      </a:pPr>
                      <a:r>
                        <a:rPr lang="en-US" sz="1100" u="none" strike="noStrike" cap="none" spc="0" dirty="0">
                          <a:solidFill>
                            <a:schemeClr val="tx1"/>
                          </a:solidFill>
                          <a:effectLst/>
                        </a:rPr>
                        <a:t> </a:t>
                      </a:r>
                      <a:endParaRPr lang="en-US" sz="1100" cap="none" spc="0" dirty="0">
                        <a:solidFill>
                          <a:schemeClr val="tx1"/>
                        </a:solidFill>
                        <a:effectLst/>
                        <a:latin typeface="Times New Roman" panose="02020603050405020304" pitchFamily="18" charset="0"/>
                        <a:ea typeface="Times New Roman" panose="02020603050405020304" pitchFamily="18" charset="0"/>
                      </a:endParaRPr>
                    </a:p>
                  </a:txBody>
                  <a:tcPr marL="94341" marR="38119" marT="72570" marB="72570">
                    <a:lnL w="6350" cap="flat" cmpd="sng" algn="ctr">
                      <a:solidFill>
                        <a:schemeClr val="tx1">
                          <a:lumMod val="50000"/>
                          <a:lumOff val="50000"/>
                        </a:schemeClr>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solidFill>
                      <a:schemeClr val="bg1">
                        <a:lumMod val="85000"/>
                      </a:schemeClr>
                    </a:solidFill>
                  </a:tcPr>
                </a:tc>
                <a:extLst>
                  <a:ext uri="{0D108BD9-81ED-4DB2-BD59-A6C34878D82A}">
                    <a16:rowId xmlns:a16="http://schemas.microsoft.com/office/drawing/2014/main" val="150844602"/>
                  </a:ext>
                </a:extLst>
              </a:tr>
              <a:tr h="458222">
                <a:tc>
                  <a:txBody>
                    <a:bodyPr/>
                    <a:lstStyle/>
                    <a:p>
                      <a:pPr marL="0" marR="0" lvl="0" indent="0">
                        <a:spcBef>
                          <a:spcPts val="0"/>
                        </a:spcBef>
                        <a:spcAft>
                          <a:spcPts val="0"/>
                        </a:spcAft>
                        <a:buFont typeface="+mj-lt"/>
                        <a:buNone/>
                        <a:tabLst>
                          <a:tab pos="2743200" algn="ctr"/>
                          <a:tab pos="5486400" algn="r"/>
                          <a:tab pos="457200" algn="l"/>
                        </a:tabLst>
                      </a:pPr>
                      <a:r>
                        <a:rPr lang="en-US" sz="1100" cap="none" spc="0" dirty="0">
                          <a:solidFill>
                            <a:schemeClr val="tx1"/>
                          </a:solidFill>
                          <a:effectLst/>
                        </a:rPr>
                        <a:t>3. </a:t>
                      </a:r>
                      <a:endParaRPr lang="en-US" sz="1100" cap="none" spc="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4341" marR="38119" marT="72570" marB="72570" anchor="ctr">
                    <a:lnL w="19050" cap="flat" cmpd="sng" algn="ctr">
                      <a:solidFill>
                        <a:schemeClr val="tx1"/>
                      </a:solidFill>
                      <a:prstDash val="solid"/>
                    </a:lnL>
                    <a:lnR w="6350" cap="flat" cmpd="sng" algn="ctr">
                      <a:solidFill>
                        <a:schemeClr val="tx1">
                          <a:lumMod val="50000"/>
                          <a:lumOff val="50000"/>
                        </a:schemeClr>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noFill/>
                  </a:tcPr>
                </a:tc>
                <a:tc>
                  <a:txBody>
                    <a:bodyPr/>
                    <a:lstStyle/>
                    <a:p>
                      <a:pPr marL="0" marR="0">
                        <a:spcBef>
                          <a:spcPts val="0"/>
                        </a:spcBef>
                        <a:spcAft>
                          <a:spcPts val="0"/>
                        </a:spcAft>
                        <a:tabLst>
                          <a:tab pos="2743200" algn="ctr"/>
                          <a:tab pos="5486400" algn="r"/>
                        </a:tabLst>
                      </a:pPr>
                      <a:r>
                        <a:rPr lang="en-US" sz="1100" cap="none" spc="0" dirty="0">
                          <a:solidFill>
                            <a:schemeClr val="tx1"/>
                          </a:solidFill>
                          <a:effectLst/>
                        </a:rPr>
                        <a:t>Support Staff Salaries</a:t>
                      </a:r>
                      <a:endParaRPr lang="en-US" sz="1100" cap="none" spc="0" dirty="0">
                        <a:solidFill>
                          <a:schemeClr val="tx1"/>
                        </a:solidFill>
                        <a:effectLst/>
                        <a:latin typeface="Times New Roman" panose="02020603050405020304" pitchFamily="18" charset="0"/>
                        <a:ea typeface="Times New Roman" panose="02020603050405020304" pitchFamily="18" charset="0"/>
                      </a:endParaRPr>
                    </a:p>
                  </a:txBody>
                  <a:tcPr marL="94341" marR="38119" marT="72570" marB="72570" anchor="ctr">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noFill/>
                  </a:tcPr>
                </a:tc>
                <a:tc>
                  <a:txBody>
                    <a:bodyPr/>
                    <a:lstStyle/>
                    <a:p>
                      <a:pPr marL="0" marR="0">
                        <a:spcBef>
                          <a:spcPts val="0"/>
                        </a:spcBef>
                        <a:spcAft>
                          <a:spcPts val="0"/>
                        </a:spcAft>
                        <a:tabLst>
                          <a:tab pos="2743200" algn="ctr"/>
                          <a:tab pos="5486400" algn="r"/>
                        </a:tabLst>
                      </a:pPr>
                      <a:r>
                        <a:rPr lang="en-US" sz="1100" u="none" strike="noStrike" cap="none" spc="0" dirty="0">
                          <a:solidFill>
                            <a:schemeClr val="tx1"/>
                          </a:solidFill>
                          <a:effectLst/>
                        </a:rPr>
                        <a:t> </a:t>
                      </a:r>
                      <a:endParaRPr lang="en-US" sz="1100" cap="none" spc="0" dirty="0">
                        <a:solidFill>
                          <a:schemeClr val="tx1"/>
                        </a:solidFill>
                        <a:effectLst/>
                        <a:latin typeface="Times New Roman" panose="02020603050405020304" pitchFamily="18" charset="0"/>
                        <a:ea typeface="Times New Roman" panose="02020603050405020304" pitchFamily="18" charset="0"/>
                      </a:endParaRPr>
                    </a:p>
                  </a:txBody>
                  <a:tcPr marL="94341" marR="38119" marT="72570" marB="72570">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noFill/>
                  </a:tcPr>
                </a:tc>
                <a:tc>
                  <a:txBody>
                    <a:bodyPr/>
                    <a:lstStyle/>
                    <a:p>
                      <a:pPr marL="0" marR="0">
                        <a:spcBef>
                          <a:spcPts val="0"/>
                        </a:spcBef>
                        <a:spcAft>
                          <a:spcPts val="0"/>
                        </a:spcAft>
                        <a:tabLst>
                          <a:tab pos="2743200" algn="ctr"/>
                          <a:tab pos="5486400" algn="r"/>
                        </a:tabLst>
                      </a:pPr>
                      <a:r>
                        <a:rPr lang="en-US" sz="1100" u="none" strike="noStrike" cap="none" spc="0" dirty="0">
                          <a:solidFill>
                            <a:schemeClr val="tx1"/>
                          </a:solidFill>
                          <a:effectLst/>
                        </a:rPr>
                        <a:t> </a:t>
                      </a:r>
                      <a:endParaRPr lang="en-US" sz="1100" cap="none" spc="0" dirty="0">
                        <a:solidFill>
                          <a:schemeClr val="tx1"/>
                        </a:solidFill>
                        <a:effectLst/>
                        <a:latin typeface="Times New Roman" panose="02020603050405020304" pitchFamily="18" charset="0"/>
                        <a:ea typeface="Times New Roman" panose="02020603050405020304" pitchFamily="18" charset="0"/>
                      </a:endParaRPr>
                    </a:p>
                  </a:txBody>
                  <a:tcPr marL="94341" marR="38119" marT="72570" marB="72570">
                    <a:lnL w="6350" cap="flat" cmpd="sng" algn="ctr">
                      <a:solidFill>
                        <a:schemeClr val="tx1">
                          <a:lumMod val="50000"/>
                          <a:lumOff val="50000"/>
                        </a:schemeClr>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noFill/>
                  </a:tcPr>
                </a:tc>
                <a:extLst>
                  <a:ext uri="{0D108BD9-81ED-4DB2-BD59-A6C34878D82A}">
                    <a16:rowId xmlns:a16="http://schemas.microsoft.com/office/drawing/2014/main" val="2691175209"/>
                  </a:ext>
                </a:extLst>
              </a:tr>
              <a:tr h="458222">
                <a:tc>
                  <a:txBody>
                    <a:bodyPr/>
                    <a:lstStyle/>
                    <a:p>
                      <a:pPr marL="0" marR="0" lvl="0" indent="0">
                        <a:spcBef>
                          <a:spcPts val="0"/>
                        </a:spcBef>
                        <a:spcAft>
                          <a:spcPts val="0"/>
                        </a:spcAft>
                        <a:buFont typeface="+mj-lt"/>
                        <a:buNone/>
                        <a:tabLst>
                          <a:tab pos="2743200" algn="ctr"/>
                          <a:tab pos="5486400" algn="r"/>
                          <a:tab pos="457200" algn="l"/>
                        </a:tabLst>
                      </a:pPr>
                      <a:r>
                        <a:rPr lang="en-US" sz="1100" cap="none" spc="0" dirty="0">
                          <a:solidFill>
                            <a:schemeClr val="tx1"/>
                          </a:solidFill>
                          <a:effectLst/>
                        </a:rPr>
                        <a:t>4. </a:t>
                      </a:r>
                      <a:endParaRPr lang="en-US" sz="1100" cap="none" spc="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4341" marR="38119" marT="72570" marB="72570" anchor="ctr">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solidFill>
                      <a:schemeClr val="bg1">
                        <a:lumMod val="85000"/>
                      </a:schemeClr>
                    </a:solidFill>
                  </a:tcPr>
                </a:tc>
                <a:tc>
                  <a:txBody>
                    <a:bodyPr/>
                    <a:lstStyle/>
                    <a:p>
                      <a:pPr marL="0" marR="0">
                        <a:spcBef>
                          <a:spcPts val="0"/>
                        </a:spcBef>
                        <a:spcAft>
                          <a:spcPts val="0"/>
                        </a:spcAft>
                        <a:tabLst>
                          <a:tab pos="2743200" algn="ctr"/>
                          <a:tab pos="5486400" algn="r"/>
                        </a:tabLst>
                      </a:pPr>
                      <a:r>
                        <a:rPr lang="en-US" sz="1100" cap="none" spc="0" dirty="0">
                          <a:solidFill>
                            <a:schemeClr val="tx1"/>
                          </a:solidFill>
                          <a:effectLst/>
                        </a:rPr>
                        <a:t>Fringe Benefits</a:t>
                      </a:r>
                      <a:endParaRPr lang="en-US" sz="1100" cap="none" spc="0" dirty="0">
                        <a:solidFill>
                          <a:schemeClr val="tx1"/>
                        </a:solidFill>
                        <a:effectLst/>
                        <a:latin typeface="Times New Roman" panose="02020603050405020304" pitchFamily="18" charset="0"/>
                        <a:ea typeface="Times New Roman" panose="02020603050405020304" pitchFamily="18" charset="0"/>
                      </a:endParaRPr>
                    </a:p>
                  </a:txBody>
                  <a:tcPr marL="94341" marR="38119" marT="72570" marB="72570" anchor="ctr">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solidFill>
                      <a:schemeClr val="bg1">
                        <a:lumMod val="85000"/>
                      </a:schemeClr>
                    </a:solidFill>
                  </a:tcPr>
                </a:tc>
                <a:tc>
                  <a:txBody>
                    <a:bodyPr/>
                    <a:lstStyle/>
                    <a:p>
                      <a:pPr marL="0" marR="0">
                        <a:spcBef>
                          <a:spcPts val="0"/>
                        </a:spcBef>
                        <a:spcAft>
                          <a:spcPts val="0"/>
                        </a:spcAft>
                        <a:tabLst>
                          <a:tab pos="2743200" algn="ctr"/>
                          <a:tab pos="5486400" algn="r"/>
                        </a:tabLst>
                      </a:pPr>
                      <a:r>
                        <a:rPr lang="en-US" sz="1100" u="none" strike="noStrike" cap="none" spc="0" dirty="0">
                          <a:solidFill>
                            <a:schemeClr val="tx1"/>
                          </a:solidFill>
                          <a:effectLst/>
                        </a:rPr>
                        <a:t> </a:t>
                      </a:r>
                      <a:endParaRPr lang="en-US" sz="1100" cap="none" spc="0" dirty="0">
                        <a:solidFill>
                          <a:schemeClr val="tx1"/>
                        </a:solidFill>
                        <a:effectLst/>
                        <a:latin typeface="Times New Roman" panose="02020603050405020304" pitchFamily="18" charset="0"/>
                        <a:ea typeface="Times New Roman" panose="02020603050405020304" pitchFamily="18" charset="0"/>
                      </a:endParaRPr>
                    </a:p>
                  </a:txBody>
                  <a:tcPr marL="94341" marR="38119" marT="72570" marB="72570">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solidFill>
                      <a:schemeClr val="bg1">
                        <a:lumMod val="85000"/>
                      </a:schemeClr>
                    </a:solidFill>
                  </a:tcPr>
                </a:tc>
                <a:tc>
                  <a:txBody>
                    <a:bodyPr/>
                    <a:lstStyle/>
                    <a:p>
                      <a:pPr marL="0" marR="0">
                        <a:spcBef>
                          <a:spcPts val="0"/>
                        </a:spcBef>
                        <a:spcAft>
                          <a:spcPts val="0"/>
                        </a:spcAft>
                        <a:tabLst>
                          <a:tab pos="2743200" algn="ctr"/>
                          <a:tab pos="5486400" algn="r"/>
                        </a:tabLst>
                      </a:pPr>
                      <a:r>
                        <a:rPr lang="en-US" sz="1100" u="none" strike="noStrike" cap="none" spc="0" dirty="0">
                          <a:solidFill>
                            <a:schemeClr val="tx1"/>
                          </a:solidFill>
                          <a:effectLst/>
                        </a:rPr>
                        <a:t> </a:t>
                      </a:r>
                      <a:endParaRPr lang="en-US" sz="1100" cap="none" spc="0" dirty="0">
                        <a:solidFill>
                          <a:schemeClr val="tx1"/>
                        </a:solidFill>
                        <a:effectLst/>
                        <a:latin typeface="Times New Roman" panose="02020603050405020304" pitchFamily="18" charset="0"/>
                        <a:ea typeface="Times New Roman" panose="02020603050405020304" pitchFamily="18" charset="0"/>
                      </a:endParaRPr>
                    </a:p>
                  </a:txBody>
                  <a:tcPr marL="94341" marR="38119" marT="72570" marB="72570">
                    <a:lnL w="6350" cap="flat" cmpd="sng" algn="ctr">
                      <a:solidFill>
                        <a:schemeClr val="tx1">
                          <a:lumMod val="50000"/>
                          <a:lumOff val="50000"/>
                        </a:schemeClr>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solidFill>
                      <a:schemeClr val="bg1">
                        <a:lumMod val="85000"/>
                      </a:schemeClr>
                    </a:solidFill>
                  </a:tcPr>
                </a:tc>
                <a:extLst>
                  <a:ext uri="{0D108BD9-81ED-4DB2-BD59-A6C34878D82A}">
                    <a16:rowId xmlns:a16="http://schemas.microsoft.com/office/drawing/2014/main" val="458178085"/>
                  </a:ext>
                </a:extLst>
              </a:tr>
              <a:tr h="458222">
                <a:tc>
                  <a:txBody>
                    <a:bodyPr/>
                    <a:lstStyle/>
                    <a:p>
                      <a:pPr marL="0" marR="0" lvl="0" indent="0">
                        <a:spcBef>
                          <a:spcPts val="0"/>
                        </a:spcBef>
                        <a:spcAft>
                          <a:spcPts val="0"/>
                        </a:spcAft>
                        <a:buFont typeface="+mj-lt"/>
                        <a:buNone/>
                        <a:tabLst>
                          <a:tab pos="2743200" algn="ctr"/>
                          <a:tab pos="5486400" algn="r"/>
                          <a:tab pos="457200" algn="l"/>
                        </a:tabLst>
                      </a:pPr>
                      <a:r>
                        <a:rPr lang="en-US" sz="1100" cap="none" spc="0" dirty="0">
                          <a:solidFill>
                            <a:schemeClr val="tx1"/>
                          </a:solidFill>
                          <a:effectLst/>
                        </a:rPr>
                        <a:t>5 </a:t>
                      </a:r>
                      <a:endParaRPr lang="en-US" sz="1100" cap="none" spc="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4341" marR="38119" marT="72570" marB="72570" anchor="ctr">
                    <a:lnL w="19050" cap="flat" cmpd="sng" algn="ctr">
                      <a:solidFill>
                        <a:schemeClr val="tx1"/>
                      </a:solidFill>
                      <a:prstDash val="solid"/>
                    </a:lnL>
                    <a:lnR w="6350" cap="flat" cmpd="sng" algn="ctr">
                      <a:solidFill>
                        <a:schemeClr val="tx1">
                          <a:lumMod val="50000"/>
                          <a:lumOff val="50000"/>
                        </a:schemeClr>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noFill/>
                  </a:tcPr>
                </a:tc>
                <a:tc>
                  <a:txBody>
                    <a:bodyPr/>
                    <a:lstStyle/>
                    <a:p>
                      <a:pPr marL="0" marR="0">
                        <a:spcBef>
                          <a:spcPts val="0"/>
                        </a:spcBef>
                        <a:spcAft>
                          <a:spcPts val="0"/>
                        </a:spcAft>
                        <a:tabLst>
                          <a:tab pos="2743200" algn="ctr"/>
                          <a:tab pos="5486400" algn="r"/>
                        </a:tabLst>
                      </a:pPr>
                      <a:r>
                        <a:rPr lang="en-US" sz="1100" cap="none" spc="0" dirty="0">
                          <a:solidFill>
                            <a:schemeClr val="tx1"/>
                          </a:solidFill>
                          <a:effectLst/>
                        </a:rPr>
                        <a:t>Indirect Costs</a:t>
                      </a:r>
                      <a:endParaRPr lang="en-US" sz="1100" cap="none" spc="0" dirty="0">
                        <a:solidFill>
                          <a:schemeClr val="tx1"/>
                        </a:solidFill>
                        <a:effectLst/>
                        <a:latin typeface="Times New Roman" panose="02020603050405020304" pitchFamily="18" charset="0"/>
                        <a:ea typeface="Times New Roman" panose="02020603050405020304" pitchFamily="18" charset="0"/>
                      </a:endParaRPr>
                    </a:p>
                  </a:txBody>
                  <a:tcPr marL="94341" marR="38119" marT="72570" marB="72570" anchor="ctr">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noFill/>
                  </a:tcPr>
                </a:tc>
                <a:tc>
                  <a:txBody>
                    <a:bodyPr/>
                    <a:lstStyle/>
                    <a:p>
                      <a:pPr marL="0" marR="0">
                        <a:spcBef>
                          <a:spcPts val="0"/>
                        </a:spcBef>
                        <a:spcAft>
                          <a:spcPts val="0"/>
                        </a:spcAft>
                        <a:tabLst>
                          <a:tab pos="2743200" algn="ctr"/>
                          <a:tab pos="5486400" algn="r"/>
                        </a:tabLst>
                      </a:pPr>
                      <a:r>
                        <a:rPr lang="en-US" sz="1100" u="none" strike="noStrike" cap="none" spc="0" dirty="0">
                          <a:solidFill>
                            <a:schemeClr val="tx1"/>
                          </a:solidFill>
                          <a:effectLst/>
                        </a:rPr>
                        <a:t> </a:t>
                      </a:r>
                      <a:endParaRPr lang="en-US" sz="1100" cap="none" spc="0" dirty="0">
                        <a:solidFill>
                          <a:schemeClr val="tx1"/>
                        </a:solidFill>
                        <a:effectLst/>
                        <a:latin typeface="Times New Roman" panose="02020603050405020304" pitchFamily="18" charset="0"/>
                        <a:ea typeface="Times New Roman" panose="02020603050405020304" pitchFamily="18" charset="0"/>
                      </a:endParaRPr>
                    </a:p>
                  </a:txBody>
                  <a:tcPr marL="94341" marR="38119" marT="72570" marB="72570">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noFill/>
                  </a:tcPr>
                </a:tc>
                <a:tc>
                  <a:txBody>
                    <a:bodyPr/>
                    <a:lstStyle/>
                    <a:p>
                      <a:pPr marL="0" marR="0">
                        <a:spcBef>
                          <a:spcPts val="0"/>
                        </a:spcBef>
                        <a:spcAft>
                          <a:spcPts val="0"/>
                        </a:spcAft>
                        <a:tabLst>
                          <a:tab pos="2743200" algn="ctr"/>
                          <a:tab pos="5486400" algn="r"/>
                        </a:tabLst>
                      </a:pPr>
                      <a:r>
                        <a:rPr lang="en-US" sz="1100" u="none" strike="noStrike" cap="none" spc="0" dirty="0">
                          <a:solidFill>
                            <a:schemeClr val="tx1"/>
                          </a:solidFill>
                          <a:effectLst/>
                        </a:rPr>
                        <a:t> </a:t>
                      </a:r>
                      <a:endParaRPr lang="en-US" sz="1100" cap="none" spc="0" dirty="0">
                        <a:solidFill>
                          <a:schemeClr val="tx1"/>
                        </a:solidFill>
                        <a:effectLst/>
                        <a:latin typeface="Times New Roman" panose="02020603050405020304" pitchFamily="18" charset="0"/>
                        <a:ea typeface="Times New Roman" panose="02020603050405020304" pitchFamily="18" charset="0"/>
                      </a:endParaRPr>
                    </a:p>
                  </a:txBody>
                  <a:tcPr marL="94341" marR="38119" marT="72570" marB="72570">
                    <a:lnL w="6350" cap="flat" cmpd="sng" algn="ctr">
                      <a:solidFill>
                        <a:schemeClr val="tx1">
                          <a:lumMod val="50000"/>
                          <a:lumOff val="50000"/>
                        </a:schemeClr>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noFill/>
                  </a:tcPr>
                </a:tc>
                <a:extLst>
                  <a:ext uri="{0D108BD9-81ED-4DB2-BD59-A6C34878D82A}">
                    <a16:rowId xmlns:a16="http://schemas.microsoft.com/office/drawing/2014/main" val="3292102028"/>
                  </a:ext>
                </a:extLst>
              </a:tr>
              <a:tr h="458222">
                <a:tc>
                  <a:txBody>
                    <a:bodyPr/>
                    <a:lstStyle/>
                    <a:p>
                      <a:pPr marL="0" marR="0" lvl="0" indent="0">
                        <a:spcBef>
                          <a:spcPts val="0"/>
                        </a:spcBef>
                        <a:spcAft>
                          <a:spcPts val="0"/>
                        </a:spcAft>
                        <a:buFont typeface="+mj-lt"/>
                        <a:buNone/>
                        <a:tabLst>
                          <a:tab pos="2743200" algn="ctr"/>
                          <a:tab pos="5486400" algn="r"/>
                          <a:tab pos="457200" algn="l"/>
                        </a:tabLst>
                      </a:pPr>
                      <a:r>
                        <a:rPr lang="en-US" sz="1100" cap="none" spc="0" dirty="0">
                          <a:solidFill>
                            <a:schemeClr val="tx1"/>
                          </a:solidFill>
                          <a:effectLst/>
                        </a:rPr>
                        <a:t>6. </a:t>
                      </a:r>
                      <a:endParaRPr lang="en-US" sz="1100" cap="none" spc="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4341" marR="38119" marT="72570" marB="72570" anchor="ctr">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solidFill>
                      <a:schemeClr val="bg1">
                        <a:lumMod val="85000"/>
                      </a:schemeClr>
                    </a:solidFill>
                  </a:tcPr>
                </a:tc>
                <a:tc>
                  <a:txBody>
                    <a:bodyPr/>
                    <a:lstStyle/>
                    <a:p>
                      <a:pPr marL="0" marR="0">
                        <a:spcBef>
                          <a:spcPts val="0"/>
                        </a:spcBef>
                        <a:spcAft>
                          <a:spcPts val="0"/>
                        </a:spcAft>
                        <a:tabLst>
                          <a:tab pos="2743200" algn="ctr"/>
                          <a:tab pos="5486400" algn="r"/>
                        </a:tabLst>
                      </a:pPr>
                      <a:r>
                        <a:rPr lang="en-US" sz="1100" cap="none" spc="0" dirty="0">
                          <a:solidFill>
                            <a:schemeClr val="tx1"/>
                          </a:solidFill>
                          <a:effectLst/>
                        </a:rPr>
                        <a:t>Rent/Lease/Utilities*</a:t>
                      </a:r>
                      <a:endParaRPr lang="en-US" sz="1100" cap="none" spc="0" dirty="0">
                        <a:solidFill>
                          <a:schemeClr val="tx1"/>
                        </a:solidFill>
                        <a:effectLst/>
                        <a:latin typeface="Times New Roman" panose="02020603050405020304" pitchFamily="18" charset="0"/>
                        <a:ea typeface="Times New Roman" panose="02020603050405020304" pitchFamily="18" charset="0"/>
                      </a:endParaRPr>
                    </a:p>
                  </a:txBody>
                  <a:tcPr marL="94341" marR="38119" marT="72570" marB="72570" anchor="ctr">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solidFill>
                      <a:schemeClr val="bg1">
                        <a:lumMod val="85000"/>
                      </a:schemeClr>
                    </a:solidFill>
                  </a:tcPr>
                </a:tc>
                <a:tc>
                  <a:txBody>
                    <a:bodyPr/>
                    <a:lstStyle/>
                    <a:p>
                      <a:pPr marL="0" marR="0">
                        <a:spcBef>
                          <a:spcPts val="0"/>
                        </a:spcBef>
                        <a:spcAft>
                          <a:spcPts val="0"/>
                        </a:spcAft>
                        <a:tabLst>
                          <a:tab pos="2743200" algn="ctr"/>
                          <a:tab pos="5486400" algn="r"/>
                        </a:tabLst>
                      </a:pPr>
                      <a:r>
                        <a:rPr lang="en-US" sz="1100" u="none" strike="noStrike" cap="none" spc="0" dirty="0">
                          <a:solidFill>
                            <a:schemeClr val="tx1"/>
                          </a:solidFill>
                          <a:effectLst/>
                        </a:rPr>
                        <a:t> </a:t>
                      </a:r>
                      <a:endParaRPr lang="en-US" sz="1100" cap="none" spc="0" dirty="0">
                        <a:solidFill>
                          <a:schemeClr val="tx1"/>
                        </a:solidFill>
                        <a:effectLst/>
                        <a:latin typeface="Times New Roman" panose="02020603050405020304" pitchFamily="18" charset="0"/>
                        <a:ea typeface="Times New Roman" panose="02020603050405020304" pitchFamily="18" charset="0"/>
                      </a:endParaRPr>
                    </a:p>
                  </a:txBody>
                  <a:tcPr marL="94341" marR="38119" marT="72570" marB="72570">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solidFill>
                      <a:schemeClr val="bg1">
                        <a:lumMod val="85000"/>
                      </a:schemeClr>
                    </a:solidFill>
                  </a:tcPr>
                </a:tc>
                <a:tc>
                  <a:txBody>
                    <a:bodyPr/>
                    <a:lstStyle/>
                    <a:p>
                      <a:pPr marL="0" marR="0">
                        <a:spcBef>
                          <a:spcPts val="0"/>
                        </a:spcBef>
                        <a:spcAft>
                          <a:spcPts val="0"/>
                        </a:spcAft>
                        <a:tabLst>
                          <a:tab pos="2743200" algn="ctr"/>
                          <a:tab pos="5486400" algn="r"/>
                        </a:tabLst>
                      </a:pPr>
                      <a:r>
                        <a:rPr lang="en-US" sz="1100" u="none" strike="noStrike" cap="none" spc="0" dirty="0">
                          <a:solidFill>
                            <a:schemeClr val="tx1"/>
                          </a:solidFill>
                          <a:effectLst/>
                        </a:rPr>
                        <a:t> </a:t>
                      </a:r>
                      <a:endParaRPr lang="en-US" sz="1100" cap="none" spc="0" dirty="0">
                        <a:solidFill>
                          <a:schemeClr val="tx1"/>
                        </a:solidFill>
                        <a:effectLst/>
                        <a:latin typeface="Times New Roman" panose="02020603050405020304" pitchFamily="18" charset="0"/>
                        <a:ea typeface="Times New Roman" panose="02020603050405020304" pitchFamily="18" charset="0"/>
                      </a:endParaRPr>
                    </a:p>
                  </a:txBody>
                  <a:tcPr marL="94341" marR="38119" marT="72570" marB="72570">
                    <a:lnL w="6350" cap="flat" cmpd="sng" algn="ctr">
                      <a:solidFill>
                        <a:schemeClr val="tx1">
                          <a:lumMod val="50000"/>
                          <a:lumOff val="50000"/>
                        </a:schemeClr>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solidFill>
                      <a:schemeClr val="bg1">
                        <a:lumMod val="85000"/>
                      </a:schemeClr>
                    </a:solidFill>
                  </a:tcPr>
                </a:tc>
                <a:extLst>
                  <a:ext uri="{0D108BD9-81ED-4DB2-BD59-A6C34878D82A}">
                    <a16:rowId xmlns:a16="http://schemas.microsoft.com/office/drawing/2014/main" val="935886725"/>
                  </a:ext>
                </a:extLst>
              </a:tr>
              <a:tr h="458222">
                <a:tc>
                  <a:txBody>
                    <a:bodyPr/>
                    <a:lstStyle/>
                    <a:p>
                      <a:pPr marL="0" marR="0" lvl="0" indent="0">
                        <a:spcBef>
                          <a:spcPts val="0"/>
                        </a:spcBef>
                        <a:spcAft>
                          <a:spcPts val="0"/>
                        </a:spcAft>
                        <a:buFont typeface="+mj-lt"/>
                        <a:buNone/>
                        <a:tabLst>
                          <a:tab pos="2743200" algn="ctr"/>
                          <a:tab pos="5486400" algn="r"/>
                          <a:tab pos="457200" algn="l"/>
                        </a:tabLst>
                      </a:pPr>
                      <a:r>
                        <a:rPr lang="en-US" sz="1100" cap="none" spc="0" dirty="0">
                          <a:solidFill>
                            <a:schemeClr val="tx1"/>
                          </a:solidFill>
                          <a:effectLst/>
                        </a:rPr>
                        <a:t>7. </a:t>
                      </a:r>
                      <a:endParaRPr lang="en-US" sz="1100" cap="none" spc="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4341" marR="38119" marT="72570" marB="72570" anchor="ctr">
                    <a:lnL w="19050" cap="flat" cmpd="sng" algn="ctr">
                      <a:solidFill>
                        <a:schemeClr val="tx1"/>
                      </a:solidFill>
                      <a:prstDash val="solid"/>
                    </a:lnL>
                    <a:lnR w="6350" cap="flat" cmpd="sng" algn="ctr">
                      <a:solidFill>
                        <a:schemeClr val="tx1">
                          <a:lumMod val="50000"/>
                          <a:lumOff val="50000"/>
                        </a:schemeClr>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noFill/>
                  </a:tcPr>
                </a:tc>
                <a:tc>
                  <a:txBody>
                    <a:bodyPr/>
                    <a:lstStyle/>
                    <a:p>
                      <a:pPr marL="0" marR="0">
                        <a:spcBef>
                          <a:spcPts val="0"/>
                        </a:spcBef>
                        <a:spcAft>
                          <a:spcPts val="0"/>
                        </a:spcAft>
                        <a:tabLst>
                          <a:tab pos="2743200" algn="ctr"/>
                          <a:tab pos="5486400" algn="r"/>
                        </a:tabLst>
                      </a:pPr>
                      <a:r>
                        <a:rPr lang="en-US" sz="1100" cap="none" spc="0" dirty="0">
                          <a:solidFill>
                            <a:schemeClr val="tx1"/>
                          </a:solidFill>
                          <a:effectLst/>
                        </a:rPr>
                        <a:t>Sum of lines 2, 3 ,4 ,5, and 6</a:t>
                      </a:r>
                      <a:endParaRPr lang="en-US" sz="1100" cap="none" spc="0" dirty="0">
                        <a:solidFill>
                          <a:schemeClr val="tx1"/>
                        </a:solidFill>
                        <a:effectLst/>
                        <a:latin typeface="Times New Roman" panose="02020603050405020304" pitchFamily="18" charset="0"/>
                        <a:ea typeface="Times New Roman" panose="02020603050405020304" pitchFamily="18" charset="0"/>
                      </a:endParaRPr>
                    </a:p>
                  </a:txBody>
                  <a:tcPr marL="94341" marR="38119" marT="72570" marB="72570" anchor="ctr">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noFill/>
                  </a:tcPr>
                </a:tc>
                <a:tc>
                  <a:txBody>
                    <a:bodyPr/>
                    <a:lstStyle/>
                    <a:p>
                      <a:pPr marL="0" marR="0">
                        <a:spcBef>
                          <a:spcPts val="0"/>
                        </a:spcBef>
                        <a:spcAft>
                          <a:spcPts val="0"/>
                        </a:spcAft>
                        <a:tabLst>
                          <a:tab pos="2743200" algn="ctr"/>
                          <a:tab pos="5486400" algn="r"/>
                        </a:tabLst>
                      </a:pPr>
                      <a:r>
                        <a:rPr lang="en-US" sz="1100" u="none" strike="noStrike" cap="none" spc="0" dirty="0">
                          <a:solidFill>
                            <a:schemeClr val="tx1"/>
                          </a:solidFill>
                          <a:effectLst/>
                        </a:rPr>
                        <a:t> </a:t>
                      </a:r>
                      <a:endParaRPr lang="en-US" sz="1100" cap="none" spc="0" dirty="0">
                        <a:solidFill>
                          <a:schemeClr val="tx1"/>
                        </a:solidFill>
                        <a:effectLst/>
                        <a:latin typeface="Times New Roman" panose="02020603050405020304" pitchFamily="18" charset="0"/>
                        <a:ea typeface="Times New Roman" panose="02020603050405020304" pitchFamily="18" charset="0"/>
                      </a:endParaRPr>
                    </a:p>
                  </a:txBody>
                  <a:tcPr marL="94341" marR="38119" marT="72570" marB="72570">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noFill/>
                  </a:tcPr>
                </a:tc>
                <a:tc>
                  <a:txBody>
                    <a:bodyPr/>
                    <a:lstStyle/>
                    <a:p>
                      <a:pPr marL="0" marR="0">
                        <a:spcBef>
                          <a:spcPts val="0"/>
                        </a:spcBef>
                        <a:spcAft>
                          <a:spcPts val="0"/>
                        </a:spcAft>
                        <a:tabLst>
                          <a:tab pos="2743200" algn="ctr"/>
                          <a:tab pos="5486400" algn="r"/>
                        </a:tabLst>
                      </a:pPr>
                      <a:r>
                        <a:rPr lang="en-US" sz="1100" u="none" strike="noStrike" cap="none" spc="0" dirty="0">
                          <a:solidFill>
                            <a:schemeClr val="tx1"/>
                          </a:solidFill>
                          <a:effectLst/>
                        </a:rPr>
                        <a:t> </a:t>
                      </a:r>
                      <a:endParaRPr lang="en-US" sz="1100" cap="none" spc="0" dirty="0">
                        <a:solidFill>
                          <a:schemeClr val="tx1"/>
                        </a:solidFill>
                        <a:effectLst/>
                        <a:latin typeface="Times New Roman" panose="02020603050405020304" pitchFamily="18" charset="0"/>
                        <a:ea typeface="Times New Roman" panose="02020603050405020304" pitchFamily="18" charset="0"/>
                      </a:endParaRPr>
                    </a:p>
                  </a:txBody>
                  <a:tcPr marL="94341" marR="38119" marT="72570" marB="72570">
                    <a:lnL w="6350" cap="flat" cmpd="sng" algn="ctr">
                      <a:solidFill>
                        <a:schemeClr val="tx1">
                          <a:lumMod val="50000"/>
                          <a:lumOff val="50000"/>
                        </a:schemeClr>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noFill/>
                  </a:tcPr>
                </a:tc>
                <a:extLst>
                  <a:ext uri="{0D108BD9-81ED-4DB2-BD59-A6C34878D82A}">
                    <a16:rowId xmlns:a16="http://schemas.microsoft.com/office/drawing/2014/main" val="1158842692"/>
                  </a:ext>
                </a:extLst>
              </a:tr>
              <a:tr h="458222">
                <a:tc>
                  <a:txBody>
                    <a:bodyPr/>
                    <a:lstStyle/>
                    <a:p>
                      <a:pPr marL="0" marR="0" lvl="0" indent="0">
                        <a:spcBef>
                          <a:spcPts val="0"/>
                        </a:spcBef>
                        <a:spcAft>
                          <a:spcPts val="0"/>
                        </a:spcAft>
                        <a:buFont typeface="+mj-lt"/>
                        <a:buNone/>
                        <a:tabLst>
                          <a:tab pos="2743200" algn="ctr"/>
                          <a:tab pos="5486400" algn="r"/>
                          <a:tab pos="457200" algn="l"/>
                        </a:tabLst>
                      </a:pPr>
                      <a:r>
                        <a:rPr lang="en-US" sz="1100" cap="none" spc="0" dirty="0">
                          <a:solidFill>
                            <a:schemeClr val="tx1"/>
                          </a:solidFill>
                          <a:effectLst/>
                        </a:rPr>
                        <a:t>8. </a:t>
                      </a:r>
                      <a:endParaRPr lang="en-US" sz="1100" cap="none" spc="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4341" marR="38119" marT="72570" marB="72570" anchor="ctr">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solidFill>
                      <a:schemeClr val="bg1">
                        <a:lumMod val="85000"/>
                      </a:schemeClr>
                    </a:solidFill>
                  </a:tcPr>
                </a:tc>
                <a:tc>
                  <a:txBody>
                    <a:bodyPr/>
                    <a:lstStyle/>
                    <a:p>
                      <a:pPr marL="0" marR="0">
                        <a:spcBef>
                          <a:spcPts val="0"/>
                        </a:spcBef>
                        <a:spcAft>
                          <a:spcPts val="0"/>
                        </a:spcAft>
                        <a:tabLst>
                          <a:tab pos="2743200" algn="ctr"/>
                          <a:tab pos="5486400" algn="r"/>
                        </a:tabLst>
                      </a:pPr>
                      <a:r>
                        <a:rPr lang="en-US" sz="1100" cap="none" spc="0" dirty="0">
                          <a:solidFill>
                            <a:schemeClr val="tx1"/>
                          </a:solidFill>
                          <a:effectLst/>
                        </a:rPr>
                        <a:t>Line 1 minus Line 7</a:t>
                      </a:r>
                      <a:endParaRPr lang="en-US" sz="1100" cap="none" spc="0" dirty="0">
                        <a:solidFill>
                          <a:schemeClr val="tx1"/>
                        </a:solidFill>
                        <a:effectLst/>
                        <a:latin typeface="Times New Roman" panose="02020603050405020304" pitchFamily="18" charset="0"/>
                        <a:ea typeface="Times New Roman" panose="02020603050405020304" pitchFamily="18" charset="0"/>
                      </a:endParaRPr>
                    </a:p>
                  </a:txBody>
                  <a:tcPr marL="94341" marR="38119" marT="72570" marB="72570" anchor="ctr">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solidFill>
                      <a:schemeClr val="bg1">
                        <a:lumMod val="85000"/>
                      </a:schemeClr>
                    </a:solidFill>
                  </a:tcPr>
                </a:tc>
                <a:tc>
                  <a:txBody>
                    <a:bodyPr/>
                    <a:lstStyle/>
                    <a:p>
                      <a:pPr marL="0" marR="0">
                        <a:spcBef>
                          <a:spcPts val="0"/>
                        </a:spcBef>
                        <a:spcAft>
                          <a:spcPts val="0"/>
                        </a:spcAft>
                        <a:tabLst>
                          <a:tab pos="2743200" algn="ctr"/>
                          <a:tab pos="5486400" algn="r"/>
                        </a:tabLst>
                      </a:pPr>
                      <a:r>
                        <a:rPr lang="en-US" sz="1100" u="none" strike="noStrike" cap="none" spc="0" dirty="0">
                          <a:solidFill>
                            <a:schemeClr val="tx1"/>
                          </a:solidFill>
                          <a:effectLst/>
                        </a:rPr>
                        <a:t> </a:t>
                      </a:r>
                      <a:endParaRPr lang="en-US" sz="1100" cap="none" spc="0" dirty="0">
                        <a:solidFill>
                          <a:schemeClr val="tx1"/>
                        </a:solidFill>
                        <a:effectLst/>
                        <a:latin typeface="Times New Roman" panose="02020603050405020304" pitchFamily="18" charset="0"/>
                        <a:ea typeface="Times New Roman" panose="02020603050405020304" pitchFamily="18" charset="0"/>
                      </a:endParaRPr>
                    </a:p>
                  </a:txBody>
                  <a:tcPr marL="94341" marR="38119" marT="72570" marB="72570">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solidFill>
                      <a:schemeClr val="bg1">
                        <a:lumMod val="85000"/>
                      </a:schemeClr>
                    </a:solidFill>
                  </a:tcPr>
                </a:tc>
                <a:tc>
                  <a:txBody>
                    <a:bodyPr/>
                    <a:lstStyle/>
                    <a:p>
                      <a:pPr marL="0" marR="0">
                        <a:spcBef>
                          <a:spcPts val="0"/>
                        </a:spcBef>
                        <a:spcAft>
                          <a:spcPts val="0"/>
                        </a:spcAft>
                        <a:tabLst>
                          <a:tab pos="2743200" algn="ctr"/>
                          <a:tab pos="5486400" algn="r"/>
                        </a:tabLst>
                      </a:pPr>
                      <a:r>
                        <a:rPr lang="en-US" sz="1100" u="none" strike="noStrike" cap="none" spc="0" dirty="0">
                          <a:solidFill>
                            <a:schemeClr val="tx1"/>
                          </a:solidFill>
                          <a:effectLst/>
                        </a:rPr>
                        <a:t> </a:t>
                      </a:r>
                      <a:endParaRPr lang="en-US" sz="1100" cap="none" spc="0" dirty="0">
                        <a:solidFill>
                          <a:schemeClr val="tx1"/>
                        </a:solidFill>
                        <a:effectLst/>
                        <a:latin typeface="Times New Roman" panose="02020603050405020304" pitchFamily="18" charset="0"/>
                        <a:ea typeface="Times New Roman" panose="02020603050405020304" pitchFamily="18" charset="0"/>
                      </a:endParaRPr>
                    </a:p>
                  </a:txBody>
                  <a:tcPr marL="94341" marR="38119" marT="72570" marB="72570">
                    <a:lnL w="6350" cap="flat" cmpd="sng" algn="ctr">
                      <a:solidFill>
                        <a:schemeClr val="tx1">
                          <a:lumMod val="50000"/>
                          <a:lumOff val="50000"/>
                        </a:schemeClr>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solidFill>
                      <a:schemeClr val="bg1">
                        <a:lumMod val="85000"/>
                      </a:schemeClr>
                    </a:solidFill>
                  </a:tcPr>
                </a:tc>
                <a:extLst>
                  <a:ext uri="{0D108BD9-81ED-4DB2-BD59-A6C34878D82A}">
                    <a16:rowId xmlns:a16="http://schemas.microsoft.com/office/drawing/2014/main" val="1770009378"/>
                  </a:ext>
                </a:extLst>
              </a:tr>
              <a:tr h="684108">
                <a:tc>
                  <a:txBody>
                    <a:bodyPr/>
                    <a:lstStyle/>
                    <a:p>
                      <a:pPr marL="0" marR="0" lvl="0" indent="0">
                        <a:spcBef>
                          <a:spcPts val="0"/>
                        </a:spcBef>
                        <a:spcAft>
                          <a:spcPts val="0"/>
                        </a:spcAft>
                        <a:buFont typeface="+mj-lt"/>
                        <a:buNone/>
                        <a:tabLst>
                          <a:tab pos="2743200" algn="ctr"/>
                          <a:tab pos="5486400" algn="r"/>
                          <a:tab pos="457200" algn="l"/>
                        </a:tabLst>
                      </a:pPr>
                      <a:r>
                        <a:rPr lang="en-US" sz="1100" cap="none" spc="0" dirty="0">
                          <a:solidFill>
                            <a:schemeClr val="tx1"/>
                          </a:solidFill>
                          <a:effectLst/>
                        </a:rPr>
                        <a:t>9. </a:t>
                      </a:r>
                      <a:endParaRPr lang="en-US" sz="1100" cap="none" spc="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4341" marR="38119" marT="72570" marB="72570" anchor="ctr">
                    <a:lnL w="19050" cap="flat" cmpd="sng" algn="ctr">
                      <a:solidFill>
                        <a:schemeClr val="tx1"/>
                      </a:solidFill>
                      <a:prstDash val="solid"/>
                    </a:lnL>
                    <a:lnR w="6350" cap="flat" cmpd="sng" algn="ctr">
                      <a:solidFill>
                        <a:schemeClr val="tx1">
                          <a:lumMod val="50000"/>
                          <a:lumOff val="50000"/>
                        </a:schemeClr>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noFill/>
                  </a:tcPr>
                </a:tc>
                <a:tc>
                  <a:txBody>
                    <a:bodyPr/>
                    <a:lstStyle/>
                    <a:p>
                      <a:pPr marL="0" marR="0">
                        <a:spcBef>
                          <a:spcPts val="0"/>
                        </a:spcBef>
                        <a:spcAft>
                          <a:spcPts val="0"/>
                        </a:spcAft>
                        <a:tabLst>
                          <a:tab pos="2743200" algn="ctr"/>
                          <a:tab pos="5486400" algn="r"/>
                        </a:tabLst>
                      </a:pPr>
                      <a:r>
                        <a:rPr lang="en-US" sz="1100" cap="none" spc="0" dirty="0">
                          <a:solidFill>
                            <a:schemeClr val="tx1"/>
                          </a:solidFill>
                          <a:effectLst/>
                        </a:rPr>
                        <a:t>M/WBE Goal percentage (30%)</a:t>
                      </a:r>
                      <a:endParaRPr lang="en-US" sz="1100" cap="none" spc="0" dirty="0">
                        <a:solidFill>
                          <a:schemeClr val="tx1"/>
                        </a:solidFill>
                        <a:effectLst/>
                        <a:latin typeface="Times New Roman" panose="02020603050405020304" pitchFamily="18" charset="0"/>
                        <a:ea typeface="Times New Roman" panose="02020603050405020304" pitchFamily="18" charset="0"/>
                      </a:endParaRPr>
                    </a:p>
                  </a:txBody>
                  <a:tcPr marL="94341" marR="38119" marT="72570" marB="72570" anchor="ctr">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noFill/>
                  </a:tcPr>
                </a:tc>
                <a:tc>
                  <a:txBody>
                    <a:bodyPr/>
                    <a:lstStyle/>
                    <a:p>
                      <a:pPr marL="0" marR="0">
                        <a:spcBef>
                          <a:spcPts val="0"/>
                        </a:spcBef>
                        <a:spcAft>
                          <a:spcPts val="0"/>
                        </a:spcAft>
                        <a:tabLst>
                          <a:tab pos="2743200" algn="ctr"/>
                          <a:tab pos="5486400" algn="r"/>
                        </a:tabLst>
                      </a:pPr>
                      <a:r>
                        <a:rPr lang="en-US" sz="1100" u="none" strike="noStrike" cap="none" spc="0" dirty="0">
                          <a:solidFill>
                            <a:schemeClr val="tx1"/>
                          </a:solidFill>
                          <a:effectLst/>
                        </a:rPr>
                        <a:t> </a:t>
                      </a:r>
                      <a:endParaRPr lang="en-US" sz="1100" cap="none" spc="0" dirty="0">
                        <a:solidFill>
                          <a:schemeClr val="tx1"/>
                        </a:solidFill>
                        <a:effectLst/>
                        <a:latin typeface="Times New Roman" panose="02020603050405020304" pitchFamily="18" charset="0"/>
                        <a:ea typeface="Times New Roman" panose="02020603050405020304" pitchFamily="18" charset="0"/>
                      </a:endParaRPr>
                    </a:p>
                  </a:txBody>
                  <a:tcPr marL="94341" marR="38119" marT="72570" marB="72570">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noFill/>
                  </a:tcPr>
                </a:tc>
                <a:tc>
                  <a:txBody>
                    <a:bodyPr/>
                    <a:lstStyle/>
                    <a:p>
                      <a:pPr marL="0" marR="0">
                        <a:spcBef>
                          <a:spcPts val="0"/>
                        </a:spcBef>
                        <a:spcAft>
                          <a:spcPts val="0"/>
                        </a:spcAft>
                        <a:tabLst>
                          <a:tab pos="2743200" algn="ctr"/>
                          <a:tab pos="5486400" algn="r"/>
                        </a:tabLst>
                      </a:pPr>
                      <a:r>
                        <a:rPr lang="en-US" sz="1100" cap="none" spc="0" dirty="0">
                          <a:solidFill>
                            <a:schemeClr val="tx1"/>
                          </a:solidFill>
                          <a:effectLst/>
                        </a:rPr>
                        <a:t>0.30</a:t>
                      </a:r>
                      <a:endParaRPr lang="en-US" sz="1100" cap="none" spc="0" dirty="0">
                        <a:solidFill>
                          <a:schemeClr val="tx1"/>
                        </a:solidFill>
                        <a:effectLst/>
                        <a:latin typeface="Times New Roman" panose="02020603050405020304" pitchFamily="18" charset="0"/>
                        <a:ea typeface="Times New Roman" panose="02020603050405020304" pitchFamily="18" charset="0"/>
                      </a:endParaRPr>
                    </a:p>
                  </a:txBody>
                  <a:tcPr marL="94341" marR="38119" marT="72570" marB="72570">
                    <a:lnL w="6350" cap="flat" cmpd="sng" algn="ctr">
                      <a:solidFill>
                        <a:schemeClr val="tx1">
                          <a:lumMod val="50000"/>
                          <a:lumOff val="50000"/>
                        </a:schemeClr>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noFill/>
                  </a:tcPr>
                </a:tc>
                <a:extLst>
                  <a:ext uri="{0D108BD9-81ED-4DB2-BD59-A6C34878D82A}">
                    <a16:rowId xmlns:a16="http://schemas.microsoft.com/office/drawing/2014/main" val="2800353663"/>
                  </a:ext>
                </a:extLst>
              </a:tr>
              <a:tr h="684108">
                <a:tc>
                  <a:txBody>
                    <a:bodyPr/>
                    <a:lstStyle/>
                    <a:p>
                      <a:pPr marL="0" marR="0" lvl="0" indent="0">
                        <a:spcBef>
                          <a:spcPts val="0"/>
                        </a:spcBef>
                        <a:spcAft>
                          <a:spcPts val="0"/>
                        </a:spcAft>
                        <a:buFont typeface="+mj-lt"/>
                        <a:buNone/>
                        <a:tabLst>
                          <a:tab pos="2743200" algn="ctr"/>
                          <a:tab pos="5486400" algn="r"/>
                          <a:tab pos="457200" algn="l"/>
                        </a:tabLst>
                      </a:pPr>
                      <a:r>
                        <a:rPr lang="en-US" sz="1100" cap="none" spc="0" dirty="0">
                          <a:solidFill>
                            <a:schemeClr val="tx1"/>
                          </a:solidFill>
                          <a:effectLst/>
                        </a:rPr>
                        <a:t>10. </a:t>
                      </a:r>
                      <a:endParaRPr lang="en-US" sz="1100" cap="none" spc="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4341" marR="38119" marT="72570" marB="72570" anchor="ctr">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6350" cap="flat" cmpd="sng" algn="ctr">
                      <a:solidFill>
                        <a:schemeClr val="tx1">
                          <a:lumMod val="50000"/>
                          <a:lumOff val="50000"/>
                        </a:schemeClr>
                      </a:solidFill>
                      <a:prstDash val="solid"/>
                    </a:lnT>
                    <a:lnB w="19050" cap="flat" cmpd="sng" algn="ctr">
                      <a:solidFill>
                        <a:schemeClr val="tx1"/>
                      </a:solidFill>
                      <a:prstDash val="solid"/>
                    </a:lnB>
                    <a:solidFill>
                      <a:schemeClr val="bg1">
                        <a:lumMod val="85000"/>
                      </a:schemeClr>
                    </a:solidFill>
                  </a:tcPr>
                </a:tc>
                <a:tc>
                  <a:txBody>
                    <a:bodyPr/>
                    <a:lstStyle/>
                    <a:p>
                      <a:pPr marL="0" marR="0">
                        <a:spcBef>
                          <a:spcPts val="0"/>
                        </a:spcBef>
                        <a:spcAft>
                          <a:spcPts val="0"/>
                        </a:spcAft>
                        <a:tabLst>
                          <a:tab pos="2743200" algn="ctr"/>
                          <a:tab pos="5486400" algn="r"/>
                        </a:tabLst>
                      </a:pPr>
                      <a:r>
                        <a:rPr lang="en-US" sz="1100" cap="none" spc="0" dirty="0">
                          <a:solidFill>
                            <a:schemeClr val="tx1"/>
                          </a:solidFill>
                          <a:effectLst/>
                        </a:rPr>
                        <a:t>Line 8 multiplied by Line 9 =MWBE goal amount</a:t>
                      </a:r>
                      <a:endParaRPr lang="en-US" sz="1100" cap="none" spc="0" dirty="0">
                        <a:solidFill>
                          <a:schemeClr val="tx1"/>
                        </a:solidFill>
                        <a:effectLst/>
                        <a:latin typeface="Times New Roman" panose="02020603050405020304" pitchFamily="18" charset="0"/>
                        <a:ea typeface="Times New Roman" panose="02020603050405020304" pitchFamily="18" charset="0"/>
                      </a:endParaRPr>
                    </a:p>
                  </a:txBody>
                  <a:tcPr marL="94341" marR="38119" marT="72570" marB="72570" anchor="ctr">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6350" cap="flat" cmpd="sng" algn="ctr">
                      <a:solidFill>
                        <a:schemeClr val="tx1">
                          <a:lumMod val="50000"/>
                          <a:lumOff val="50000"/>
                        </a:schemeClr>
                      </a:solidFill>
                      <a:prstDash val="solid"/>
                    </a:lnT>
                    <a:lnB w="19050" cap="flat" cmpd="sng" algn="ctr">
                      <a:solidFill>
                        <a:schemeClr val="tx1"/>
                      </a:solidFill>
                      <a:prstDash val="solid"/>
                    </a:lnB>
                    <a:solidFill>
                      <a:schemeClr val="bg1">
                        <a:lumMod val="85000"/>
                      </a:schemeClr>
                    </a:solidFill>
                  </a:tcPr>
                </a:tc>
                <a:tc>
                  <a:txBody>
                    <a:bodyPr/>
                    <a:lstStyle/>
                    <a:p>
                      <a:pPr marL="0" marR="0">
                        <a:spcBef>
                          <a:spcPts val="0"/>
                        </a:spcBef>
                        <a:spcAft>
                          <a:spcPts val="0"/>
                        </a:spcAft>
                        <a:tabLst>
                          <a:tab pos="2743200" algn="ctr"/>
                          <a:tab pos="5486400" algn="r"/>
                        </a:tabLst>
                      </a:pPr>
                      <a:r>
                        <a:rPr lang="en-US" sz="1100" u="none" strike="noStrike" cap="none" spc="0" dirty="0">
                          <a:solidFill>
                            <a:schemeClr val="tx1"/>
                          </a:solidFill>
                          <a:effectLst/>
                        </a:rPr>
                        <a:t> </a:t>
                      </a:r>
                      <a:endParaRPr lang="en-US" sz="1100" cap="none" spc="0" dirty="0">
                        <a:solidFill>
                          <a:schemeClr val="tx1"/>
                        </a:solidFill>
                        <a:effectLst/>
                        <a:latin typeface="Times New Roman" panose="02020603050405020304" pitchFamily="18" charset="0"/>
                        <a:ea typeface="Times New Roman" panose="02020603050405020304" pitchFamily="18" charset="0"/>
                      </a:endParaRPr>
                    </a:p>
                  </a:txBody>
                  <a:tcPr marL="94341" marR="38119" marT="72570" marB="72570">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6350" cap="flat" cmpd="sng" algn="ctr">
                      <a:solidFill>
                        <a:schemeClr val="tx1">
                          <a:lumMod val="50000"/>
                          <a:lumOff val="50000"/>
                        </a:schemeClr>
                      </a:solidFill>
                      <a:prstDash val="solid"/>
                    </a:lnT>
                    <a:lnB w="19050" cap="flat" cmpd="sng" algn="ctr">
                      <a:solidFill>
                        <a:schemeClr val="tx1"/>
                      </a:solidFill>
                      <a:prstDash val="solid"/>
                    </a:lnB>
                    <a:solidFill>
                      <a:schemeClr val="bg1">
                        <a:lumMod val="85000"/>
                      </a:schemeClr>
                    </a:solidFill>
                  </a:tcPr>
                </a:tc>
                <a:tc>
                  <a:txBody>
                    <a:bodyPr/>
                    <a:lstStyle/>
                    <a:p>
                      <a:pPr marL="0" marR="0">
                        <a:spcBef>
                          <a:spcPts val="0"/>
                        </a:spcBef>
                        <a:spcAft>
                          <a:spcPts val="0"/>
                        </a:spcAft>
                        <a:tabLst>
                          <a:tab pos="2743200" algn="ctr"/>
                          <a:tab pos="5486400" algn="r"/>
                        </a:tabLst>
                      </a:pPr>
                      <a:r>
                        <a:rPr lang="en-US" sz="1100" u="none" strike="noStrike" cap="none" spc="0" dirty="0">
                          <a:solidFill>
                            <a:schemeClr val="tx1"/>
                          </a:solidFill>
                          <a:effectLst/>
                        </a:rPr>
                        <a:t> </a:t>
                      </a:r>
                      <a:endParaRPr lang="en-US" sz="1100" cap="none" spc="0" dirty="0">
                        <a:solidFill>
                          <a:schemeClr val="tx1"/>
                        </a:solidFill>
                        <a:effectLst/>
                        <a:latin typeface="Times New Roman" panose="02020603050405020304" pitchFamily="18" charset="0"/>
                        <a:ea typeface="Times New Roman" panose="02020603050405020304" pitchFamily="18" charset="0"/>
                      </a:endParaRPr>
                    </a:p>
                  </a:txBody>
                  <a:tcPr marL="94341" marR="38119" marT="72570" marB="72570">
                    <a:lnL w="6350" cap="flat" cmpd="sng" algn="ctr">
                      <a:solidFill>
                        <a:schemeClr val="tx1">
                          <a:lumMod val="50000"/>
                          <a:lumOff val="50000"/>
                        </a:schemeClr>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19050" cap="flat" cmpd="sng" algn="ctr">
                      <a:solidFill>
                        <a:schemeClr val="tx1"/>
                      </a:solidFill>
                      <a:prstDash val="solid"/>
                    </a:lnB>
                    <a:solidFill>
                      <a:schemeClr val="bg1">
                        <a:lumMod val="85000"/>
                      </a:schemeClr>
                    </a:solidFill>
                  </a:tcPr>
                </a:tc>
                <a:extLst>
                  <a:ext uri="{0D108BD9-81ED-4DB2-BD59-A6C34878D82A}">
                    <a16:rowId xmlns:a16="http://schemas.microsoft.com/office/drawing/2014/main" val="3317968306"/>
                  </a:ext>
                </a:extLst>
              </a:tr>
            </a:tbl>
          </a:graphicData>
        </a:graphic>
      </p:graphicFrame>
    </p:spTree>
    <p:extLst>
      <p:ext uri="{BB962C8B-B14F-4D97-AF65-F5344CB8AC3E}">
        <p14:creationId xmlns:p14="http://schemas.microsoft.com/office/powerpoint/2010/main" val="3712370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F7571-2E69-44D3-96B3-80133E48BE51}"/>
              </a:ext>
            </a:extLst>
          </p:cNvPr>
          <p:cNvSpPr>
            <a:spLocks noGrp="1"/>
          </p:cNvSpPr>
          <p:nvPr>
            <p:ph type="title"/>
          </p:nvPr>
        </p:nvSpPr>
        <p:spPr>
          <a:xfrm>
            <a:off x="1595120" y="171449"/>
            <a:ext cx="7853680" cy="742951"/>
          </a:xfrm>
        </p:spPr>
        <p:txBody>
          <a:bodyPr>
            <a:noAutofit/>
          </a:bodyPr>
          <a:lstStyle/>
          <a:p>
            <a:pPr algn="ctr"/>
            <a:r>
              <a:rPr lang="en-US" sz="4800" dirty="0"/>
              <a:t>EPE Budgets</a:t>
            </a:r>
          </a:p>
        </p:txBody>
      </p:sp>
      <p:sp>
        <p:nvSpPr>
          <p:cNvPr id="4" name="Text Placeholder 3">
            <a:extLst>
              <a:ext uri="{FF2B5EF4-FFF2-40B4-BE49-F238E27FC236}">
                <a16:creationId xmlns:a16="http://schemas.microsoft.com/office/drawing/2014/main" id="{80ACFB30-4102-4BC2-8DD4-353EE259FC6D}"/>
              </a:ext>
            </a:extLst>
          </p:cNvPr>
          <p:cNvSpPr>
            <a:spLocks noGrp="1"/>
          </p:cNvSpPr>
          <p:nvPr>
            <p:ph type="body" idx="1"/>
          </p:nvPr>
        </p:nvSpPr>
        <p:spPr>
          <a:xfrm>
            <a:off x="209550" y="758191"/>
            <a:ext cx="5760720" cy="1798320"/>
          </a:xfrm>
        </p:spPr>
        <p:txBody>
          <a:bodyPr>
            <a:normAutofit fontScale="92500" lnSpcReduction="20000"/>
          </a:bodyPr>
          <a:lstStyle/>
          <a:p>
            <a:r>
              <a:rPr lang="en-US" b="0" dirty="0"/>
              <a:t>Instructional Costs: Teachers, Classroom Supplies, Program Director (instructional activities), Case Manager (assessment and instructional activities), etc. </a:t>
            </a:r>
          </a:p>
          <a:p>
            <a:r>
              <a:rPr lang="en-US" b="0" dirty="0"/>
              <a:t>Administrative Costs: Data Management, Clerical Staff, Travel, Maintenance, etc.</a:t>
            </a:r>
          </a:p>
        </p:txBody>
      </p:sp>
      <p:graphicFrame>
        <p:nvGraphicFramePr>
          <p:cNvPr id="19" name="Content Placeholder 2">
            <a:extLst>
              <a:ext uri="{FF2B5EF4-FFF2-40B4-BE49-F238E27FC236}">
                <a16:creationId xmlns:a16="http://schemas.microsoft.com/office/drawing/2014/main" id="{AFA10D5C-5E78-12DD-916A-11E11DC8B64B}"/>
              </a:ext>
            </a:extLst>
          </p:cNvPr>
          <p:cNvGraphicFramePr>
            <a:graphicFrameLocks noGrp="1"/>
          </p:cNvGraphicFramePr>
          <p:nvPr>
            <p:ph sz="half" idx="2"/>
            <p:extLst>
              <p:ext uri="{D42A27DB-BD31-4B8C-83A1-F6EECF244321}">
                <p14:modId xmlns:p14="http://schemas.microsoft.com/office/powerpoint/2010/main" val="1285998230"/>
              </p:ext>
            </p:extLst>
          </p:nvPr>
        </p:nvGraphicFramePr>
        <p:xfrm>
          <a:off x="209550" y="2703196"/>
          <a:ext cx="8477250" cy="39833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 Placeholder 4">
            <a:extLst>
              <a:ext uri="{FF2B5EF4-FFF2-40B4-BE49-F238E27FC236}">
                <a16:creationId xmlns:a16="http://schemas.microsoft.com/office/drawing/2014/main" id="{89059837-361D-4C05-8303-5CA8880B8877}"/>
              </a:ext>
            </a:extLst>
          </p:cNvPr>
          <p:cNvSpPr>
            <a:spLocks noGrp="1"/>
          </p:cNvSpPr>
          <p:nvPr>
            <p:ph type="body" sz="quarter" idx="3"/>
          </p:nvPr>
        </p:nvSpPr>
        <p:spPr>
          <a:xfrm>
            <a:off x="6172200" y="914400"/>
            <a:ext cx="5183188" cy="742951"/>
          </a:xfrm>
        </p:spPr>
        <p:txBody>
          <a:bodyPr>
            <a:normAutofit lnSpcReduction="10000"/>
          </a:bodyPr>
          <a:lstStyle/>
          <a:p>
            <a:r>
              <a:rPr lang="en-US" sz="2400" b="1" dirty="0">
                <a:effectLst/>
                <a:latin typeface="Calibri" panose="020F0502020204030204" pitchFamily="34" charset="0"/>
                <a:ea typeface="Calibri" panose="020F0502020204030204" pitchFamily="34" charset="0"/>
                <a:cs typeface="Calibri" panose="020F0502020204030204" pitchFamily="34" charset="0"/>
              </a:rPr>
              <a:t>80% Instructional Cost and  20% Administrative Costs: </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p:txBody>
      </p:sp>
      <p:pic>
        <p:nvPicPr>
          <p:cNvPr id="8" name="Content Placeholder 7" descr="A picture containing chart&#10;&#10;Description automatically generated">
            <a:extLst>
              <a:ext uri="{FF2B5EF4-FFF2-40B4-BE49-F238E27FC236}">
                <a16:creationId xmlns:a16="http://schemas.microsoft.com/office/drawing/2014/main" id="{59428691-9A6A-4277-B6AE-B1E0AEAED29F}"/>
              </a:ext>
            </a:extLst>
          </p:cNvPr>
          <p:cNvPicPr>
            <a:picLocks noGrp="1" noChangeAspect="1"/>
          </p:cNvPicPr>
          <p:nvPr>
            <p:ph sz="quarter" idx="4"/>
          </p:nvPr>
        </p:nvPicPr>
        <p:blipFill>
          <a:blip r:embed="rId7">
            <a:extLst>
              <a:ext uri="{28A0092B-C50C-407E-A947-70E740481C1C}">
                <a14:useLocalDpi xmlns:a14="http://schemas.microsoft.com/office/drawing/2010/main" val="0"/>
              </a:ext>
              <a:ext uri="{837473B0-CC2E-450A-ABE3-18F120FF3D39}">
                <a1611:picAttrSrcUrl xmlns:a1611="http://schemas.microsoft.com/office/drawing/2016/11/main" r:id="rId8"/>
              </a:ext>
            </a:extLst>
          </a:blip>
          <a:stretch>
            <a:fillRect/>
          </a:stretch>
        </p:blipFill>
        <p:spPr>
          <a:xfrm>
            <a:off x="8219440" y="2082800"/>
            <a:ext cx="3582302" cy="3680691"/>
          </a:xfrm>
        </p:spPr>
      </p:pic>
    </p:spTree>
    <p:extLst>
      <p:ext uri="{BB962C8B-B14F-4D97-AF65-F5344CB8AC3E}">
        <p14:creationId xmlns:p14="http://schemas.microsoft.com/office/powerpoint/2010/main" val="25712516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D3874-A91E-4414-BB20-E5FC3CA18422}"/>
              </a:ext>
            </a:extLst>
          </p:cNvPr>
          <p:cNvSpPr>
            <a:spLocks noGrp="1"/>
          </p:cNvSpPr>
          <p:nvPr>
            <p:ph type="title"/>
          </p:nvPr>
        </p:nvSpPr>
        <p:spPr>
          <a:xfrm>
            <a:off x="2226319" y="258110"/>
            <a:ext cx="7474172" cy="1325563"/>
          </a:xfrm>
        </p:spPr>
        <p:txBody>
          <a:bodyPr vert="horz" lIns="91440" tIns="45720" rIns="91440" bIns="45720" rtlCol="0" anchor="ctr">
            <a:normAutofit/>
          </a:bodyPr>
          <a:lstStyle/>
          <a:p>
            <a:r>
              <a:rPr lang="en-US" sz="4400" b="1" kern="1200" dirty="0">
                <a:solidFill>
                  <a:schemeClr val="tx1"/>
                </a:solidFill>
                <a:latin typeface="+mj-lt"/>
                <a:ea typeface="+mj-ea"/>
                <a:cs typeface="+mj-cs"/>
              </a:rPr>
              <a:t>EPE Application Requirements</a:t>
            </a:r>
          </a:p>
        </p:txBody>
      </p:sp>
      <p:graphicFrame>
        <p:nvGraphicFramePr>
          <p:cNvPr id="9" name="Text Placeholder 3">
            <a:extLst>
              <a:ext uri="{FF2B5EF4-FFF2-40B4-BE49-F238E27FC236}">
                <a16:creationId xmlns:a16="http://schemas.microsoft.com/office/drawing/2014/main" id="{43D489E4-1B66-FDFE-9398-81628E92D65E}"/>
              </a:ext>
            </a:extLst>
          </p:cNvPr>
          <p:cNvGraphicFramePr/>
          <p:nvPr>
            <p:extLst>
              <p:ext uri="{D42A27DB-BD31-4B8C-83A1-F6EECF244321}">
                <p14:modId xmlns:p14="http://schemas.microsoft.com/office/powerpoint/2010/main" val="2534529254"/>
              </p:ext>
            </p:extLst>
          </p:nvPr>
        </p:nvGraphicFramePr>
        <p:xfrm>
          <a:off x="1871198" y="1731454"/>
          <a:ext cx="8595911" cy="47230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851261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22">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Freeform: Shape 24">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itle 16">
            <a:extLst>
              <a:ext uri="{FF2B5EF4-FFF2-40B4-BE49-F238E27FC236}">
                <a16:creationId xmlns:a16="http://schemas.microsoft.com/office/drawing/2014/main" id="{9295F594-820A-4726-A724-3444F87CD50F}"/>
              </a:ext>
            </a:extLst>
          </p:cNvPr>
          <p:cNvSpPr>
            <a:spLocks noGrp="1"/>
          </p:cNvSpPr>
          <p:nvPr>
            <p:ph type="title"/>
          </p:nvPr>
        </p:nvSpPr>
        <p:spPr>
          <a:xfrm>
            <a:off x="203200" y="1153572"/>
            <a:ext cx="3684034" cy="4461163"/>
          </a:xfrm>
        </p:spPr>
        <p:txBody>
          <a:bodyPr>
            <a:normAutofit/>
          </a:bodyPr>
          <a:lstStyle/>
          <a:p>
            <a:r>
              <a:rPr lang="en-US" b="1" dirty="0">
                <a:solidFill>
                  <a:srgbClr val="FFFFFF"/>
                </a:solidFill>
              </a:rPr>
              <a:t>EPE Application Requirements Continued</a:t>
            </a:r>
          </a:p>
        </p:txBody>
      </p:sp>
      <p:sp>
        <p:nvSpPr>
          <p:cNvPr id="22" name="Arc 26">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8" name="Content Placeholder 17">
            <a:extLst>
              <a:ext uri="{FF2B5EF4-FFF2-40B4-BE49-F238E27FC236}">
                <a16:creationId xmlns:a16="http://schemas.microsoft.com/office/drawing/2014/main" id="{B303299E-DC4B-46EE-8977-55E90D8246DB}"/>
              </a:ext>
            </a:extLst>
          </p:cNvPr>
          <p:cNvSpPr>
            <a:spLocks noGrp="1"/>
          </p:cNvSpPr>
          <p:nvPr>
            <p:ph idx="1"/>
          </p:nvPr>
        </p:nvSpPr>
        <p:spPr>
          <a:xfrm>
            <a:off x="4167272" y="-1442720"/>
            <a:ext cx="7638648" cy="8920480"/>
          </a:xfrm>
        </p:spPr>
        <p:txBody>
          <a:bodyPr anchor="ctr">
            <a:normAutofit/>
          </a:bodyPr>
          <a:lstStyle/>
          <a:p>
            <a:pPr marL="0" indent="0">
              <a:spcBef>
                <a:spcPts val="0"/>
              </a:spcBef>
              <a:spcAft>
                <a:spcPts val="600"/>
              </a:spcAft>
              <a:buNone/>
            </a:pPr>
            <a:r>
              <a:rPr lang="en-US" sz="2000" dirty="0"/>
              <a:t>NEDP – Need approval and training before NEDP can be offered</a:t>
            </a:r>
          </a:p>
          <a:p>
            <a:pPr marL="0" indent="0">
              <a:spcBef>
                <a:spcPts val="0"/>
              </a:spcBef>
              <a:spcAft>
                <a:spcPts val="600"/>
              </a:spcAft>
              <a:buNone/>
            </a:pPr>
            <a:endParaRPr lang="en-US" sz="2000" dirty="0"/>
          </a:p>
          <a:p>
            <a:pPr marL="0" indent="0">
              <a:spcBef>
                <a:spcPts val="0"/>
              </a:spcBef>
              <a:spcAft>
                <a:spcPts val="600"/>
              </a:spcAft>
              <a:buNone/>
            </a:pPr>
            <a:r>
              <a:rPr lang="en-US" sz="2000" dirty="0"/>
              <a:t>CTE NYSED K-12 – Need completed Table 7 with CIP Codes and courses need to be listed on Approved CTE Course List available at: http://www.nysed.gov/common/nysed/files/current-nysed-approved-cte-programs.pdf</a:t>
            </a:r>
          </a:p>
          <a:p>
            <a:pPr marL="0" marR="0" indent="0">
              <a:spcBef>
                <a:spcPts val="0"/>
              </a:spcBef>
              <a:spcAft>
                <a:spcPts val="600"/>
              </a:spcAft>
              <a:buNone/>
            </a:pPr>
            <a:endParaRPr lang="en-US" sz="2000" dirty="0">
              <a:ea typeface="Calibri" panose="020F0502020204030204" pitchFamily="34" charset="0"/>
              <a:cs typeface="Times New Roman" panose="02020603050405020304" pitchFamily="18" charset="0"/>
            </a:endParaRPr>
          </a:p>
          <a:p>
            <a:pPr marL="0" marR="0" indent="0">
              <a:spcBef>
                <a:spcPts val="0"/>
              </a:spcBef>
              <a:spcAft>
                <a:spcPts val="600"/>
              </a:spcAft>
              <a:buNone/>
            </a:pPr>
            <a:r>
              <a:rPr lang="en-US" sz="2000" dirty="0">
                <a:ea typeface="Calibri" panose="020F0502020204030204" pitchFamily="34" charset="0"/>
                <a:cs typeface="Times New Roman" panose="02020603050405020304" pitchFamily="18" charset="0"/>
              </a:rPr>
              <a:t>Locally Approved CTE  - Need completed Table 7a, including Board Approval Dates and initialed and signed Appendix 8</a:t>
            </a:r>
          </a:p>
          <a:p>
            <a:pPr marL="0" marR="0" indent="0">
              <a:spcBef>
                <a:spcPts val="0"/>
              </a:spcBef>
              <a:spcAft>
                <a:spcPts val="600"/>
              </a:spcAft>
              <a:buNone/>
            </a:pPr>
            <a:endParaRPr lang="en-US" sz="2000" dirty="0">
              <a:effectLst/>
              <a:ea typeface="Calibri" panose="020F0502020204030204" pitchFamily="34" charset="0"/>
              <a:cs typeface="Times New Roman" panose="02020603050405020304" pitchFamily="18" charset="0"/>
            </a:endParaRPr>
          </a:p>
          <a:p>
            <a:pPr marL="0" marR="0" indent="0">
              <a:spcBef>
                <a:spcPts val="0"/>
              </a:spcBef>
              <a:spcAft>
                <a:spcPts val="600"/>
              </a:spcAft>
              <a:buNone/>
            </a:pPr>
            <a:r>
              <a:rPr lang="en-US" sz="2000" b="1" i="1" dirty="0">
                <a:effectLst/>
                <a:ea typeface="Calibri" panose="020F0502020204030204" pitchFamily="34" charset="0"/>
                <a:cs typeface="Calibri" panose="020F0502020204030204" pitchFamily="34" charset="0"/>
              </a:rPr>
              <a:t>IELCE/IET:</a:t>
            </a:r>
            <a:endParaRPr lang="en-US" sz="2000" dirty="0">
              <a:effectLst/>
              <a:ea typeface="Calibri" panose="020F0502020204030204" pitchFamily="34" charset="0"/>
              <a:cs typeface="Calibri" panose="020F0502020204030204" pitchFamily="34" charset="0"/>
            </a:endParaRPr>
          </a:p>
          <a:p>
            <a:pPr marL="0" marR="0" indent="0">
              <a:spcBef>
                <a:spcPts val="0"/>
              </a:spcBef>
              <a:spcAft>
                <a:spcPts val="600"/>
              </a:spcAft>
              <a:buNone/>
            </a:pPr>
            <a:endParaRPr lang="en-US" sz="2000" dirty="0">
              <a:effectLst/>
              <a:ea typeface="Calibri" panose="020F0502020204030204" pitchFamily="34" charset="0"/>
              <a:cs typeface="Calibri" panose="020F0502020204030204" pitchFamily="34" charset="0"/>
            </a:endParaRPr>
          </a:p>
          <a:p>
            <a:pPr marL="0" marR="0" indent="0">
              <a:spcBef>
                <a:spcPts val="0"/>
              </a:spcBef>
              <a:spcAft>
                <a:spcPts val="600"/>
              </a:spcAft>
              <a:buNone/>
            </a:pPr>
            <a:r>
              <a:rPr lang="en-US" sz="2000" dirty="0">
                <a:effectLst/>
                <a:ea typeface="Calibri" panose="020F0502020204030204" pitchFamily="34" charset="0"/>
                <a:cs typeface="Calibri" panose="020F0502020204030204" pitchFamily="34" charset="0"/>
              </a:rPr>
              <a:t>If  a program is approved to generate EPE contact hours for CTE courses, (Approved by NYSED K-12 or locally approved) this does not automatically provide approval to the program to receive credit for the WIOA IELCE/IET credential resulting from that training. The training component for WIOA must be fiscally sourced from any entity outside of WIOA and must have AEPP approval.</a:t>
            </a:r>
          </a:p>
        </p:txBody>
      </p:sp>
    </p:spTree>
    <p:extLst>
      <p:ext uri="{BB962C8B-B14F-4D97-AF65-F5344CB8AC3E}">
        <p14:creationId xmlns:p14="http://schemas.microsoft.com/office/powerpoint/2010/main" val="25221866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2">
            <a:extLst>
              <a:ext uri="{FF2B5EF4-FFF2-40B4-BE49-F238E27FC236}">
                <a16:creationId xmlns:a16="http://schemas.microsoft.com/office/drawing/2014/main" id="{92E89003-EC16-45BB-B43A-E2511FD75E6A}"/>
              </a:ext>
            </a:extLst>
          </p:cNvPr>
          <p:cNvSpPr>
            <a:spLocks noChangeArrowheads="1"/>
          </p:cNvSpPr>
          <p:nvPr/>
        </p:nvSpPr>
        <p:spPr bwMode="auto">
          <a:xfrm>
            <a:off x="154004" y="327259"/>
            <a:ext cx="5780184" cy="6400800"/>
          </a:xfrm>
          <a:prstGeom prst="rect">
            <a:avLst/>
          </a:prstGeom>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0" compatLnSpc="1">
            <a:prstTxWarp prst="textNoShape">
              <a:avLst/>
            </a:prstTxWarp>
            <a:normAutofit fontScale="92500" lnSpcReduction="10000"/>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R="0" lvl="0" eaLnBrk="1" fontAlgn="base" hangingPunct="1">
              <a:lnSpc>
                <a:spcPct val="90000"/>
              </a:lnSpc>
              <a:spcBef>
                <a:spcPct val="0"/>
              </a:spcBef>
              <a:spcAft>
                <a:spcPts val="600"/>
              </a:spcAft>
              <a:buClrTx/>
              <a:buSzTx/>
              <a:tabLst/>
            </a:pPr>
            <a:r>
              <a:rPr kumimoji="0" lang="en-US" altLang="en-US" sz="4000" b="1" i="0" u="none" strike="noStrike" cap="none" normalizeH="0" baseline="0" dirty="0">
                <a:ln>
                  <a:noFill/>
                </a:ln>
                <a:effectLst/>
                <a:latin typeface="+mn-lt"/>
              </a:rPr>
              <a:t>Grants Finance Contact Information</a:t>
            </a:r>
          </a:p>
          <a:p>
            <a:pPr marL="0" marR="0" lvl="0" indent="-228600" eaLnBrk="1" fontAlgn="base" hangingPunct="1">
              <a:lnSpc>
                <a:spcPct val="90000"/>
              </a:lnSpc>
              <a:spcBef>
                <a:spcPct val="0"/>
              </a:spcBef>
              <a:spcAft>
                <a:spcPts val="600"/>
              </a:spcAft>
              <a:buClrTx/>
              <a:buSzTx/>
              <a:buFont typeface="Arial" panose="020B0604020202020204" pitchFamily="34" charset="0"/>
              <a:buChar char="•"/>
              <a:tabLst/>
            </a:pPr>
            <a:endParaRPr kumimoji="0" lang="en-US" altLang="en-US" sz="2000" b="0" i="0" u="none" strike="noStrike" cap="none" normalizeH="0" baseline="0" dirty="0">
              <a:ln>
                <a:noFill/>
              </a:ln>
              <a:effectLst/>
              <a:latin typeface="+mn-lt"/>
            </a:endParaRPr>
          </a:p>
          <a:p>
            <a:pPr marL="0" marR="0" lvl="0" indent="-228600" eaLnBrk="1" fontAlgn="base" hangingPunct="1">
              <a:lnSpc>
                <a:spcPct val="90000"/>
              </a:lnSpc>
              <a:spcBef>
                <a:spcPct val="0"/>
              </a:spcBef>
              <a:spcAft>
                <a:spcPts val="600"/>
              </a:spcAft>
              <a:buClrTx/>
              <a:buSzTx/>
              <a:buFont typeface="Arial" panose="020B0604020202020204" pitchFamily="34" charset="0"/>
              <a:buChar char="•"/>
              <a:tabLst/>
            </a:pPr>
            <a:r>
              <a:rPr kumimoji="0" lang="en-US" altLang="en-US" sz="2400" b="0" i="0" u="none" strike="noStrike" cap="none" normalizeH="0" baseline="0" dirty="0">
                <a:ln>
                  <a:noFill/>
                </a:ln>
                <a:effectLst/>
                <a:latin typeface="+mn-lt"/>
              </a:rPr>
              <a:t>Grants Finance is responsible for the financial management of over $3.5 billion dollars supporting approximately 12,000 State and federal grants annually. </a:t>
            </a:r>
          </a:p>
          <a:p>
            <a:pPr marL="0" marR="0" lvl="0" indent="-228600" eaLnBrk="1" fontAlgn="base" hangingPunct="1">
              <a:lnSpc>
                <a:spcPct val="90000"/>
              </a:lnSpc>
              <a:spcBef>
                <a:spcPct val="0"/>
              </a:spcBef>
              <a:spcAft>
                <a:spcPts val="600"/>
              </a:spcAft>
              <a:buClrTx/>
              <a:buSzTx/>
              <a:buFont typeface="Arial" panose="020B0604020202020204" pitchFamily="34" charset="0"/>
              <a:buChar char="•"/>
              <a:tabLst/>
            </a:pPr>
            <a:r>
              <a:rPr kumimoji="0" lang="en-US" altLang="en-US" sz="2400" b="0" i="0" u="none" strike="noStrike" cap="none" normalizeH="0" baseline="0" dirty="0">
                <a:ln>
                  <a:noFill/>
                </a:ln>
                <a:effectLst/>
                <a:latin typeface="+mn-lt"/>
              </a:rPr>
              <a:t>After AEPP preliminary project approval for WIOA/ALE, questions should be directed to  the Grant’s Finance Office to:  </a:t>
            </a:r>
          </a:p>
          <a:p>
            <a:pPr marL="800100" lvl="1" indent="-342900" eaLnBrk="1" hangingPunct="1">
              <a:lnSpc>
                <a:spcPct val="90000"/>
              </a:lnSpc>
              <a:spcAft>
                <a:spcPts val="600"/>
              </a:spcAft>
              <a:buFont typeface="Wingdings" panose="05000000000000000000" pitchFamily="2" charset="2"/>
              <a:buChar char="q"/>
            </a:pPr>
            <a:r>
              <a:rPr kumimoji="0" lang="en-US" altLang="en-US" sz="2400" b="0" i="0" u="none" strike="noStrike" cap="none" normalizeH="0" baseline="0" dirty="0">
                <a:ln>
                  <a:noFill/>
                </a:ln>
                <a:effectLst/>
                <a:latin typeface="+mn-lt"/>
              </a:rPr>
              <a:t>Check the status of Projects</a:t>
            </a:r>
          </a:p>
          <a:p>
            <a:pPr marL="800100" lvl="1" indent="-342900" eaLnBrk="1" hangingPunct="1">
              <a:lnSpc>
                <a:spcPct val="90000"/>
              </a:lnSpc>
              <a:spcAft>
                <a:spcPts val="600"/>
              </a:spcAft>
              <a:buFont typeface="Wingdings" panose="05000000000000000000" pitchFamily="2" charset="2"/>
              <a:buChar char="q"/>
            </a:pPr>
            <a:r>
              <a:rPr lang="en-US" altLang="en-US" sz="2400" dirty="0">
                <a:latin typeface="+mn-lt"/>
              </a:rPr>
              <a:t>Check the status of Amendments</a:t>
            </a:r>
          </a:p>
          <a:p>
            <a:pPr marL="800100" lvl="1" indent="-342900" eaLnBrk="1" hangingPunct="1">
              <a:lnSpc>
                <a:spcPct val="90000"/>
              </a:lnSpc>
              <a:spcAft>
                <a:spcPts val="600"/>
              </a:spcAft>
              <a:buFont typeface="Wingdings" panose="05000000000000000000" pitchFamily="2" charset="2"/>
              <a:buChar char="q"/>
            </a:pPr>
            <a:r>
              <a:rPr lang="en-US" altLang="en-US" sz="2400" dirty="0">
                <a:latin typeface="+mn-lt"/>
              </a:rPr>
              <a:t>Check the status of </a:t>
            </a:r>
            <a:r>
              <a:rPr kumimoji="0" lang="en-US" altLang="en-US" sz="2400" b="0" i="0" u="none" strike="noStrike" cap="none" normalizeH="0" baseline="0" dirty="0">
                <a:ln>
                  <a:noFill/>
                </a:ln>
                <a:effectLst/>
                <a:latin typeface="+mn-lt"/>
              </a:rPr>
              <a:t>payments </a:t>
            </a:r>
          </a:p>
          <a:p>
            <a:pPr marL="0" marR="0" lvl="0" indent="-228600" eaLnBrk="1" fontAlgn="base" hangingPunct="1">
              <a:lnSpc>
                <a:spcPct val="90000"/>
              </a:lnSpc>
              <a:spcBef>
                <a:spcPct val="0"/>
              </a:spcBef>
              <a:spcAft>
                <a:spcPts val="600"/>
              </a:spcAft>
              <a:buClrTx/>
              <a:buSzTx/>
              <a:buFont typeface="Arial" panose="020B0604020202020204" pitchFamily="34" charset="0"/>
              <a:buChar char="•"/>
              <a:tabLst/>
            </a:pPr>
            <a:r>
              <a:rPr kumimoji="0" lang="en-US" altLang="en-US" sz="2400" b="0" i="0" u="none" strike="noStrike" cap="none" normalizeH="0" baseline="0" dirty="0">
                <a:ln>
                  <a:noFill/>
                </a:ln>
                <a:effectLst/>
                <a:latin typeface="+mn-lt"/>
              </a:rPr>
              <a:t>Grants Finance offer continuously-updated </a:t>
            </a:r>
            <a:r>
              <a:rPr kumimoji="0" lang="en-US" altLang="en-US" sz="2400" b="0" i="0" u="none" strike="noStrike" cap="none" normalizeH="0" baseline="0" dirty="0">
                <a:ln>
                  <a:noFill/>
                </a:ln>
                <a:effectLst/>
                <a:latin typeface="+mn-lt"/>
                <a:hlinkClick r:id="rId2"/>
              </a:rPr>
              <a:t>reports</a:t>
            </a:r>
            <a:r>
              <a:rPr kumimoji="0" lang="en-US" altLang="en-US" sz="2400" b="0" i="0" u="none" strike="noStrike" cap="none" normalizeH="0" baseline="0" dirty="0">
                <a:ln>
                  <a:noFill/>
                </a:ln>
                <a:effectLst/>
                <a:latin typeface="+mn-lt"/>
              </a:rPr>
              <a:t> for each agency receiving a grant from the Department. </a:t>
            </a:r>
          </a:p>
          <a:p>
            <a:pPr marL="0" marR="0" lvl="0" indent="-228600" eaLnBrk="1" fontAlgn="base" hangingPunct="1">
              <a:lnSpc>
                <a:spcPct val="90000"/>
              </a:lnSpc>
              <a:spcBef>
                <a:spcPct val="0"/>
              </a:spcBef>
              <a:spcAft>
                <a:spcPts val="600"/>
              </a:spcAft>
              <a:buClrTx/>
              <a:buSzTx/>
              <a:buFont typeface="Arial" panose="020B0604020202020204" pitchFamily="34" charset="0"/>
              <a:buChar char="•"/>
              <a:tabLst/>
            </a:pPr>
            <a:r>
              <a:rPr kumimoji="0" lang="en-US" altLang="en-US" sz="2400" b="0" i="0" u="none" strike="noStrike" cap="none" normalizeH="0" baseline="0" dirty="0">
                <a:ln>
                  <a:noFill/>
                </a:ln>
                <a:effectLst/>
                <a:latin typeface="+mn-lt"/>
              </a:rPr>
              <a:t>If you have questions, please contact Grants Finance </a:t>
            </a:r>
            <a:r>
              <a:rPr lang="en-US" altLang="en-US" sz="2400" dirty="0">
                <a:latin typeface="+mn-lt"/>
              </a:rPr>
              <a:t>at </a:t>
            </a:r>
            <a:r>
              <a:rPr lang="en-US" altLang="en-US" sz="2400" dirty="0">
                <a:latin typeface="+mn-lt"/>
                <a:hlinkClick r:id="rId3"/>
              </a:rPr>
              <a:t>grantsweb@nysed.gov</a:t>
            </a:r>
            <a:r>
              <a:rPr lang="en-US" altLang="en-US" sz="2400" dirty="0">
                <a:latin typeface="+mn-lt"/>
              </a:rPr>
              <a:t>.</a:t>
            </a:r>
            <a:endParaRPr kumimoji="0" lang="en-US" altLang="en-US" sz="2400" b="0" i="0" u="none" strike="noStrike" cap="none" normalizeH="0" baseline="0" dirty="0">
              <a:ln>
                <a:noFill/>
              </a:ln>
              <a:effectLst/>
              <a:latin typeface="+mn-lt"/>
            </a:endParaRPr>
          </a:p>
        </p:txBody>
      </p:sp>
      <p:graphicFrame>
        <p:nvGraphicFramePr>
          <p:cNvPr id="15" name="Table 14">
            <a:extLst>
              <a:ext uri="{FF2B5EF4-FFF2-40B4-BE49-F238E27FC236}">
                <a16:creationId xmlns:a16="http://schemas.microsoft.com/office/drawing/2014/main" id="{1962A373-99D1-4CA4-8B78-4F2680C0B1C5}"/>
              </a:ext>
            </a:extLst>
          </p:cNvPr>
          <p:cNvGraphicFramePr>
            <a:graphicFrameLocks noGrp="1"/>
          </p:cNvGraphicFramePr>
          <p:nvPr>
            <p:extLst>
              <p:ext uri="{D42A27DB-BD31-4B8C-83A1-F6EECF244321}">
                <p14:modId xmlns:p14="http://schemas.microsoft.com/office/powerpoint/2010/main" val="4087521097"/>
              </p:ext>
            </p:extLst>
          </p:nvPr>
        </p:nvGraphicFramePr>
        <p:xfrm>
          <a:off x="5861785" y="519764"/>
          <a:ext cx="6246995" cy="5929162"/>
        </p:xfrm>
        <a:graphic>
          <a:graphicData uri="http://schemas.openxmlformats.org/drawingml/2006/table">
            <a:tbl>
              <a:tblPr>
                <a:solidFill>
                  <a:schemeClr val="bg1"/>
                </a:solidFill>
              </a:tblPr>
              <a:tblGrid>
                <a:gridCol w="2338815">
                  <a:extLst>
                    <a:ext uri="{9D8B030D-6E8A-4147-A177-3AD203B41FA5}">
                      <a16:colId xmlns:a16="http://schemas.microsoft.com/office/drawing/2014/main" val="3015433502"/>
                    </a:ext>
                  </a:extLst>
                </a:gridCol>
                <a:gridCol w="1761728">
                  <a:extLst>
                    <a:ext uri="{9D8B030D-6E8A-4147-A177-3AD203B41FA5}">
                      <a16:colId xmlns:a16="http://schemas.microsoft.com/office/drawing/2014/main" val="655017405"/>
                    </a:ext>
                  </a:extLst>
                </a:gridCol>
                <a:gridCol w="2146452">
                  <a:extLst>
                    <a:ext uri="{9D8B030D-6E8A-4147-A177-3AD203B41FA5}">
                      <a16:colId xmlns:a16="http://schemas.microsoft.com/office/drawing/2014/main" val="3070730156"/>
                    </a:ext>
                  </a:extLst>
                </a:gridCol>
              </a:tblGrid>
              <a:tr h="5929162">
                <a:tc>
                  <a:txBody>
                    <a:bodyPr/>
                    <a:lstStyle/>
                    <a:p>
                      <a:r>
                        <a:rPr lang="en-US" sz="2000" b="1" cap="none" spc="0" dirty="0">
                          <a:solidFill>
                            <a:schemeClr val="tx1"/>
                          </a:solidFill>
                          <a:effectLst/>
                        </a:rPr>
                        <a:t>Phone:</a:t>
                      </a:r>
                      <a:r>
                        <a:rPr lang="en-US" sz="2000" cap="none" spc="0" dirty="0">
                          <a:solidFill>
                            <a:schemeClr val="tx1"/>
                          </a:solidFill>
                          <a:effectLst/>
                        </a:rPr>
                        <a:t>  (518) 474-4815</a:t>
                      </a:r>
                      <a:br>
                        <a:rPr lang="en-US" sz="2000" cap="none" spc="0" dirty="0">
                          <a:solidFill>
                            <a:schemeClr val="tx1"/>
                          </a:solidFill>
                          <a:effectLst/>
                        </a:rPr>
                      </a:br>
                      <a:r>
                        <a:rPr lang="en-US" sz="2000" b="1" cap="none" spc="0" dirty="0">
                          <a:solidFill>
                            <a:schemeClr val="tx1"/>
                          </a:solidFill>
                          <a:effectLst/>
                        </a:rPr>
                        <a:t>Fax:</a:t>
                      </a:r>
                      <a:r>
                        <a:rPr lang="en-US" sz="2000" cap="none" spc="0" dirty="0">
                          <a:solidFill>
                            <a:schemeClr val="tx1"/>
                          </a:solidFill>
                          <a:effectLst/>
                        </a:rPr>
                        <a:t>  (518) 486-4899</a:t>
                      </a:r>
                    </a:p>
                  </a:txBody>
                  <a:tcPr marL="169433" marR="59561" marT="130333" marB="1303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b="1" cap="none" spc="0" dirty="0">
                          <a:solidFill>
                            <a:schemeClr val="tx1"/>
                          </a:solidFill>
                          <a:effectLst/>
                        </a:rPr>
                        <a:t>Mailing Address:</a:t>
                      </a:r>
                      <a:endParaRPr lang="en-US" sz="2000" cap="none" spc="0" dirty="0">
                        <a:solidFill>
                          <a:schemeClr val="tx1"/>
                        </a:solidFill>
                        <a:effectLst/>
                      </a:endParaRPr>
                    </a:p>
                  </a:txBody>
                  <a:tcPr marL="169433" marR="59561" marT="130333" marB="1303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cap="none" spc="0" dirty="0">
                          <a:solidFill>
                            <a:schemeClr val="tx1"/>
                          </a:solidFill>
                          <a:effectLst/>
                        </a:rPr>
                        <a:t>Grants Finance</a:t>
                      </a:r>
                      <a:br>
                        <a:rPr lang="en-US" sz="2000" cap="none" spc="0" dirty="0">
                          <a:solidFill>
                            <a:schemeClr val="tx1"/>
                          </a:solidFill>
                          <a:effectLst/>
                        </a:rPr>
                      </a:br>
                      <a:r>
                        <a:rPr lang="en-US" sz="2000" cap="none" spc="0" dirty="0">
                          <a:solidFill>
                            <a:schemeClr val="tx1"/>
                          </a:solidFill>
                          <a:effectLst/>
                        </a:rPr>
                        <a:t>NYSED</a:t>
                      </a:r>
                      <a:br>
                        <a:rPr lang="en-US" sz="2000" cap="none" spc="0" dirty="0">
                          <a:solidFill>
                            <a:schemeClr val="tx1"/>
                          </a:solidFill>
                          <a:effectLst/>
                        </a:rPr>
                      </a:br>
                      <a:r>
                        <a:rPr lang="en-US" sz="2000" cap="none" spc="0" dirty="0">
                          <a:solidFill>
                            <a:schemeClr val="tx1"/>
                          </a:solidFill>
                          <a:effectLst/>
                        </a:rPr>
                        <a:t>Room 510W EB</a:t>
                      </a:r>
                      <a:br>
                        <a:rPr lang="en-US" sz="2000" cap="none" spc="0" dirty="0">
                          <a:solidFill>
                            <a:schemeClr val="tx1"/>
                          </a:solidFill>
                          <a:effectLst/>
                        </a:rPr>
                      </a:br>
                      <a:r>
                        <a:rPr lang="en-US" sz="2000" cap="none" spc="0" dirty="0">
                          <a:solidFill>
                            <a:schemeClr val="tx1"/>
                          </a:solidFill>
                          <a:effectLst/>
                        </a:rPr>
                        <a:t>89 Washington Avenue</a:t>
                      </a:r>
                      <a:br>
                        <a:rPr lang="en-US" sz="2000" cap="none" spc="0" dirty="0">
                          <a:solidFill>
                            <a:schemeClr val="tx1"/>
                          </a:solidFill>
                          <a:effectLst/>
                        </a:rPr>
                      </a:br>
                      <a:r>
                        <a:rPr lang="en-US" sz="2000" cap="none" spc="0" dirty="0">
                          <a:solidFill>
                            <a:schemeClr val="tx1"/>
                          </a:solidFill>
                          <a:effectLst/>
                        </a:rPr>
                        <a:t>Albany, New York  12234</a:t>
                      </a:r>
                    </a:p>
                  </a:txBody>
                  <a:tcPr marL="169433" marR="59561" marT="130333" marB="1303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0991889"/>
                  </a:ext>
                </a:extLst>
              </a:tr>
            </a:tbl>
          </a:graphicData>
        </a:graphic>
      </p:graphicFrame>
    </p:spTree>
    <p:extLst>
      <p:ext uri="{BB962C8B-B14F-4D97-AF65-F5344CB8AC3E}">
        <p14:creationId xmlns:p14="http://schemas.microsoft.com/office/powerpoint/2010/main" val="710327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80000" y="858982"/>
            <a:ext cx="7112000" cy="32881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Title 72">
            <a:extLst>
              <a:ext uri="{FF2B5EF4-FFF2-40B4-BE49-F238E27FC236}">
                <a16:creationId xmlns:a16="http://schemas.microsoft.com/office/drawing/2014/main" id="{CD9704D8-C2AB-47DF-B82D-EA46A199E087}"/>
              </a:ext>
            </a:extLst>
          </p:cNvPr>
          <p:cNvSpPr>
            <a:spLocks noGrp="1"/>
          </p:cNvSpPr>
          <p:nvPr>
            <p:ph type="title"/>
          </p:nvPr>
        </p:nvSpPr>
        <p:spPr>
          <a:xfrm>
            <a:off x="213360" y="457200"/>
            <a:ext cx="4558665" cy="1600200"/>
          </a:xfrm>
        </p:spPr>
        <p:txBody>
          <a:bodyPr>
            <a:normAutofit fontScale="90000"/>
          </a:bodyPr>
          <a:lstStyle/>
          <a:p>
            <a:r>
              <a:rPr lang="en-US" sz="4000" b="1" dirty="0"/>
              <a:t>WIOA Program Areas 1,2,3 &amp; 4/ALE </a:t>
            </a:r>
            <a:r>
              <a:rPr lang="en-US" sz="4400" b="1" dirty="0"/>
              <a:t>Budgets</a:t>
            </a:r>
            <a:br>
              <a:rPr lang="en-US" dirty="0"/>
            </a:br>
            <a:br>
              <a:rPr lang="en-US" dirty="0"/>
            </a:br>
            <a:endParaRPr lang="en-US" dirty="0"/>
          </a:p>
        </p:txBody>
      </p:sp>
      <p:sp>
        <p:nvSpPr>
          <p:cNvPr id="74" name="Picture Placeholder 73">
            <a:extLst>
              <a:ext uri="{FF2B5EF4-FFF2-40B4-BE49-F238E27FC236}">
                <a16:creationId xmlns:a16="http://schemas.microsoft.com/office/drawing/2014/main" id="{A69C25DD-39C2-48D0-8E77-A46F66B126F1}"/>
              </a:ext>
            </a:extLst>
          </p:cNvPr>
          <p:cNvSpPr>
            <a:spLocks noGrp="1"/>
          </p:cNvSpPr>
          <p:nvPr>
            <p:ph type="pic" idx="1"/>
          </p:nvPr>
        </p:nvSpPr>
        <p:spPr>
          <a:xfrm>
            <a:off x="5183188" y="987425"/>
            <a:ext cx="6905308" cy="3041739"/>
          </a:xfrm>
        </p:spPr>
      </p:sp>
      <p:sp>
        <p:nvSpPr>
          <p:cNvPr id="5" name="Content Placeholder 4">
            <a:extLst>
              <a:ext uri="{FF2B5EF4-FFF2-40B4-BE49-F238E27FC236}">
                <a16:creationId xmlns:a16="http://schemas.microsoft.com/office/drawing/2014/main" id="{F29DDA38-7F6C-43C4-8BDD-D102EDDF8A53}"/>
              </a:ext>
            </a:extLst>
          </p:cNvPr>
          <p:cNvSpPr>
            <a:spLocks noGrp="1"/>
          </p:cNvSpPr>
          <p:nvPr>
            <p:ph type="body" sz="half" idx="2"/>
          </p:nvPr>
        </p:nvSpPr>
        <p:spPr>
          <a:xfrm>
            <a:off x="103504" y="2057399"/>
            <a:ext cx="4892008" cy="4247147"/>
          </a:xfrm>
        </p:spPr>
        <p:txBody>
          <a:bodyPr>
            <a:normAutofit/>
          </a:bodyPr>
          <a:lstStyle/>
          <a:p>
            <a:pPr marL="0" indent="0">
              <a:buNone/>
            </a:pPr>
            <a:r>
              <a:rPr lang="en-US" sz="2600" b="1" dirty="0">
                <a:effectLst/>
                <a:latin typeface="Times New Roman" panose="02020603050405020304" pitchFamily="18" charset="0"/>
                <a:ea typeface="Times New Roman" panose="02020603050405020304" pitchFamily="18" charset="0"/>
              </a:rPr>
              <a:t>Local Agency Information</a:t>
            </a:r>
            <a:endParaRPr lang="en-US" sz="2600" dirty="0">
              <a:effectLst/>
              <a:latin typeface="Times New Roman" panose="02020603050405020304" pitchFamily="18" charset="0"/>
              <a:ea typeface="Times New Roman" panose="02020603050405020304" pitchFamily="18" charset="0"/>
            </a:endParaRPr>
          </a:p>
          <a:p>
            <a:pPr marL="0" indent="0">
              <a:buNone/>
            </a:pPr>
            <a:r>
              <a:rPr lang="en-US" sz="2800" dirty="0"/>
              <a:t>Funding Source</a:t>
            </a:r>
            <a:r>
              <a:rPr lang="en-US" dirty="0"/>
              <a:t>____________________</a:t>
            </a:r>
          </a:p>
          <a:p>
            <a:pPr marL="0" indent="0">
              <a:buNone/>
            </a:pPr>
            <a:endParaRPr lang="en-US" dirty="0"/>
          </a:p>
          <a:p>
            <a:pPr marL="0" indent="0">
              <a:buNone/>
            </a:pPr>
            <a:r>
              <a:rPr lang="en-US" sz="2400" dirty="0"/>
              <a:t>Be sure to:</a:t>
            </a:r>
          </a:p>
          <a:p>
            <a:pPr marL="0" indent="0">
              <a:buNone/>
            </a:pPr>
            <a:r>
              <a:rPr lang="en-US" sz="2400" dirty="0"/>
              <a:t>Read the instructions</a:t>
            </a:r>
          </a:p>
          <a:p>
            <a:pPr marL="0" indent="0">
              <a:buNone/>
            </a:pPr>
            <a:r>
              <a:rPr lang="en-US" sz="2400" dirty="0"/>
              <a:t>Required Information:</a:t>
            </a:r>
          </a:p>
          <a:p>
            <a:pPr marL="342900" indent="-342900">
              <a:buFont typeface="Arial" panose="020B0604020202020204" pitchFamily="34" charset="0"/>
              <a:buChar char="•"/>
            </a:pPr>
            <a:r>
              <a:rPr lang="en-US" sz="2400" dirty="0"/>
              <a:t>Local Agency Information</a:t>
            </a:r>
          </a:p>
          <a:p>
            <a:pPr marL="342900" indent="-342900">
              <a:buFont typeface="Arial" panose="020B0604020202020204" pitchFamily="34" charset="0"/>
              <a:buChar char="•"/>
            </a:pPr>
            <a:r>
              <a:rPr lang="en-US" sz="2400" dirty="0"/>
              <a:t>Funding Source (WIOA/ALE)</a:t>
            </a:r>
          </a:p>
          <a:p>
            <a:pPr marL="342900" indent="-342900">
              <a:buFont typeface="Arial" panose="020B0604020202020204" pitchFamily="34" charset="0"/>
              <a:buChar char="•"/>
            </a:pPr>
            <a:r>
              <a:rPr lang="en-US" sz="2400" dirty="0"/>
              <a:t>Project Dates for Fiscal Year </a:t>
            </a:r>
          </a:p>
        </p:txBody>
      </p:sp>
      <p:graphicFrame>
        <p:nvGraphicFramePr>
          <p:cNvPr id="50" name="Table 49">
            <a:extLst>
              <a:ext uri="{FF2B5EF4-FFF2-40B4-BE49-F238E27FC236}">
                <a16:creationId xmlns:a16="http://schemas.microsoft.com/office/drawing/2014/main" id="{88CC6949-ABC0-409B-A91D-1DEAFC4EDD1B}"/>
              </a:ext>
            </a:extLst>
          </p:cNvPr>
          <p:cNvGraphicFramePr>
            <a:graphicFrameLocks noGrp="1"/>
          </p:cNvGraphicFramePr>
          <p:nvPr/>
        </p:nvGraphicFramePr>
        <p:xfrm>
          <a:off x="5183188" y="987426"/>
          <a:ext cx="6905308" cy="1841408"/>
        </p:xfrm>
        <a:graphic>
          <a:graphicData uri="http://schemas.openxmlformats.org/drawingml/2006/table">
            <a:tbl>
              <a:tblPr>
                <a:tableStyleId>{5C22544A-7EE6-4342-B048-85BDC9FD1C3A}</a:tableStyleId>
              </a:tblPr>
              <a:tblGrid>
                <a:gridCol w="1458733">
                  <a:extLst>
                    <a:ext uri="{9D8B030D-6E8A-4147-A177-3AD203B41FA5}">
                      <a16:colId xmlns:a16="http://schemas.microsoft.com/office/drawing/2014/main" val="2114249203"/>
                    </a:ext>
                  </a:extLst>
                </a:gridCol>
                <a:gridCol w="1781498">
                  <a:extLst>
                    <a:ext uri="{9D8B030D-6E8A-4147-A177-3AD203B41FA5}">
                      <a16:colId xmlns:a16="http://schemas.microsoft.com/office/drawing/2014/main" val="325572582"/>
                    </a:ext>
                  </a:extLst>
                </a:gridCol>
                <a:gridCol w="286810">
                  <a:extLst>
                    <a:ext uri="{9D8B030D-6E8A-4147-A177-3AD203B41FA5}">
                      <a16:colId xmlns:a16="http://schemas.microsoft.com/office/drawing/2014/main" val="3476676371"/>
                    </a:ext>
                  </a:extLst>
                </a:gridCol>
                <a:gridCol w="1638646">
                  <a:extLst>
                    <a:ext uri="{9D8B030D-6E8A-4147-A177-3AD203B41FA5}">
                      <a16:colId xmlns:a16="http://schemas.microsoft.com/office/drawing/2014/main" val="469297591"/>
                    </a:ext>
                  </a:extLst>
                </a:gridCol>
                <a:gridCol w="311628">
                  <a:extLst>
                    <a:ext uri="{9D8B030D-6E8A-4147-A177-3AD203B41FA5}">
                      <a16:colId xmlns:a16="http://schemas.microsoft.com/office/drawing/2014/main" val="3251534226"/>
                    </a:ext>
                  </a:extLst>
                </a:gridCol>
                <a:gridCol w="1427993">
                  <a:extLst>
                    <a:ext uri="{9D8B030D-6E8A-4147-A177-3AD203B41FA5}">
                      <a16:colId xmlns:a16="http://schemas.microsoft.com/office/drawing/2014/main" val="3423408719"/>
                    </a:ext>
                  </a:extLst>
                </a:gridCol>
              </a:tblGrid>
              <a:tr h="325337">
                <a:tc>
                  <a:txBody>
                    <a:bodyPr/>
                    <a:lstStyle/>
                    <a:p>
                      <a:pPr marL="0" marR="0">
                        <a:spcBef>
                          <a:spcPts val="0"/>
                        </a:spcBef>
                        <a:spcAft>
                          <a:spcPts val="0"/>
                        </a:spcAft>
                      </a:pPr>
                      <a:r>
                        <a:rPr lang="en-US" sz="1100" dirty="0">
                          <a:effectLst/>
                        </a:rPr>
                        <a:t>Report Prepared By:</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solidFill>
                      <a:schemeClr val="accent1">
                        <a:tint val="20000"/>
                      </a:schemeClr>
                    </a:solidFill>
                  </a:tcPr>
                </a:tc>
                <a:tc gridSpan="5">
                  <a:txBody>
                    <a:bodyPr/>
                    <a:lstStyle/>
                    <a:p>
                      <a:pPr marL="0" marR="0">
                        <a:spcBef>
                          <a:spcPts val="0"/>
                        </a:spcBef>
                        <a:spcAft>
                          <a:spcPts val="0"/>
                        </a:spcAft>
                      </a:pPr>
                      <a:r>
                        <a:rPr lang="en-US" sz="11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nchor="b">
                    <a:solidFill>
                      <a:schemeClr val="accent1">
                        <a:tint val="2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61066007"/>
                  </a:ext>
                </a:extLst>
              </a:tr>
              <a:tr h="325337">
                <a:tc>
                  <a:txBody>
                    <a:bodyPr/>
                    <a:lstStyle/>
                    <a:p>
                      <a:pPr marL="0" marR="0">
                        <a:spcBef>
                          <a:spcPts val="0"/>
                        </a:spcBef>
                        <a:spcAft>
                          <a:spcPts val="0"/>
                        </a:spcAft>
                      </a:pPr>
                      <a:r>
                        <a:rPr lang="en-US" sz="1100" dirty="0">
                          <a:effectLst/>
                        </a:rPr>
                        <a:t>Agency Name:</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solidFill>
                      <a:schemeClr val="accent1">
                        <a:tint val="20000"/>
                      </a:schemeClr>
                    </a:solidFill>
                  </a:tcPr>
                </a:tc>
                <a:tc gridSpan="5">
                  <a:txBody>
                    <a:bodyPr/>
                    <a:lstStyle/>
                    <a:p>
                      <a:pPr marL="0" marR="0">
                        <a:spcBef>
                          <a:spcPts val="0"/>
                        </a:spcBef>
                        <a:spcAft>
                          <a:spcPts val="0"/>
                        </a:spcAft>
                      </a:pPr>
                      <a:r>
                        <a:rPr lang="en-US" sz="11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nchor="b">
                    <a:solidFill>
                      <a:schemeClr val="accent1">
                        <a:tint val="2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19010374"/>
                  </a:ext>
                </a:extLst>
              </a:tr>
              <a:tr h="325337">
                <a:tc>
                  <a:txBody>
                    <a:bodyPr/>
                    <a:lstStyle/>
                    <a:p>
                      <a:pPr marL="0" marR="0">
                        <a:spcBef>
                          <a:spcPts val="0"/>
                        </a:spcBef>
                        <a:spcAft>
                          <a:spcPts val="0"/>
                        </a:spcAft>
                      </a:pPr>
                      <a:r>
                        <a:rPr lang="en-US" sz="1100" dirty="0">
                          <a:effectLst/>
                        </a:rPr>
                        <a:t>Mailing Address:</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solidFill>
                      <a:schemeClr val="accent1">
                        <a:tint val="20000"/>
                      </a:schemeClr>
                    </a:solidFill>
                  </a:tcPr>
                </a:tc>
                <a:tc gridSpan="5">
                  <a:txBody>
                    <a:bodyPr/>
                    <a:lstStyle/>
                    <a:p>
                      <a:pPr marL="0" marR="0">
                        <a:spcBef>
                          <a:spcPts val="0"/>
                        </a:spcBef>
                        <a:spcAft>
                          <a:spcPts val="0"/>
                        </a:spcAft>
                      </a:pPr>
                      <a:r>
                        <a:rPr lang="en-US" sz="11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nchor="b">
                    <a:solidFill>
                      <a:schemeClr val="accent1">
                        <a:tint val="2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73389921"/>
                  </a:ext>
                </a:extLst>
              </a:tr>
              <a:tr h="214723">
                <a:tc>
                  <a:txBody>
                    <a:bodyPr/>
                    <a:lstStyle/>
                    <a:p>
                      <a:pPr marL="0" marR="0">
                        <a:spcBef>
                          <a:spcPts val="0"/>
                        </a:spcBef>
                        <a:spcAft>
                          <a:spcPts val="0"/>
                        </a:spcAft>
                      </a:pPr>
                      <a:r>
                        <a:rPr lang="en-US" sz="11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solidFill>
                      <a:schemeClr val="accent1">
                        <a:tint val="20000"/>
                      </a:schemeClr>
                    </a:solidFill>
                  </a:tcPr>
                </a:tc>
                <a:tc gridSpan="5">
                  <a:txBody>
                    <a:bodyPr/>
                    <a:lstStyle/>
                    <a:p>
                      <a:pPr marL="0" marR="0" algn="ctr">
                        <a:spcBef>
                          <a:spcPts val="0"/>
                        </a:spcBef>
                        <a:spcAft>
                          <a:spcPts val="0"/>
                        </a:spcAft>
                      </a:pPr>
                      <a:r>
                        <a:rPr lang="en-US" sz="1100" dirty="0">
                          <a:effectLst/>
                        </a:rPr>
                        <a:t>Street</a:t>
                      </a:r>
                      <a:endParaRPr lang="en-US" sz="1200" dirty="0">
                        <a:effectLst/>
                        <a:latin typeface="Times New Roman" panose="02020603050405020304" pitchFamily="18" charset="0"/>
                        <a:ea typeface="Times New Roman" panose="02020603050405020304" pitchFamily="18" charset="0"/>
                      </a:endParaRPr>
                    </a:p>
                  </a:txBody>
                  <a:tcPr marL="68580" marR="68580" marT="0" marB="0">
                    <a:solidFill>
                      <a:schemeClr val="accent1">
                        <a:tint val="2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00143990"/>
                  </a:ext>
                </a:extLst>
              </a:tr>
              <a:tr h="325337">
                <a:tc>
                  <a:txBody>
                    <a:bodyPr/>
                    <a:lstStyle/>
                    <a:p>
                      <a:pPr marL="0" marR="0">
                        <a:spcBef>
                          <a:spcPts val="0"/>
                        </a:spcBef>
                        <a:spcAft>
                          <a:spcPts val="0"/>
                        </a:spcAft>
                      </a:pPr>
                      <a:r>
                        <a:rPr lang="en-US" sz="11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solidFill>
                      <a:schemeClr val="accent1">
                        <a:tint val="20000"/>
                      </a:schemeClr>
                    </a:solidFill>
                  </a:tcPr>
                </a:tc>
                <a:tc>
                  <a:txBody>
                    <a:bodyPr/>
                    <a:lstStyle/>
                    <a:p>
                      <a:pPr marL="0" marR="0">
                        <a:spcBef>
                          <a:spcPts val="0"/>
                        </a:spcBef>
                        <a:spcAft>
                          <a:spcPts val="0"/>
                        </a:spcAft>
                      </a:pPr>
                      <a:r>
                        <a:rPr lang="en-US" sz="11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nchor="b">
                    <a:solidFill>
                      <a:schemeClr val="accent1">
                        <a:tint val="20000"/>
                      </a:schemeClr>
                    </a:solidFill>
                  </a:tcPr>
                </a:tc>
                <a:tc>
                  <a:txBody>
                    <a:bodyPr/>
                    <a:lstStyle/>
                    <a:p>
                      <a:pPr marL="0" marR="0">
                        <a:spcBef>
                          <a:spcPts val="0"/>
                        </a:spcBef>
                        <a:spcAft>
                          <a:spcPts val="0"/>
                        </a:spcAft>
                      </a:pPr>
                      <a:r>
                        <a:rPr lang="en-US" sz="11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solidFill>
                      <a:schemeClr val="accent1">
                        <a:tint val="20000"/>
                      </a:schemeClr>
                    </a:solidFill>
                  </a:tcPr>
                </a:tc>
                <a:tc>
                  <a:txBody>
                    <a:bodyPr/>
                    <a:lstStyle/>
                    <a:p>
                      <a:pPr marL="0" marR="0">
                        <a:spcBef>
                          <a:spcPts val="0"/>
                        </a:spcBef>
                        <a:spcAft>
                          <a:spcPts val="0"/>
                        </a:spcAft>
                      </a:pPr>
                      <a:r>
                        <a:rPr lang="en-US" sz="11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nchor="b">
                    <a:solidFill>
                      <a:schemeClr val="accent1">
                        <a:tint val="20000"/>
                      </a:schemeClr>
                    </a:solidFill>
                  </a:tcPr>
                </a:tc>
                <a:tc>
                  <a:txBody>
                    <a:bodyPr/>
                    <a:lstStyle/>
                    <a:p>
                      <a:pPr marL="0" marR="0">
                        <a:spcBef>
                          <a:spcPts val="0"/>
                        </a:spcBef>
                        <a:spcAft>
                          <a:spcPts val="0"/>
                        </a:spcAft>
                      </a:pPr>
                      <a:r>
                        <a:rPr lang="en-US" sz="11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solidFill>
                      <a:schemeClr val="accent1">
                        <a:tint val="20000"/>
                      </a:schemeClr>
                    </a:solidFill>
                  </a:tcPr>
                </a:tc>
                <a:tc>
                  <a:txBody>
                    <a:bodyPr/>
                    <a:lstStyle/>
                    <a:p>
                      <a:pPr marL="0" marR="0">
                        <a:spcBef>
                          <a:spcPts val="0"/>
                        </a:spcBef>
                        <a:spcAft>
                          <a:spcPts val="0"/>
                        </a:spcAft>
                      </a:pPr>
                      <a:r>
                        <a:rPr lang="en-US" sz="11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nchor="b">
                    <a:solidFill>
                      <a:schemeClr val="accent1">
                        <a:tint val="20000"/>
                      </a:schemeClr>
                    </a:solidFill>
                  </a:tcPr>
                </a:tc>
                <a:extLst>
                  <a:ext uri="{0D108BD9-81ED-4DB2-BD59-A6C34878D82A}">
                    <a16:rowId xmlns:a16="http://schemas.microsoft.com/office/drawing/2014/main" val="3537071268"/>
                  </a:ext>
                </a:extLst>
              </a:tr>
              <a:tr h="325337">
                <a:tc>
                  <a:txBody>
                    <a:bodyPr/>
                    <a:lstStyle/>
                    <a:p>
                      <a:pPr marL="0" marR="0">
                        <a:spcBef>
                          <a:spcPts val="0"/>
                        </a:spcBef>
                        <a:spcAft>
                          <a:spcPts val="0"/>
                        </a:spcAft>
                      </a:pPr>
                      <a:r>
                        <a:rPr lang="en-US" sz="11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solidFill>
                      <a:schemeClr val="accent1">
                        <a:tint val="20000"/>
                      </a:schemeClr>
                    </a:solidFill>
                  </a:tcPr>
                </a:tc>
                <a:tc>
                  <a:txBody>
                    <a:bodyPr/>
                    <a:lstStyle/>
                    <a:p>
                      <a:pPr marL="0" marR="0" algn="ctr">
                        <a:spcBef>
                          <a:spcPts val="0"/>
                        </a:spcBef>
                        <a:spcAft>
                          <a:spcPts val="0"/>
                        </a:spcAft>
                      </a:pPr>
                      <a:r>
                        <a:rPr lang="en-US" sz="1100" dirty="0">
                          <a:effectLst/>
                        </a:rPr>
                        <a:t>City</a:t>
                      </a:r>
                      <a:endParaRPr lang="en-US" sz="1200" dirty="0">
                        <a:effectLst/>
                        <a:latin typeface="Times New Roman" panose="02020603050405020304" pitchFamily="18" charset="0"/>
                        <a:ea typeface="Times New Roman" panose="02020603050405020304" pitchFamily="18" charset="0"/>
                      </a:endParaRPr>
                    </a:p>
                  </a:txBody>
                  <a:tcPr marL="68580" marR="68580" marT="0" marB="0">
                    <a:solidFill>
                      <a:schemeClr val="accent1">
                        <a:tint val="20000"/>
                      </a:schemeClr>
                    </a:solidFill>
                  </a:tcPr>
                </a:tc>
                <a:tc>
                  <a:txBody>
                    <a:bodyPr/>
                    <a:lstStyle/>
                    <a:p>
                      <a:pPr marL="0" marR="0">
                        <a:spcBef>
                          <a:spcPts val="0"/>
                        </a:spcBef>
                        <a:spcAft>
                          <a:spcPts val="0"/>
                        </a:spcAft>
                      </a:pPr>
                      <a:r>
                        <a:rPr lang="en-US" sz="11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solidFill>
                      <a:schemeClr val="accent1">
                        <a:tint val="20000"/>
                      </a:schemeClr>
                    </a:solidFill>
                  </a:tcPr>
                </a:tc>
                <a:tc>
                  <a:txBody>
                    <a:bodyPr/>
                    <a:lstStyle/>
                    <a:p>
                      <a:pPr marL="0" marR="0" algn="ctr">
                        <a:spcBef>
                          <a:spcPts val="0"/>
                        </a:spcBef>
                        <a:spcAft>
                          <a:spcPts val="0"/>
                        </a:spcAft>
                      </a:pPr>
                      <a:r>
                        <a:rPr lang="en-US" sz="1100" dirty="0">
                          <a:effectLst/>
                        </a:rPr>
                        <a:t>State</a:t>
                      </a:r>
                      <a:endParaRPr lang="en-US" sz="1200" dirty="0">
                        <a:effectLst/>
                        <a:latin typeface="Times New Roman" panose="02020603050405020304" pitchFamily="18" charset="0"/>
                        <a:ea typeface="Times New Roman" panose="02020603050405020304" pitchFamily="18" charset="0"/>
                      </a:endParaRPr>
                    </a:p>
                  </a:txBody>
                  <a:tcPr marL="68580" marR="68580" marT="0" marB="0">
                    <a:solidFill>
                      <a:schemeClr val="accent1">
                        <a:tint val="20000"/>
                      </a:schemeClr>
                    </a:solidFill>
                  </a:tcPr>
                </a:tc>
                <a:tc>
                  <a:txBody>
                    <a:bodyPr/>
                    <a:lstStyle/>
                    <a:p>
                      <a:pPr marL="0" marR="0">
                        <a:spcBef>
                          <a:spcPts val="0"/>
                        </a:spcBef>
                        <a:spcAft>
                          <a:spcPts val="0"/>
                        </a:spcAft>
                      </a:pPr>
                      <a:r>
                        <a:rPr lang="en-US" sz="11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solidFill>
                      <a:schemeClr val="accent1">
                        <a:tint val="20000"/>
                      </a:schemeClr>
                    </a:solidFill>
                  </a:tcPr>
                </a:tc>
                <a:tc>
                  <a:txBody>
                    <a:bodyPr/>
                    <a:lstStyle/>
                    <a:p>
                      <a:pPr marL="0" marR="0" algn="ctr">
                        <a:spcBef>
                          <a:spcPts val="0"/>
                        </a:spcBef>
                        <a:spcAft>
                          <a:spcPts val="0"/>
                        </a:spcAft>
                      </a:pPr>
                      <a:r>
                        <a:rPr lang="en-US" sz="1100" dirty="0">
                          <a:effectLst/>
                        </a:rPr>
                        <a:t>Zip Code</a:t>
                      </a:r>
                      <a:endParaRPr lang="en-US" sz="1200" dirty="0">
                        <a:effectLst/>
                        <a:latin typeface="Times New Roman" panose="02020603050405020304" pitchFamily="18" charset="0"/>
                        <a:ea typeface="Times New Roman" panose="02020603050405020304" pitchFamily="18" charset="0"/>
                      </a:endParaRPr>
                    </a:p>
                  </a:txBody>
                  <a:tcPr marL="68580" marR="68580" marT="0" marB="0">
                    <a:solidFill>
                      <a:schemeClr val="accent1">
                        <a:tint val="20000"/>
                      </a:schemeClr>
                    </a:solidFill>
                  </a:tcPr>
                </a:tc>
                <a:extLst>
                  <a:ext uri="{0D108BD9-81ED-4DB2-BD59-A6C34878D82A}">
                    <a16:rowId xmlns:a16="http://schemas.microsoft.com/office/drawing/2014/main" val="1302381701"/>
                  </a:ext>
                </a:extLst>
              </a:tr>
            </a:tbl>
          </a:graphicData>
        </a:graphic>
      </p:graphicFrame>
      <p:sp>
        <p:nvSpPr>
          <p:cNvPr id="69" name="TextBox 68">
            <a:extLst>
              <a:ext uri="{FF2B5EF4-FFF2-40B4-BE49-F238E27FC236}">
                <a16:creationId xmlns:a16="http://schemas.microsoft.com/office/drawing/2014/main" id="{49E7FD5A-98CE-46D4-9291-215EB354EFAA}"/>
              </a:ext>
            </a:extLst>
          </p:cNvPr>
          <p:cNvSpPr txBox="1"/>
          <p:nvPr/>
        </p:nvSpPr>
        <p:spPr>
          <a:xfrm>
            <a:off x="5183188" y="2828835"/>
            <a:ext cx="6886892" cy="1200329"/>
          </a:xfrm>
          <a:prstGeom prst="rect">
            <a:avLst/>
          </a:prstGeom>
          <a:solidFill>
            <a:schemeClr val="accent1">
              <a:tint val="20000"/>
            </a:schemeClr>
          </a:solidFill>
        </p:spPr>
        <p:txBody>
          <a:bodyPr wrap="square">
            <a:spAutoFit/>
          </a:bodyPr>
          <a:lstStyle/>
          <a:p>
            <a:pPr marL="0" indent="0">
              <a:buNone/>
            </a:pPr>
            <a:r>
              <a:rPr lang="en-US" dirty="0"/>
              <a:t>Telephone #___________________  County______________</a:t>
            </a:r>
          </a:p>
          <a:p>
            <a:pPr marL="0" indent="0">
              <a:buNone/>
            </a:pPr>
            <a:r>
              <a:rPr lang="en-US" dirty="0"/>
              <a:t>Email Address______________________________________</a:t>
            </a:r>
            <a:br>
              <a:rPr lang="en-US" dirty="0"/>
            </a:br>
            <a:r>
              <a:rPr lang="en-US" dirty="0"/>
              <a:t>Project Operation Dates__</a:t>
            </a:r>
            <a:r>
              <a:rPr lang="en-US" dirty="0">
                <a:highlight>
                  <a:srgbClr val="FFFF00"/>
                </a:highlight>
              </a:rPr>
              <a:t>7</a:t>
            </a:r>
            <a:r>
              <a:rPr lang="en-US" dirty="0"/>
              <a:t>/_</a:t>
            </a:r>
            <a:r>
              <a:rPr lang="en-US" dirty="0">
                <a:highlight>
                  <a:srgbClr val="FFFF00"/>
                </a:highlight>
              </a:rPr>
              <a:t>1</a:t>
            </a:r>
            <a:r>
              <a:rPr lang="en-US" dirty="0"/>
              <a:t>_/_</a:t>
            </a:r>
            <a:r>
              <a:rPr lang="en-US" dirty="0">
                <a:highlight>
                  <a:srgbClr val="FFFF00"/>
                </a:highlight>
              </a:rPr>
              <a:t>22</a:t>
            </a:r>
            <a:r>
              <a:rPr lang="en-US" dirty="0"/>
              <a:t>_   __</a:t>
            </a:r>
            <a:r>
              <a:rPr lang="en-US" dirty="0">
                <a:highlight>
                  <a:srgbClr val="FFFF00"/>
                </a:highlight>
              </a:rPr>
              <a:t>6</a:t>
            </a:r>
            <a:r>
              <a:rPr lang="en-US" dirty="0"/>
              <a:t>_/_</a:t>
            </a:r>
            <a:r>
              <a:rPr lang="en-US" dirty="0">
                <a:highlight>
                  <a:srgbClr val="FFFF00"/>
                </a:highlight>
              </a:rPr>
              <a:t>30</a:t>
            </a:r>
            <a:r>
              <a:rPr lang="en-US" dirty="0"/>
              <a:t>_/_</a:t>
            </a:r>
            <a:r>
              <a:rPr lang="en-US" dirty="0">
                <a:highlight>
                  <a:srgbClr val="FFFF00"/>
                </a:highlight>
              </a:rPr>
              <a:t>23</a:t>
            </a:r>
            <a:r>
              <a:rPr lang="en-US" dirty="0"/>
              <a:t> ____</a:t>
            </a:r>
          </a:p>
          <a:p>
            <a:pPr marL="0" indent="0">
              <a:buNone/>
            </a:pPr>
            <a:r>
              <a:rPr lang="en-US" dirty="0"/>
              <a:t>                                               START                         END</a:t>
            </a:r>
          </a:p>
        </p:txBody>
      </p:sp>
      <p:cxnSp>
        <p:nvCxnSpPr>
          <p:cNvPr id="77" name="Straight Arrow Connector 76">
            <a:extLst>
              <a:ext uri="{FF2B5EF4-FFF2-40B4-BE49-F238E27FC236}">
                <a16:creationId xmlns:a16="http://schemas.microsoft.com/office/drawing/2014/main" id="{6E867A58-C2BB-45B8-8C6F-A3A90DB59201}"/>
              </a:ext>
            </a:extLst>
          </p:cNvPr>
          <p:cNvCxnSpPr>
            <a:cxnSpLocks/>
          </p:cNvCxnSpPr>
          <p:nvPr/>
        </p:nvCxnSpPr>
        <p:spPr>
          <a:xfrm flipH="1">
            <a:off x="4191652" y="3724977"/>
            <a:ext cx="3402681" cy="1982175"/>
          </a:xfrm>
          <a:prstGeom prst="straightConnector1">
            <a:avLst/>
          </a:prstGeom>
          <a:ln w="57150">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60250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B0AEF9B6-9B38-4403-A6B0-B6F067AFCE1E}"/>
              </a:ext>
            </a:extLst>
          </p:cNvPr>
          <p:cNvSpPr>
            <a:spLocks noGrp="1"/>
          </p:cNvSpPr>
          <p:nvPr>
            <p:ph type="title" idx="4294967295"/>
          </p:nvPr>
        </p:nvSpPr>
        <p:spPr>
          <a:xfrm>
            <a:off x="-1" y="628650"/>
            <a:ext cx="7181721" cy="913711"/>
          </a:xfrm>
        </p:spPr>
        <p:txBody>
          <a:bodyPr vert="horz" lIns="91440" tIns="45720" rIns="91440" bIns="45720" rtlCol="0" anchor="ctr">
            <a:normAutofit fontScale="90000"/>
          </a:bodyPr>
          <a:lstStyle/>
          <a:p>
            <a:r>
              <a:rPr kumimoji="0" lang="en-US" altLang="en-US" sz="4400" b="1" i="0" u="sng" strike="noStrike" cap="none" normalizeH="0" baseline="0" dirty="0">
                <a:ln>
                  <a:noFill/>
                </a:ln>
                <a:effectLst/>
              </a:rPr>
              <a:t>SALARIES FOR PROFESSIONAL STAFF:  Code 15</a:t>
            </a:r>
            <a:br>
              <a:rPr kumimoji="0" lang="en-US" altLang="en-US" sz="4400" b="0" i="0" u="none" strike="noStrike" cap="none" normalizeH="0" baseline="0" dirty="0">
                <a:ln>
                  <a:noFill/>
                </a:ln>
                <a:effectLst/>
              </a:rPr>
            </a:br>
            <a:endParaRPr lang="en-US" sz="4400" kern="1200" dirty="0">
              <a:solidFill>
                <a:schemeClr val="tx1"/>
              </a:solidFill>
              <a:latin typeface="+mj-lt"/>
              <a:ea typeface="+mj-ea"/>
              <a:cs typeface="+mj-cs"/>
            </a:endParaRPr>
          </a:p>
        </p:txBody>
      </p:sp>
      <p:graphicFrame>
        <p:nvGraphicFramePr>
          <p:cNvPr id="12" name="Content Placeholder 11">
            <a:extLst>
              <a:ext uri="{FF2B5EF4-FFF2-40B4-BE49-F238E27FC236}">
                <a16:creationId xmlns:a16="http://schemas.microsoft.com/office/drawing/2014/main" id="{01B66A01-C484-406C-8451-6AF713F41B41}"/>
              </a:ext>
            </a:extLst>
          </p:cNvPr>
          <p:cNvGraphicFramePr>
            <a:graphicFrameLocks noGrp="1"/>
          </p:cNvGraphicFramePr>
          <p:nvPr>
            <p:ph idx="4294967295"/>
            <p:extLst>
              <p:ext uri="{D42A27DB-BD31-4B8C-83A1-F6EECF244321}">
                <p14:modId xmlns:p14="http://schemas.microsoft.com/office/powerpoint/2010/main" val="1684498889"/>
              </p:ext>
            </p:extLst>
          </p:nvPr>
        </p:nvGraphicFramePr>
        <p:xfrm>
          <a:off x="7249098" y="544945"/>
          <a:ext cx="4875525" cy="5826536"/>
        </p:xfrm>
        <a:graphic>
          <a:graphicData uri="http://schemas.openxmlformats.org/drawingml/2006/table">
            <a:tbl>
              <a:tblPr firstRow="1" bandRow="1">
                <a:tableStyleId>{5C22544A-7EE6-4342-B048-85BDC9FD1C3A}</a:tableStyleId>
              </a:tblPr>
              <a:tblGrid>
                <a:gridCol w="1100575">
                  <a:extLst>
                    <a:ext uri="{9D8B030D-6E8A-4147-A177-3AD203B41FA5}">
                      <a16:colId xmlns:a16="http://schemas.microsoft.com/office/drawing/2014/main" val="3830196258"/>
                    </a:ext>
                  </a:extLst>
                </a:gridCol>
                <a:gridCol w="1372844">
                  <a:extLst>
                    <a:ext uri="{9D8B030D-6E8A-4147-A177-3AD203B41FA5}">
                      <a16:colId xmlns:a16="http://schemas.microsoft.com/office/drawing/2014/main" val="314903684"/>
                    </a:ext>
                  </a:extLst>
                </a:gridCol>
                <a:gridCol w="1370356">
                  <a:extLst>
                    <a:ext uri="{9D8B030D-6E8A-4147-A177-3AD203B41FA5}">
                      <a16:colId xmlns:a16="http://schemas.microsoft.com/office/drawing/2014/main" val="4062366086"/>
                    </a:ext>
                  </a:extLst>
                </a:gridCol>
                <a:gridCol w="1031750">
                  <a:extLst>
                    <a:ext uri="{9D8B030D-6E8A-4147-A177-3AD203B41FA5}">
                      <a16:colId xmlns:a16="http://schemas.microsoft.com/office/drawing/2014/main" val="557985264"/>
                    </a:ext>
                  </a:extLst>
                </a:gridCol>
              </a:tblGrid>
              <a:tr h="2395165">
                <a:tc>
                  <a:txBody>
                    <a:bodyPr/>
                    <a:lstStyle/>
                    <a:p>
                      <a:pPr marL="0" marR="0" algn="ctr">
                        <a:spcBef>
                          <a:spcPts val="0"/>
                        </a:spcBef>
                        <a:spcAft>
                          <a:spcPts val="0"/>
                        </a:spcAft>
                      </a:pPr>
                      <a:r>
                        <a:rPr lang="en-US" sz="1400" cap="all" spc="60" dirty="0">
                          <a:effectLst/>
                        </a:rPr>
                        <a:t>Specific Position Title</a:t>
                      </a:r>
                      <a:endParaRPr lang="en-US" sz="1400" b="1" cap="all" spc="60" dirty="0">
                        <a:solidFill>
                          <a:schemeClr val="tx1"/>
                        </a:solidFill>
                        <a:effectLst/>
                        <a:latin typeface="Times New Roman" panose="02020603050405020304" pitchFamily="18" charset="0"/>
                        <a:ea typeface="Times New Roman" panose="02020603050405020304" pitchFamily="18" charset="0"/>
                      </a:endParaRPr>
                    </a:p>
                  </a:txBody>
                  <a:tcPr marL="157064" marR="157064" marT="157064" marB="1570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cap="all" spc="60" dirty="0">
                          <a:effectLst/>
                        </a:rPr>
                        <a:t>Full-Time</a:t>
                      </a:r>
                    </a:p>
                    <a:p>
                      <a:pPr marL="0" marR="0" algn="ctr">
                        <a:spcBef>
                          <a:spcPts val="0"/>
                        </a:spcBef>
                        <a:spcAft>
                          <a:spcPts val="0"/>
                        </a:spcAft>
                      </a:pPr>
                      <a:r>
                        <a:rPr lang="en-US" sz="1400" cap="all" spc="60" dirty="0">
                          <a:effectLst/>
                        </a:rPr>
                        <a:t>Equivalent</a:t>
                      </a:r>
                      <a:endParaRPr lang="en-US" sz="1400" b="1" cap="all" spc="60" dirty="0">
                        <a:solidFill>
                          <a:schemeClr val="tx1"/>
                        </a:solidFill>
                        <a:effectLst/>
                        <a:latin typeface="Times New Roman" panose="02020603050405020304" pitchFamily="18" charset="0"/>
                        <a:ea typeface="Times New Roman" panose="02020603050405020304" pitchFamily="18" charset="0"/>
                      </a:endParaRPr>
                    </a:p>
                  </a:txBody>
                  <a:tcPr marL="157064" marR="157064" marT="157064" marB="1570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cap="all" spc="60" dirty="0">
                          <a:effectLst/>
                        </a:rPr>
                        <a:t>Annualized Rate</a:t>
                      </a:r>
                    </a:p>
                    <a:p>
                      <a:pPr marL="0" marR="0" algn="ctr">
                        <a:spcBef>
                          <a:spcPts val="0"/>
                        </a:spcBef>
                        <a:spcAft>
                          <a:spcPts val="0"/>
                        </a:spcAft>
                      </a:pPr>
                      <a:r>
                        <a:rPr lang="en-US" sz="1400" cap="all" spc="60" dirty="0">
                          <a:effectLst/>
                        </a:rPr>
                        <a:t>of Pay</a:t>
                      </a:r>
                      <a:endParaRPr lang="en-US" sz="1400" b="1" cap="all" spc="60" dirty="0">
                        <a:solidFill>
                          <a:schemeClr val="tx1"/>
                        </a:solidFill>
                        <a:effectLst/>
                        <a:latin typeface="Times New Roman" panose="02020603050405020304" pitchFamily="18" charset="0"/>
                        <a:ea typeface="Times New Roman" panose="02020603050405020304" pitchFamily="18" charset="0"/>
                      </a:endParaRPr>
                    </a:p>
                  </a:txBody>
                  <a:tcPr marL="157064" marR="157064" marT="157064" marB="1570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cap="all" spc="60" dirty="0">
                          <a:effectLst/>
                        </a:rPr>
                        <a:t>Project</a:t>
                      </a:r>
                    </a:p>
                    <a:p>
                      <a:pPr marL="0" marR="0" algn="ctr">
                        <a:spcBef>
                          <a:spcPts val="0"/>
                        </a:spcBef>
                        <a:spcAft>
                          <a:spcPts val="0"/>
                        </a:spcAft>
                      </a:pPr>
                      <a:r>
                        <a:rPr lang="en-US" sz="1400" cap="all" spc="60" dirty="0">
                          <a:effectLst/>
                        </a:rPr>
                        <a:t>Salary</a:t>
                      </a:r>
                      <a:endParaRPr lang="en-US" sz="1400" b="1" cap="all" spc="60" dirty="0">
                        <a:solidFill>
                          <a:schemeClr val="tx1"/>
                        </a:solidFill>
                        <a:effectLst/>
                        <a:latin typeface="Times New Roman" panose="02020603050405020304" pitchFamily="18" charset="0"/>
                        <a:ea typeface="Times New Roman" panose="02020603050405020304" pitchFamily="18" charset="0"/>
                      </a:endParaRPr>
                    </a:p>
                  </a:txBody>
                  <a:tcPr marL="157064" marR="157064" marT="157064" marB="1570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75873857"/>
                  </a:ext>
                </a:extLst>
              </a:tr>
              <a:tr h="1036206">
                <a:tc>
                  <a:txBody>
                    <a:bodyPr/>
                    <a:lstStyle/>
                    <a:p>
                      <a:pPr marL="0" marR="0" algn="just">
                        <a:spcBef>
                          <a:spcPts val="0"/>
                        </a:spcBef>
                        <a:spcAft>
                          <a:spcPts val="0"/>
                        </a:spcAft>
                      </a:pPr>
                      <a:r>
                        <a:rPr lang="en-US" sz="1800" cap="none" spc="0" dirty="0">
                          <a:effectLst/>
                        </a:rPr>
                        <a:t> </a:t>
                      </a:r>
                      <a:endParaRPr lang="en-US" sz="1800" cap="none" spc="0" dirty="0">
                        <a:solidFill>
                          <a:schemeClr val="tx1"/>
                        </a:solidFill>
                        <a:effectLst/>
                        <a:latin typeface="Times New Roman" panose="02020603050405020304" pitchFamily="18" charset="0"/>
                        <a:ea typeface="Times New Roman" panose="02020603050405020304" pitchFamily="18" charset="0"/>
                      </a:endParaRPr>
                    </a:p>
                  </a:txBody>
                  <a:tcPr marL="75191" marR="75191" marT="0" marB="1047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spcBef>
                          <a:spcPts val="0"/>
                        </a:spcBef>
                        <a:spcAft>
                          <a:spcPts val="0"/>
                        </a:spcAft>
                      </a:pPr>
                      <a:r>
                        <a:rPr lang="en-US" sz="1800" cap="none" spc="0" dirty="0">
                          <a:effectLst/>
                        </a:rPr>
                        <a:t> </a:t>
                      </a:r>
                      <a:endParaRPr lang="en-US" sz="1800" cap="none" spc="0" dirty="0">
                        <a:solidFill>
                          <a:schemeClr val="tx1"/>
                        </a:solidFill>
                        <a:effectLst/>
                        <a:latin typeface="Times New Roman" panose="02020603050405020304" pitchFamily="18" charset="0"/>
                        <a:ea typeface="Times New Roman" panose="02020603050405020304" pitchFamily="18" charset="0"/>
                      </a:endParaRPr>
                    </a:p>
                  </a:txBody>
                  <a:tcPr marL="75191" marR="75191" marT="0" marB="1047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tabLst>
                          <a:tab pos="2743200" algn="ctr"/>
                          <a:tab pos="5486400" algn="r"/>
                          <a:tab pos="457200" algn="l"/>
                        </a:tabLst>
                      </a:pPr>
                      <a:r>
                        <a:rPr lang="en-US" sz="1800" cap="none" spc="0" dirty="0">
                          <a:effectLst/>
                        </a:rPr>
                        <a:t> </a:t>
                      </a:r>
                      <a:endParaRPr lang="en-US" sz="1800" cap="none" spc="0" dirty="0">
                        <a:solidFill>
                          <a:schemeClr val="tx1"/>
                        </a:solidFill>
                        <a:effectLst/>
                        <a:latin typeface="Times New Roman" panose="02020603050405020304" pitchFamily="18" charset="0"/>
                        <a:ea typeface="Times New Roman" panose="02020603050405020304" pitchFamily="18" charset="0"/>
                      </a:endParaRPr>
                    </a:p>
                  </a:txBody>
                  <a:tcPr marL="75191" marR="75191" marT="0" marB="1047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tabLst>
                          <a:tab pos="2743200" algn="ctr"/>
                          <a:tab pos="5486400" algn="r"/>
                          <a:tab pos="457200" algn="l"/>
                        </a:tabLst>
                      </a:pPr>
                      <a:r>
                        <a:rPr lang="en-US" sz="1800" cap="none" spc="0" dirty="0">
                          <a:effectLst/>
                        </a:rPr>
                        <a:t> </a:t>
                      </a:r>
                      <a:endParaRPr lang="en-US" sz="1800" cap="none" spc="0" dirty="0">
                        <a:solidFill>
                          <a:schemeClr val="tx1"/>
                        </a:solidFill>
                        <a:effectLst/>
                        <a:latin typeface="Times New Roman" panose="02020603050405020304" pitchFamily="18" charset="0"/>
                        <a:ea typeface="Times New Roman" panose="02020603050405020304" pitchFamily="18" charset="0"/>
                      </a:endParaRPr>
                    </a:p>
                  </a:txBody>
                  <a:tcPr marL="75191" marR="75191" marT="0" marB="1047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62966"/>
                  </a:ext>
                </a:extLst>
              </a:tr>
              <a:tr h="2395165">
                <a:tc>
                  <a:txBody>
                    <a:bodyPr/>
                    <a:lstStyle/>
                    <a:p>
                      <a:pPr marL="0" marR="0" algn="just">
                        <a:spcBef>
                          <a:spcPts val="0"/>
                        </a:spcBef>
                        <a:spcAft>
                          <a:spcPts val="0"/>
                        </a:spcAft>
                      </a:pPr>
                      <a:r>
                        <a:rPr lang="en-US" sz="1800" cap="none" spc="0" dirty="0">
                          <a:effectLst/>
                        </a:rPr>
                        <a:t> </a:t>
                      </a:r>
                      <a:endParaRPr lang="en-US" sz="1800" cap="none" spc="0" dirty="0">
                        <a:solidFill>
                          <a:schemeClr val="tx1"/>
                        </a:solidFill>
                        <a:effectLst/>
                        <a:latin typeface="Times New Roman" panose="02020603050405020304" pitchFamily="18" charset="0"/>
                        <a:ea typeface="Times New Roman" panose="02020603050405020304" pitchFamily="18" charset="0"/>
                      </a:endParaRPr>
                    </a:p>
                  </a:txBody>
                  <a:tcPr marL="75191" marR="75191" marT="0" marB="1047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spcBef>
                          <a:spcPts val="0"/>
                        </a:spcBef>
                        <a:spcAft>
                          <a:spcPts val="0"/>
                        </a:spcAft>
                      </a:pPr>
                      <a:r>
                        <a:rPr lang="en-US" sz="1800" cap="none" spc="0" dirty="0">
                          <a:effectLst/>
                        </a:rPr>
                        <a:t> </a:t>
                      </a:r>
                      <a:endParaRPr lang="en-US" sz="1800" cap="none" spc="0" dirty="0">
                        <a:solidFill>
                          <a:schemeClr val="tx1"/>
                        </a:solidFill>
                        <a:effectLst/>
                        <a:latin typeface="Times New Roman" panose="02020603050405020304" pitchFamily="18" charset="0"/>
                        <a:ea typeface="Times New Roman" panose="02020603050405020304" pitchFamily="18" charset="0"/>
                      </a:endParaRPr>
                    </a:p>
                  </a:txBody>
                  <a:tcPr marL="75191" marR="75191" marT="0" marB="1047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spcBef>
                          <a:spcPts val="0"/>
                        </a:spcBef>
                        <a:spcAft>
                          <a:spcPts val="0"/>
                        </a:spcAft>
                      </a:pPr>
                      <a:r>
                        <a:rPr lang="en-US" sz="1800" cap="none" spc="0" dirty="0">
                          <a:effectLst/>
                        </a:rPr>
                        <a:t> </a:t>
                      </a:r>
                    </a:p>
                    <a:p>
                      <a:pPr marL="0" marR="0" algn="just">
                        <a:spcBef>
                          <a:spcPts val="0"/>
                        </a:spcBef>
                        <a:spcAft>
                          <a:spcPts val="0"/>
                        </a:spcAft>
                      </a:pPr>
                      <a:r>
                        <a:rPr lang="en-US" sz="1800" cap="none" spc="0" dirty="0">
                          <a:effectLst/>
                        </a:rPr>
                        <a:t>Subtotal - Code 15</a:t>
                      </a:r>
                      <a:endParaRPr lang="en-US" sz="1800" b="1" cap="none" spc="0" dirty="0">
                        <a:solidFill>
                          <a:schemeClr val="tx1"/>
                        </a:solidFill>
                        <a:effectLst/>
                        <a:latin typeface="Times New Roman" panose="02020603050405020304" pitchFamily="18" charset="0"/>
                        <a:ea typeface="Times New Roman" panose="02020603050405020304" pitchFamily="18" charset="0"/>
                      </a:endParaRPr>
                    </a:p>
                  </a:txBody>
                  <a:tcPr marL="75191" marR="75191" marT="0" marB="1047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tabLst>
                          <a:tab pos="2743200" algn="ctr"/>
                          <a:tab pos="5486400" algn="r"/>
                          <a:tab pos="457200" algn="l"/>
                        </a:tabLst>
                      </a:pPr>
                      <a:r>
                        <a:rPr lang="en-US" sz="1800" cap="none" spc="0" dirty="0">
                          <a:effectLst/>
                        </a:rPr>
                        <a:t> </a:t>
                      </a:r>
                      <a:endParaRPr lang="en-US" sz="1800" cap="none" spc="0" dirty="0">
                        <a:solidFill>
                          <a:schemeClr val="tx1"/>
                        </a:solidFill>
                        <a:effectLst/>
                        <a:latin typeface="Times New Roman" panose="02020603050405020304" pitchFamily="18" charset="0"/>
                        <a:ea typeface="Times New Roman" panose="02020603050405020304" pitchFamily="18" charset="0"/>
                      </a:endParaRPr>
                    </a:p>
                  </a:txBody>
                  <a:tcPr marL="75191" marR="75191" marT="0" marB="10470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68816645"/>
                  </a:ext>
                </a:extLst>
              </a:tr>
            </a:tbl>
          </a:graphicData>
        </a:graphic>
      </p:graphicFrame>
      <p:graphicFrame>
        <p:nvGraphicFramePr>
          <p:cNvPr id="24" name="Text Placeholder 10">
            <a:extLst>
              <a:ext uri="{FF2B5EF4-FFF2-40B4-BE49-F238E27FC236}">
                <a16:creationId xmlns:a16="http://schemas.microsoft.com/office/drawing/2014/main" id="{AC23029B-244A-8EAB-5BE1-3E36AA7D6C16}"/>
              </a:ext>
            </a:extLst>
          </p:cNvPr>
          <p:cNvGraphicFramePr/>
          <p:nvPr>
            <p:extLst>
              <p:ext uri="{D42A27DB-BD31-4B8C-83A1-F6EECF244321}">
                <p14:modId xmlns:p14="http://schemas.microsoft.com/office/powerpoint/2010/main" val="3309999595"/>
              </p:ext>
            </p:extLst>
          </p:nvPr>
        </p:nvGraphicFramePr>
        <p:xfrm>
          <a:off x="67377" y="628651"/>
          <a:ext cx="7181721" cy="62293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126820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BCE06B5-164B-4150-B7B2-EE89344A382B}"/>
              </a:ext>
            </a:extLst>
          </p:cNvPr>
          <p:cNvSpPr>
            <a:spLocks noGrp="1"/>
          </p:cNvSpPr>
          <p:nvPr>
            <p:ph type="title" idx="4294967295"/>
          </p:nvPr>
        </p:nvSpPr>
        <p:spPr>
          <a:xfrm>
            <a:off x="0" y="628650"/>
            <a:ext cx="5703066" cy="902695"/>
          </a:xfrm>
        </p:spPr>
        <p:txBody>
          <a:bodyPr vert="horz" lIns="91440" tIns="45720" rIns="91440" bIns="45720" rtlCol="0" anchor="ctr">
            <a:normAutofit fontScale="90000"/>
          </a:bodyPr>
          <a:lstStyle/>
          <a:p>
            <a:r>
              <a:rPr kumimoji="0" lang="en-US" altLang="en-US" sz="4400" b="1" i="0" u="sng" strike="noStrike" cap="none" normalizeH="0" baseline="0" dirty="0">
                <a:ln>
                  <a:noFill/>
                </a:ln>
                <a:effectLst/>
              </a:rPr>
              <a:t>SALARIES FOR SUPPORT STAFF:  Code 16</a:t>
            </a:r>
            <a:br>
              <a:rPr kumimoji="0" lang="en-US" altLang="en-US" sz="4400" b="0" i="0" u="none" strike="noStrike" cap="none" normalizeH="0" baseline="0" dirty="0">
                <a:ln>
                  <a:noFill/>
                </a:ln>
                <a:effectLst/>
              </a:rPr>
            </a:br>
            <a:endParaRPr lang="en-US" sz="4400" kern="1200" dirty="0">
              <a:solidFill>
                <a:schemeClr val="tx1"/>
              </a:solidFill>
              <a:latin typeface="+mj-lt"/>
              <a:ea typeface="+mj-ea"/>
              <a:cs typeface="+mj-cs"/>
            </a:endParaRPr>
          </a:p>
        </p:txBody>
      </p:sp>
      <p:graphicFrame>
        <p:nvGraphicFramePr>
          <p:cNvPr id="9" name="Content Placeholder 8">
            <a:extLst>
              <a:ext uri="{FF2B5EF4-FFF2-40B4-BE49-F238E27FC236}">
                <a16:creationId xmlns:a16="http://schemas.microsoft.com/office/drawing/2014/main" id="{05202DA0-2C2D-4E5C-BFC5-8AE151AF353F}"/>
              </a:ext>
            </a:extLst>
          </p:cNvPr>
          <p:cNvGraphicFramePr>
            <a:graphicFrameLocks noGrp="1"/>
          </p:cNvGraphicFramePr>
          <p:nvPr>
            <p:ph idx="4294967295"/>
            <p:extLst>
              <p:ext uri="{D42A27DB-BD31-4B8C-83A1-F6EECF244321}">
                <p14:modId xmlns:p14="http://schemas.microsoft.com/office/powerpoint/2010/main" val="3528917009"/>
              </p:ext>
            </p:extLst>
          </p:nvPr>
        </p:nvGraphicFramePr>
        <p:xfrm>
          <a:off x="6488935" y="557213"/>
          <a:ext cx="5703800" cy="5830489"/>
        </p:xfrm>
        <a:graphic>
          <a:graphicData uri="http://schemas.openxmlformats.org/drawingml/2006/table">
            <a:tbl>
              <a:tblPr firstRow="1" bandRow="1">
                <a:tableStyleId>{5C22544A-7EE6-4342-B048-85BDC9FD1C3A}</a:tableStyleId>
              </a:tblPr>
              <a:tblGrid>
                <a:gridCol w="1674756">
                  <a:extLst>
                    <a:ext uri="{9D8B030D-6E8A-4147-A177-3AD203B41FA5}">
                      <a16:colId xmlns:a16="http://schemas.microsoft.com/office/drawing/2014/main" val="4232351415"/>
                    </a:ext>
                  </a:extLst>
                </a:gridCol>
                <a:gridCol w="1436210">
                  <a:extLst>
                    <a:ext uri="{9D8B030D-6E8A-4147-A177-3AD203B41FA5}">
                      <a16:colId xmlns:a16="http://schemas.microsoft.com/office/drawing/2014/main" val="2136758727"/>
                    </a:ext>
                  </a:extLst>
                </a:gridCol>
                <a:gridCol w="1505465">
                  <a:extLst>
                    <a:ext uri="{9D8B030D-6E8A-4147-A177-3AD203B41FA5}">
                      <a16:colId xmlns:a16="http://schemas.microsoft.com/office/drawing/2014/main" val="4047870944"/>
                    </a:ext>
                  </a:extLst>
                </a:gridCol>
                <a:gridCol w="1087369">
                  <a:extLst>
                    <a:ext uri="{9D8B030D-6E8A-4147-A177-3AD203B41FA5}">
                      <a16:colId xmlns:a16="http://schemas.microsoft.com/office/drawing/2014/main" val="1126159490"/>
                    </a:ext>
                  </a:extLst>
                </a:gridCol>
              </a:tblGrid>
              <a:tr h="2451297">
                <a:tc>
                  <a:txBody>
                    <a:bodyPr/>
                    <a:lstStyle/>
                    <a:p>
                      <a:pPr marL="0" marR="0" algn="ctr">
                        <a:spcBef>
                          <a:spcPts val="0"/>
                        </a:spcBef>
                        <a:spcAft>
                          <a:spcPts val="0"/>
                        </a:spcAft>
                      </a:pPr>
                      <a:r>
                        <a:rPr lang="en-US" sz="1900" dirty="0">
                          <a:effectLst/>
                        </a:rPr>
                        <a:t>Specific Position Title</a:t>
                      </a:r>
                      <a:endParaRPr lang="en-US" sz="1900" dirty="0">
                        <a:effectLst/>
                        <a:latin typeface="Times New Roman" panose="02020603050405020304" pitchFamily="18" charset="0"/>
                        <a:ea typeface="Times New Roman" panose="02020603050405020304" pitchFamily="18" charset="0"/>
                      </a:endParaRPr>
                    </a:p>
                  </a:txBody>
                  <a:tcPr marL="111963" marR="11196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900" dirty="0">
                          <a:effectLst/>
                        </a:rPr>
                        <a:t>Full-Time</a:t>
                      </a:r>
                    </a:p>
                    <a:p>
                      <a:pPr marL="0" marR="0" algn="ctr">
                        <a:spcBef>
                          <a:spcPts val="0"/>
                        </a:spcBef>
                        <a:spcAft>
                          <a:spcPts val="0"/>
                        </a:spcAft>
                      </a:pPr>
                      <a:r>
                        <a:rPr lang="en-US" sz="1900" dirty="0">
                          <a:effectLst/>
                        </a:rPr>
                        <a:t>Equivalent</a:t>
                      </a:r>
                      <a:endParaRPr lang="en-US" sz="1900" dirty="0">
                        <a:effectLst/>
                        <a:latin typeface="Times New Roman" panose="02020603050405020304" pitchFamily="18" charset="0"/>
                        <a:ea typeface="Times New Roman" panose="02020603050405020304" pitchFamily="18" charset="0"/>
                      </a:endParaRPr>
                    </a:p>
                  </a:txBody>
                  <a:tcPr marL="111963" marR="11196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900" dirty="0">
                          <a:effectLst/>
                        </a:rPr>
                        <a:t>Annualized Rate</a:t>
                      </a:r>
                    </a:p>
                    <a:p>
                      <a:pPr marL="0" marR="0" algn="ctr">
                        <a:spcBef>
                          <a:spcPts val="0"/>
                        </a:spcBef>
                        <a:spcAft>
                          <a:spcPts val="0"/>
                        </a:spcAft>
                      </a:pPr>
                      <a:r>
                        <a:rPr lang="en-US" sz="1900" dirty="0">
                          <a:effectLst/>
                        </a:rPr>
                        <a:t>of Pay</a:t>
                      </a:r>
                      <a:endParaRPr lang="en-US" sz="1900" dirty="0">
                        <a:effectLst/>
                        <a:latin typeface="Times New Roman" panose="02020603050405020304" pitchFamily="18" charset="0"/>
                        <a:ea typeface="Times New Roman" panose="02020603050405020304" pitchFamily="18" charset="0"/>
                      </a:endParaRPr>
                    </a:p>
                  </a:txBody>
                  <a:tcPr marL="111963" marR="11196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900" dirty="0">
                          <a:effectLst/>
                        </a:rPr>
                        <a:t>Project</a:t>
                      </a:r>
                    </a:p>
                    <a:p>
                      <a:pPr marL="0" marR="0" algn="ctr">
                        <a:spcBef>
                          <a:spcPts val="0"/>
                        </a:spcBef>
                        <a:spcAft>
                          <a:spcPts val="0"/>
                        </a:spcAft>
                      </a:pPr>
                      <a:r>
                        <a:rPr lang="en-US" sz="1900" dirty="0">
                          <a:effectLst/>
                        </a:rPr>
                        <a:t>Salary</a:t>
                      </a:r>
                      <a:endParaRPr lang="en-US" sz="1900" dirty="0">
                        <a:effectLst/>
                        <a:latin typeface="Times New Roman" panose="02020603050405020304" pitchFamily="18" charset="0"/>
                        <a:ea typeface="Times New Roman" panose="02020603050405020304" pitchFamily="18" charset="0"/>
                      </a:endParaRPr>
                    </a:p>
                  </a:txBody>
                  <a:tcPr marL="111963" marR="11196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75349610"/>
                  </a:ext>
                </a:extLst>
              </a:tr>
              <a:tr h="927895">
                <a:tc>
                  <a:txBody>
                    <a:bodyPr/>
                    <a:lstStyle/>
                    <a:p>
                      <a:pPr marL="0" marR="0">
                        <a:spcBef>
                          <a:spcPts val="0"/>
                        </a:spcBef>
                        <a:spcAft>
                          <a:spcPts val="0"/>
                        </a:spcAft>
                      </a:pPr>
                      <a:r>
                        <a:rPr lang="en-US" sz="1900" dirty="0">
                          <a:effectLst/>
                        </a:rPr>
                        <a:t> </a:t>
                      </a:r>
                      <a:endParaRPr lang="en-US" sz="1900" dirty="0">
                        <a:effectLst/>
                        <a:latin typeface="Times New Roman" panose="02020603050405020304" pitchFamily="18" charset="0"/>
                        <a:ea typeface="Times New Roman" panose="02020603050405020304" pitchFamily="18" charset="0"/>
                      </a:endParaRPr>
                    </a:p>
                  </a:txBody>
                  <a:tcPr marL="111963" marR="11196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900" dirty="0">
                          <a:effectLst/>
                        </a:rPr>
                        <a:t> </a:t>
                      </a:r>
                      <a:endParaRPr lang="en-US" sz="1900" dirty="0">
                        <a:effectLst/>
                        <a:latin typeface="Times New Roman" panose="02020603050405020304" pitchFamily="18" charset="0"/>
                        <a:ea typeface="Times New Roman" panose="02020603050405020304" pitchFamily="18" charset="0"/>
                      </a:endParaRPr>
                    </a:p>
                  </a:txBody>
                  <a:tcPr marL="111963" marR="11196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900" dirty="0">
                          <a:effectLst/>
                        </a:rPr>
                        <a:t> </a:t>
                      </a:r>
                      <a:endParaRPr lang="en-US" sz="1900" dirty="0">
                        <a:effectLst/>
                        <a:latin typeface="Times New Roman" panose="02020603050405020304" pitchFamily="18" charset="0"/>
                        <a:ea typeface="Times New Roman" panose="02020603050405020304" pitchFamily="18" charset="0"/>
                      </a:endParaRPr>
                    </a:p>
                  </a:txBody>
                  <a:tcPr marL="111963" marR="11196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900" dirty="0">
                          <a:effectLst/>
                        </a:rPr>
                        <a:t> </a:t>
                      </a:r>
                      <a:endParaRPr lang="en-US" sz="1900" dirty="0">
                        <a:effectLst/>
                        <a:latin typeface="Times New Roman" panose="02020603050405020304" pitchFamily="18" charset="0"/>
                        <a:ea typeface="Times New Roman" panose="02020603050405020304" pitchFamily="18" charset="0"/>
                      </a:endParaRPr>
                    </a:p>
                  </a:txBody>
                  <a:tcPr marL="111963" marR="11196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39458547"/>
                  </a:ext>
                </a:extLst>
              </a:tr>
              <a:tr h="2451297">
                <a:tc>
                  <a:txBody>
                    <a:bodyPr/>
                    <a:lstStyle/>
                    <a:p>
                      <a:pPr marL="0" marR="0" algn="just">
                        <a:spcBef>
                          <a:spcPts val="0"/>
                        </a:spcBef>
                        <a:spcAft>
                          <a:spcPts val="0"/>
                        </a:spcAft>
                      </a:pPr>
                      <a:r>
                        <a:rPr lang="en-US" sz="1900" dirty="0">
                          <a:effectLst/>
                        </a:rPr>
                        <a:t> </a:t>
                      </a:r>
                      <a:endParaRPr lang="en-US" sz="1900" dirty="0">
                        <a:effectLst/>
                        <a:latin typeface="Times New Roman" panose="02020603050405020304" pitchFamily="18" charset="0"/>
                        <a:ea typeface="Times New Roman" panose="02020603050405020304" pitchFamily="18" charset="0"/>
                      </a:endParaRPr>
                    </a:p>
                  </a:txBody>
                  <a:tcPr marL="111963" marR="11196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spcBef>
                          <a:spcPts val="0"/>
                        </a:spcBef>
                        <a:spcAft>
                          <a:spcPts val="0"/>
                        </a:spcAft>
                      </a:pPr>
                      <a:r>
                        <a:rPr lang="en-US" sz="1900" dirty="0">
                          <a:effectLst/>
                        </a:rPr>
                        <a:t> </a:t>
                      </a:r>
                      <a:endParaRPr lang="en-US" sz="1900" dirty="0">
                        <a:effectLst/>
                        <a:latin typeface="Times New Roman" panose="02020603050405020304" pitchFamily="18" charset="0"/>
                        <a:ea typeface="Times New Roman" panose="02020603050405020304" pitchFamily="18" charset="0"/>
                      </a:endParaRPr>
                    </a:p>
                  </a:txBody>
                  <a:tcPr marL="111963" marR="11196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spcBef>
                          <a:spcPts val="0"/>
                        </a:spcBef>
                        <a:spcAft>
                          <a:spcPts val="0"/>
                        </a:spcAft>
                      </a:pPr>
                      <a:r>
                        <a:rPr lang="en-US" sz="1900" b="1" dirty="0">
                          <a:effectLst/>
                        </a:rPr>
                        <a:t> </a:t>
                      </a:r>
                    </a:p>
                    <a:p>
                      <a:pPr marL="0" marR="0" algn="just">
                        <a:spcBef>
                          <a:spcPts val="0"/>
                        </a:spcBef>
                        <a:spcAft>
                          <a:spcPts val="0"/>
                        </a:spcAft>
                      </a:pPr>
                      <a:r>
                        <a:rPr lang="en-US" sz="1900" b="1" dirty="0">
                          <a:effectLst/>
                        </a:rPr>
                        <a:t>Subtotal - Code 16</a:t>
                      </a:r>
                      <a:endParaRPr lang="en-US" sz="1900" b="1" dirty="0">
                        <a:effectLst/>
                        <a:latin typeface="Times New Roman" panose="02020603050405020304" pitchFamily="18" charset="0"/>
                        <a:ea typeface="Times New Roman" panose="02020603050405020304" pitchFamily="18" charset="0"/>
                      </a:endParaRPr>
                    </a:p>
                  </a:txBody>
                  <a:tcPr marL="111963" marR="11196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tabLst>
                          <a:tab pos="2743200" algn="ctr"/>
                          <a:tab pos="5486400" algn="r"/>
                          <a:tab pos="457200" algn="l"/>
                        </a:tabLst>
                      </a:pPr>
                      <a:r>
                        <a:rPr lang="en-US" sz="1900" dirty="0">
                          <a:effectLst/>
                        </a:rPr>
                        <a:t> </a:t>
                      </a:r>
                      <a:endParaRPr lang="en-US" sz="1900" dirty="0">
                        <a:effectLst/>
                        <a:latin typeface="Times New Roman" panose="02020603050405020304" pitchFamily="18" charset="0"/>
                        <a:ea typeface="Times New Roman" panose="02020603050405020304" pitchFamily="18" charset="0"/>
                      </a:endParaRPr>
                    </a:p>
                  </a:txBody>
                  <a:tcPr marL="111963" marR="111963"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21795708"/>
                  </a:ext>
                </a:extLst>
              </a:tr>
            </a:tbl>
          </a:graphicData>
        </a:graphic>
      </p:graphicFrame>
      <p:graphicFrame>
        <p:nvGraphicFramePr>
          <p:cNvPr id="19" name="Text Placeholder 7">
            <a:extLst>
              <a:ext uri="{FF2B5EF4-FFF2-40B4-BE49-F238E27FC236}">
                <a16:creationId xmlns:a16="http://schemas.microsoft.com/office/drawing/2014/main" id="{946D5D77-5F50-77A6-D884-B1D23A6F3094}"/>
              </a:ext>
            </a:extLst>
          </p:cNvPr>
          <p:cNvGraphicFramePr/>
          <p:nvPr>
            <p:extLst>
              <p:ext uri="{D42A27DB-BD31-4B8C-83A1-F6EECF244321}">
                <p14:modId xmlns:p14="http://schemas.microsoft.com/office/powerpoint/2010/main" val="3959091711"/>
              </p:ext>
            </p:extLst>
          </p:nvPr>
        </p:nvGraphicFramePr>
        <p:xfrm>
          <a:off x="0" y="1211855"/>
          <a:ext cx="6312665" cy="56461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54750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7E502-F178-4AF7-B730-F1549671413B}"/>
              </a:ext>
            </a:extLst>
          </p:cNvPr>
          <p:cNvSpPr>
            <a:spLocks noGrp="1"/>
          </p:cNvSpPr>
          <p:nvPr>
            <p:ph type="title" idx="4294967295"/>
          </p:nvPr>
        </p:nvSpPr>
        <p:spPr>
          <a:xfrm>
            <a:off x="-1" y="110169"/>
            <a:ext cx="5089793" cy="1410159"/>
          </a:xfrm>
        </p:spPr>
        <p:txBody>
          <a:bodyPr vert="horz" lIns="91440" tIns="45720" rIns="91440" bIns="45720" rtlCol="0" anchor="ctr">
            <a:normAutofit fontScale="90000"/>
          </a:bodyPr>
          <a:lstStyle/>
          <a:p>
            <a:r>
              <a:rPr kumimoji="0" lang="en-US" altLang="en-US" sz="4400" b="1" i="0" u="sng" strike="noStrike" cap="none" normalizeH="0" baseline="0" dirty="0">
                <a:ln>
                  <a:noFill/>
                </a:ln>
                <a:effectLst/>
              </a:rPr>
              <a:t>PURCHASED SERVICES:  Code 40</a:t>
            </a:r>
            <a:br>
              <a:rPr kumimoji="0" lang="en-US" altLang="en-US" sz="4400" b="0" i="0" u="none" strike="noStrike" cap="none" normalizeH="0" baseline="0" dirty="0">
                <a:ln>
                  <a:noFill/>
                </a:ln>
                <a:effectLst/>
              </a:rPr>
            </a:br>
            <a:endParaRPr lang="en-US" sz="4400" kern="1200" dirty="0">
              <a:solidFill>
                <a:schemeClr val="tx1"/>
              </a:solidFill>
              <a:latin typeface="+mj-lt"/>
              <a:ea typeface="+mj-ea"/>
              <a:cs typeface="+mj-cs"/>
            </a:endParaRPr>
          </a:p>
        </p:txBody>
      </p:sp>
      <p:graphicFrame>
        <p:nvGraphicFramePr>
          <p:cNvPr id="5" name="Content Placeholder 4">
            <a:extLst>
              <a:ext uri="{FF2B5EF4-FFF2-40B4-BE49-F238E27FC236}">
                <a16:creationId xmlns:a16="http://schemas.microsoft.com/office/drawing/2014/main" id="{3CCB9CBE-4511-4A1F-B14B-942D73EAAAD8}"/>
              </a:ext>
            </a:extLst>
          </p:cNvPr>
          <p:cNvGraphicFramePr>
            <a:graphicFrameLocks noGrp="1"/>
          </p:cNvGraphicFramePr>
          <p:nvPr>
            <p:ph idx="4294967295"/>
            <p:extLst>
              <p:ext uri="{D42A27DB-BD31-4B8C-83A1-F6EECF244321}">
                <p14:modId xmlns:p14="http://schemas.microsoft.com/office/powerpoint/2010/main" val="2297769230"/>
              </p:ext>
            </p:extLst>
          </p:nvPr>
        </p:nvGraphicFramePr>
        <p:xfrm>
          <a:off x="6268598" y="557213"/>
          <a:ext cx="5924136" cy="5739187"/>
        </p:xfrm>
        <a:graphic>
          <a:graphicData uri="http://schemas.openxmlformats.org/drawingml/2006/table">
            <a:tbl>
              <a:tblPr firstRow="1" bandRow="1">
                <a:tableStyleId>{5C22544A-7EE6-4342-B048-85BDC9FD1C3A}</a:tableStyleId>
              </a:tblPr>
              <a:tblGrid>
                <a:gridCol w="1534260">
                  <a:extLst>
                    <a:ext uri="{9D8B030D-6E8A-4147-A177-3AD203B41FA5}">
                      <a16:colId xmlns:a16="http://schemas.microsoft.com/office/drawing/2014/main" val="3802732674"/>
                    </a:ext>
                  </a:extLst>
                </a:gridCol>
                <a:gridCol w="1261640">
                  <a:extLst>
                    <a:ext uri="{9D8B030D-6E8A-4147-A177-3AD203B41FA5}">
                      <a16:colId xmlns:a16="http://schemas.microsoft.com/office/drawing/2014/main" val="717250401"/>
                    </a:ext>
                  </a:extLst>
                </a:gridCol>
                <a:gridCol w="1523873">
                  <a:extLst>
                    <a:ext uri="{9D8B030D-6E8A-4147-A177-3AD203B41FA5}">
                      <a16:colId xmlns:a16="http://schemas.microsoft.com/office/drawing/2014/main" val="2891987519"/>
                    </a:ext>
                  </a:extLst>
                </a:gridCol>
                <a:gridCol w="1604363">
                  <a:extLst>
                    <a:ext uri="{9D8B030D-6E8A-4147-A177-3AD203B41FA5}">
                      <a16:colId xmlns:a16="http://schemas.microsoft.com/office/drawing/2014/main" val="3835198671"/>
                    </a:ext>
                  </a:extLst>
                </a:gridCol>
              </a:tblGrid>
              <a:tr h="2412912">
                <a:tc>
                  <a:txBody>
                    <a:bodyPr/>
                    <a:lstStyle/>
                    <a:p>
                      <a:pPr marL="0" marR="0" algn="ctr">
                        <a:spcBef>
                          <a:spcPts val="0"/>
                        </a:spcBef>
                        <a:spcAft>
                          <a:spcPts val="0"/>
                        </a:spcAft>
                      </a:pPr>
                      <a:r>
                        <a:rPr lang="en-US" sz="1800" dirty="0">
                          <a:effectLst/>
                        </a:rPr>
                        <a:t>Description of Item</a:t>
                      </a:r>
                      <a:endParaRPr lang="en-US" sz="1800" dirty="0">
                        <a:effectLst/>
                        <a:latin typeface="Times New Roman" panose="02020603050405020304" pitchFamily="18" charset="0"/>
                        <a:ea typeface="Times New Roman" panose="02020603050405020304" pitchFamily="18" charset="0"/>
                      </a:endParaRPr>
                    </a:p>
                  </a:txBody>
                  <a:tcPr marL="109117" marR="10911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dirty="0">
                          <a:effectLst/>
                        </a:rPr>
                        <a:t>Provider of</a:t>
                      </a:r>
                    </a:p>
                    <a:p>
                      <a:pPr marL="0" marR="0" algn="ctr">
                        <a:spcBef>
                          <a:spcPts val="0"/>
                        </a:spcBef>
                        <a:spcAft>
                          <a:spcPts val="0"/>
                        </a:spcAft>
                      </a:pPr>
                      <a:r>
                        <a:rPr lang="en-US" sz="1800" dirty="0">
                          <a:effectLst/>
                        </a:rPr>
                        <a:t>Services</a:t>
                      </a:r>
                      <a:endParaRPr lang="en-US" sz="1800" dirty="0">
                        <a:effectLst/>
                        <a:latin typeface="Times New Roman" panose="02020603050405020304" pitchFamily="18" charset="0"/>
                        <a:ea typeface="Times New Roman" panose="02020603050405020304" pitchFamily="18" charset="0"/>
                      </a:endParaRPr>
                    </a:p>
                  </a:txBody>
                  <a:tcPr marL="109117" marR="10911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dirty="0">
                          <a:effectLst/>
                        </a:rPr>
                        <a:t>Calculation</a:t>
                      </a:r>
                    </a:p>
                    <a:p>
                      <a:pPr marL="0" marR="0" algn="ctr">
                        <a:spcBef>
                          <a:spcPts val="0"/>
                        </a:spcBef>
                        <a:spcAft>
                          <a:spcPts val="0"/>
                        </a:spcAft>
                      </a:pPr>
                      <a:r>
                        <a:rPr lang="en-US" sz="1800" dirty="0">
                          <a:effectLst/>
                        </a:rPr>
                        <a:t>of Cost</a:t>
                      </a:r>
                      <a:endParaRPr lang="en-US" sz="1800" dirty="0">
                        <a:effectLst/>
                        <a:latin typeface="Times New Roman" panose="02020603050405020304" pitchFamily="18" charset="0"/>
                        <a:ea typeface="Times New Roman" panose="02020603050405020304" pitchFamily="18" charset="0"/>
                      </a:endParaRPr>
                    </a:p>
                  </a:txBody>
                  <a:tcPr marL="109117" marR="10911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dirty="0">
                          <a:effectLst/>
                        </a:rPr>
                        <a:t>Proposed</a:t>
                      </a:r>
                    </a:p>
                    <a:p>
                      <a:pPr marL="0" marR="0" algn="ctr">
                        <a:spcBef>
                          <a:spcPts val="0"/>
                        </a:spcBef>
                        <a:spcAft>
                          <a:spcPts val="0"/>
                        </a:spcAft>
                      </a:pPr>
                      <a:r>
                        <a:rPr lang="en-US" sz="1800" dirty="0">
                          <a:effectLst/>
                        </a:rPr>
                        <a:t>Expenditure</a:t>
                      </a:r>
                      <a:endParaRPr lang="en-US" sz="1800" dirty="0">
                        <a:effectLst/>
                        <a:latin typeface="Times New Roman" panose="02020603050405020304" pitchFamily="18" charset="0"/>
                        <a:ea typeface="Times New Roman" panose="02020603050405020304" pitchFamily="18" charset="0"/>
                      </a:endParaRPr>
                    </a:p>
                  </a:txBody>
                  <a:tcPr marL="109117" marR="10911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38793887"/>
                  </a:ext>
                </a:extLst>
              </a:tr>
              <a:tr h="913363">
                <a:tc>
                  <a:txBody>
                    <a:bodyPr/>
                    <a:lstStyle/>
                    <a:p>
                      <a:pPr marL="0" marR="0">
                        <a:spcBef>
                          <a:spcPts val="0"/>
                        </a:spcBef>
                        <a:spcAft>
                          <a:spcPts val="0"/>
                        </a:spcAft>
                      </a:pPr>
                      <a:r>
                        <a:rPr lang="en-US" sz="1800" dirty="0">
                          <a:effectLst/>
                        </a:rPr>
                        <a:t> </a:t>
                      </a:r>
                      <a:endParaRPr lang="en-US" sz="1800" dirty="0">
                        <a:effectLst/>
                        <a:latin typeface="Times New Roman" panose="02020603050405020304" pitchFamily="18" charset="0"/>
                        <a:ea typeface="Times New Roman" panose="02020603050405020304" pitchFamily="18" charset="0"/>
                      </a:endParaRPr>
                    </a:p>
                  </a:txBody>
                  <a:tcPr marL="109117" marR="10911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800" dirty="0">
                          <a:effectLst/>
                        </a:rPr>
                        <a:t> </a:t>
                      </a:r>
                      <a:endParaRPr lang="en-US" sz="1800" dirty="0">
                        <a:effectLst/>
                        <a:latin typeface="Times New Roman" panose="02020603050405020304" pitchFamily="18" charset="0"/>
                        <a:ea typeface="Times New Roman" panose="02020603050405020304" pitchFamily="18" charset="0"/>
                      </a:endParaRPr>
                    </a:p>
                  </a:txBody>
                  <a:tcPr marL="109117" marR="10911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800" dirty="0">
                          <a:effectLst/>
                        </a:rPr>
                        <a:t> </a:t>
                      </a:r>
                      <a:endParaRPr lang="en-US" sz="1800" dirty="0">
                        <a:effectLst/>
                        <a:latin typeface="Times New Roman" panose="02020603050405020304" pitchFamily="18" charset="0"/>
                        <a:ea typeface="Times New Roman" panose="02020603050405020304" pitchFamily="18" charset="0"/>
                      </a:endParaRPr>
                    </a:p>
                  </a:txBody>
                  <a:tcPr marL="109117" marR="10911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tabLst>
                          <a:tab pos="2743200" algn="ctr"/>
                          <a:tab pos="5486400" algn="r"/>
                          <a:tab pos="457200" algn="l"/>
                        </a:tabLst>
                      </a:pPr>
                      <a:r>
                        <a:rPr lang="en-US" sz="1800" dirty="0">
                          <a:effectLst/>
                        </a:rPr>
                        <a:t> </a:t>
                      </a:r>
                      <a:endParaRPr lang="en-US" sz="1800" dirty="0">
                        <a:effectLst/>
                        <a:latin typeface="Times New Roman" panose="02020603050405020304" pitchFamily="18" charset="0"/>
                        <a:ea typeface="Times New Roman" panose="02020603050405020304" pitchFamily="18" charset="0"/>
                      </a:endParaRPr>
                    </a:p>
                  </a:txBody>
                  <a:tcPr marL="109117" marR="10911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70148485"/>
                  </a:ext>
                </a:extLst>
              </a:tr>
              <a:tr h="2412912">
                <a:tc>
                  <a:txBody>
                    <a:bodyPr/>
                    <a:lstStyle/>
                    <a:p>
                      <a:pPr marL="0" marR="0" algn="just">
                        <a:spcBef>
                          <a:spcPts val="0"/>
                        </a:spcBef>
                        <a:spcAft>
                          <a:spcPts val="0"/>
                        </a:spcAft>
                      </a:pPr>
                      <a:r>
                        <a:rPr lang="en-US" sz="1800" dirty="0">
                          <a:effectLst/>
                        </a:rPr>
                        <a:t> </a:t>
                      </a:r>
                      <a:endParaRPr lang="en-US" sz="1800" dirty="0">
                        <a:effectLst/>
                        <a:latin typeface="Times New Roman" panose="02020603050405020304" pitchFamily="18" charset="0"/>
                        <a:ea typeface="Times New Roman" panose="02020603050405020304" pitchFamily="18" charset="0"/>
                      </a:endParaRPr>
                    </a:p>
                  </a:txBody>
                  <a:tcPr marL="109117" marR="10911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spcBef>
                          <a:spcPts val="0"/>
                        </a:spcBef>
                        <a:spcAft>
                          <a:spcPts val="0"/>
                        </a:spcAft>
                      </a:pPr>
                      <a:r>
                        <a:rPr lang="en-US" sz="1800" dirty="0">
                          <a:effectLst/>
                        </a:rPr>
                        <a:t> </a:t>
                      </a:r>
                      <a:endParaRPr lang="en-US" sz="1800" dirty="0">
                        <a:effectLst/>
                        <a:latin typeface="Times New Roman" panose="02020603050405020304" pitchFamily="18" charset="0"/>
                        <a:ea typeface="Times New Roman" panose="02020603050405020304" pitchFamily="18" charset="0"/>
                      </a:endParaRPr>
                    </a:p>
                  </a:txBody>
                  <a:tcPr marL="109117" marR="10911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spcBef>
                          <a:spcPts val="0"/>
                        </a:spcBef>
                        <a:spcAft>
                          <a:spcPts val="0"/>
                        </a:spcAft>
                      </a:pPr>
                      <a:r>
                        <a:rPr lang="en-US" sz="1800" dirty="0">
                          <a:effectLst/>
                        </a:rPr>
                        <a:t> </a:t>
                      </a:r>
                    </a:p>
                    <a:p>
                      <a:pPr marL="0" marR="0" algn="just">
                        <a:spcBef>
                          <a:spcPts val="0"/>
                        </a:spcBef>
                        <a:spcAft>
                          <a:spcPts val="0"/>
                        </a:spcAft>
                      </a:pPr>
                      <a:r>
                        <a:rPr lang="en-US" sz="1800" b="1" dirty="0">
                          <a:effectLst/>
                        </a:rPr>
                        <a:t>Subtotal - Code 40</a:t>
                      </a:r>
                      <a:endParaRPr lang="en-US" sz="1800" b="1" dirty="0">
                        <a:effectLst/>
                        <a:latin typeface="Times New Roman" panose="02020603050405020304" pitchFamily="18" charset="0"/>
                        <a:ea typeface="Times New Roman" panose="02020603050405020304" pitchFamily="18" charset="0"/>
                      </a:endParaRPr>
                    </a:p>
                  </a:txBody>
                  <a:tcPr marL="109117" marR="10911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800" dirty="0">
                          <a:effectLst/>
                        </a:rPr>
                        <a:t> </a:t>
                      </a:r>
                      <a:endParaRPr lang="en-US" sz="1800" dirty="0">
                        <a:effectLst/>
                        <a:latin typeface="Times New Roman" panose="02020603050405020304" pitchFamily="18" charset="0"/>
                        <a:ea typeface="Times New Roman" panose="02020603050405020304" pitchFamily="18" charset="0"/>
                      </a:endParaRPr>
                    </a:p>
                  </a:txBody>
                  <a:tcPr marL="109117" marR="109117"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59968917"/>
                  </a:ext>
                </a:extLst>
              </a:tr>
            </a:tbl>
          </a:graphicData>
        </a:graphic>
      </p:graphicFrame>
      <p:graphicFrame>
        <p:nvGraphicFramePr>
          <p:cNvPr id="15" name="Text Placeholder 3">
            <a:extLst>
              <a:ext uri="{FF2B5EF4-FFF2-40B4-BE49-F238E27FC236}">
                <a16:creationId xmlns:a16="http://schemas.microsoft.com/office/drawing/2014/main" id="{900D15AC-4BD4-1E9E-3899-B7DD8EC54DDE}"/>
              </a:ext>
            </a:extLst>
          </p:cNvPr>
          <p:cNvGraphicFramePr/>
          <p:nvPr>
            <p:extLst>
              <p:ext uri="{D42A27DB-BD31-4B8C-83A1-F6EECF244321}">
                <p14:modId xmlns:p14="http://schemas.microsoft.com/office/powerpoint/2010/main" val="4089781621"/>
              </p:ext>
            </p:extLst>
          </p:nvPr>
        </p:nvGraphicFramePr>
        <p:xfrm>
          <a:off x="125127" y="848900"/>
          <a:ext cx="5924135" cy="57391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80974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B22D9-12E8-4B8C-902F-7CDCFCD73F0C}"/>
              </a:ext>
            </a:extLst>
          </p:cNvPr>
          <p:cNvSpPr>
            <a:spLocks noGrp="1"/>
          </p:cNvSpPr>
          <p:nvPr>
            <p:ph type="title" idx="4294967295"/>
          </p:nvPr>
        </p:nvSpPr>
        <p:spPr>
          <a:xfrm>
            <a:off x="0" y="121186"/>
            <a:ext cx="5717754" cy="1751681"/>
          </a:xfrm>
        </p:spPr>
        <p:txBody>
          <a:bodyPr vert="horz" lIns="91440" tIns="45720" rIns="91440" bIns="45720" rtlCol="0" anchor="ctr">
            <a:normAutofit fontScale="90000"/>
          </a:bodyPr>
          <a:lstStyle/>
          <a:p>
            <a:r>
              <a:rPr kumimoji="0" lang="en-US" altLang="en-US" sz="4400" b="1" i="0" u="sng" strike="noStrike" cap="none" normalizeH="0" baseline="0" dirty="0">
                <a:ln>
                  <a:noFill/>
                </a:ln>
                <a:effectLst/>
              </a:rPr>
              <a:t>SUPPLIES AND MATERIALS:  Code 45</a:t>
            </a:r>
            <a:br>
              <a:rPr kumimoji="0" lang="en-US" altLang="en-US" sz="4400" b="0" i="0" u="none" strike="noStrike" cap="none" normalizeH="0" baseline="0" dirty="0">
                <a:ln>
                  <a:noFill/>
                </a:ln>
                <a:effectLst/>
              </a:rPr>
            </a:br>
            <a:endParaRPr lang="en-US" sz="4400" kern="1200" dirty="0">
              <a:solidFill>
                <a:schemeClr val="tx1"/>
              </a:solidFill>
              <a:latin typeface="+mj-lt"/>
              <a:ea typeface="+mj-ea"/>
              <a:cs typeface="+mj-cs"/>
            </a:endParaRPr>
          </a:p>
        </p:txBody>
      </p:sp>
      <p:graphicFrame>
        <p:nvGraphicFramePr>
          <p:cNvPr id="5" name="Content Placeholder 4">
            <a:extLst>
              <a:ext uri="{FF2B5EF4-FFF2-40B4-BE49-F238E27FC236}">
                <a16:creationId xmlns:a16="http://schemas.microsoft.com/office/drawing/2014/main" id="{E193D980-5239-4296-A07D-45CCC7D38161}"/>
              </a:ext>
            </a:extLst>
          </p:cNvPr>
          <p:cNvGraphicFramePr>
            <a:graphicFrameLocks noGrp="1"/>
          </p:cNvGraphicFramePr>
          <p:nvPr>
            <p:ph idx="4294967295"/>
            <p:extLst>
              <p:ext uri="{D42A27DB-BD31-4B8C-83A1-F6EECF244321}">
                <p14:modId xmlns:p14="http://schemas.microsoft.com/office/powerpoint/2010/main" val="3867174701"/>
              </p:ext>
            </p:extLst>
          </p:nvPr>
        </p:nvGraphicFramePr>
        <p:xfrm>
          <a:off x="6312665" y="557213"/>
          <a:ext cx="5879336" cy="5739187"/>
        </p:xfrm>
        <a:graphic>
          <a:graphicData uri="http://schemas.openxmlformats.org/drawingml/2006/table">
            <a:tbl>
              <a:tblPr firstRow="1" bandRow="1">
                <a:tableStyleId>{5C22544A-7EE6-4342-B048-85BDC9FD1C3A}</a:tableStyleId>
              </a:tblPr>
              <a:tblGrid>
                <a:gridCol w="1544316">
                  <a:extLst>
                    <a:ext uri="{9D8B030D-6E8A-4147-A177-3AD203B41FA5}">
                      <a16:colId xmlns:a16="http://schemas.microsoft.com/office/drawing/2014/main" val="2888731765"/>
                    </a:ext>
                  </a:extLst>
                </a:gridCol>
                <a:gridCol w="1241164">
                  <a:extLst>
                    <a:ext uri="{9D8B030D-6E8A-4147-A177-3AD203B41FA5}">
                      <a16:colId xmlns:a16="http://schemas.microsoft.com/office/drawing/2014/main" val="656049086"/>
                    </a:ext>
                  </a:extLst>
                </a:gridCol>
                <a:gridCol w="1478979">
                  <a:extLst>
                    <a:ext uri="{9D8B030D-6E8A-4147-A177-3AD203B41FA5}">
                      <a16:colId xmlns:a16="http://schemas.microsoft.com/office/drawing/2014/main" val="779222613"/>
                    </a:ext>
                  </a:extLst>
                </a:gridCol>
                <a:gridCol w="1614877">
                  <a:extLst>
                    <a:ext uri="{9D8B030D-6E8A-4147-A177-3AD203B41FA5}">
                      <a16:colId xmlns:a16="http://schemas.microsoft.com/office/drawing/2014/main" val="2841329014"/>
                    </a:ext>
                  </a:extLst>
                </a:gridCol>
              </a:tblGrid>
              <a:tr h="1913063">
                <a:tc>
                  <a:txBody>
                    <a:bodyPr/>
                    <a:lstStyle/>
                    <a:p>
                      <a:pPr marL="0" marR="0" algn="ctr">
                        <a:spcBef>
                          <a:spcPts val="0"/>
                        </a:spcBef>
                        <a:spcAft>
                          <a:spcPts val="0"/>
                        </a:spcAft>
                      </a:pPr>
                      <a:r>
                        <a:rPr lang="en-US" sz="1900" dirty="0">
                          <a:effectLst/>
                        </a:rPr>
                        <a:t>Description of Item</a:t>
                      </a:r>
                      <a:endParaRPr lang="en-US" sz="1900" dirty="0">
                        <a:effectLst/>
                        <a:latin typeface="Times New Roman" panose="02020603050405020304" pitchFamily="18" charset="0"/>
                        <a:ea typeface="Times New Roman" panose="02020603050405020304" pitchFamily="18" charset="0"/>
                      </a:endParaRPr>
                    </a:p>
                  </a:txBody>
                  <a:tcPr marL="110669" marR="11066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900" dirty="0">
                          <a:effectLst/>
                        </a:rPr>
                        <a:t>Quantity</a:t>
                      </a:r>
                      <a:endParaRPr lang="en-US" sz="1900" dirty="0">
                        <a:effectLst/>
                        <a:latin typeface="Times New Roman" panose="02020603050405020304" pitchFamily="18" charset="0"/>
                        <a:ea typeface="Times New Roman" panose="02020603050405020304" pitchFamily="18" charset="0"/>
                      </a:endParaRPr>
                    </a:p>
                  </a:txBody>
                  <a:tcPr marL="110669" marR="11066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900" dirty="0">
                          <a:effectLst/>
                        </a:rPr>
                        <a:t>Unit Cost</a:t>
                      </a:r>
                      <a:endParaRPr lang="en-US" sz="1900" dirty="0">
                        <a:effectLst/>
                        <a:latin typeface="Times New Roman" panose="02020603050405020304" pitchFamily="18" charset="0"/>
                        <a:ea typeface="Times New Roman" panose="02020603050405020304" pitchFamily="18" charset="0"/>
                      </a:endParaRPr>
                    </a:p>
                  </a:txBody>
                  <a:tcPr marL="110669" marR="11066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900" dirty="0">
                          <a:effectLst/>
                        </a:rPr>
                        <a:t>Proposed</a:t>
                      </a:r>
                    </a:p>
                    <a:p>
                      <a:pPr marL="0" marR="0" algn="ctr">
                        <a:spcBef>
                          <a:spcPts val="0"/>
                        </a:spcBef>
                        <a:spcAft>
                          <a:spcPts val="0"/>
                        </a:spcAft>
                      </a:pPr>
                      <a:r>
                        <a:rPr lang="en-US" sz="1900" dirty="0">
                          <a:effectLst/>
                        </a:rPr>
                        <a:t>Expenditure</a:t>
                      </a:r>
                      <a:endParaRPr lang="en-US" sz="1900" dirty="0">
                        <a:effectLst/>
                        <a:latin typeface="Times New Roman" panose="02020603050405020304" pitchFamily="18" charset="0"/>
                        <a:ea typeface="Times New Roman" panose="02020603050405020304" pitchFamily="18" charset="0"/>
                      </a:endParaRPr>
                    </a:p>
                  </a:txBody>
                  <a:tcPr marL="110669" marR="11066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41354948"/>
                  </a:ext>
                </a:extLst>
              </a:tr>
              <a:tr h="1050617">
                <a:tc>
                  <a:txBody>
                    <a:bodyPr/>
                    <a:lstStyle/>
                    <a:p>
                      <a:pPr marL="0" marR="0" algn="just">
                        <a:spcBef>
                          <a:spcPts val="0"/>
                        </a:spcBef>
                        <a:spcAft>
                          <a:spcPts val="0"/>
                        </a:spcAft>
                      </a:pPr>
                      <a:r>
                        <a:rPr lang="en-US" sz="1900" dirty="0">
                          <a:effectLst/>
                        </a:rPr>
                        <a:t> </a:t>
                      </a:r>
                      <a:endParaRPr lang="en-US" sz="1900" dirty="0">
                        <a:effectLst/>
                        <a:latin typeface="Times New Roman" panose="02020603050405020304" pitchFamily="18" charset="0"/>
                        <a:ea typeface="Times New Roman" panose="02020603050405020304" pitchFamily="18" charset="0"/>
                      </a:endParaRPr>
                    </a:p>
                  </a:txBody>
                  <a:tcPr marL="110669" marR="1106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spcBef>
                          <a:spcPts val="0"/>
                        </a:spcBef>
                        <a:spcAft>
                          <a:spcPts val="0"/>
                        </a:spcAft>
                      </a:pPr>
                      <a:r>
                        <a:rPr lang="en-US" sz="1900" dirty="0">
                          <a:effectLst/>
                        </a:rPr>
                        <a:t> </a:t>
                      </a:r>
                      <a:endParaRPr lang="en-US" sz="1900" dirty="0">
                        <a:effectLst/>
                        <a:latin typeface="Times New Roman" panose="02020603050405020304" pitchFamily="18" charset="0"/>
                        <a:ea typeface="Times New Roman" panose="02020603050405020304" pitchFamily="18" charset="0"/>
                      </a:endParaRPr>
                    </a:p>
                  </a:txBody>
                  <a:tcPr marL="110669" marR="1106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spcBef>
                          <a:spcPts val="0"/>
                        </a:spcBef>
                        <a:spcAft>
                          <a:spcPts val="0"/>
                        </a:spcAft>
                      </a:pPr>
                      <a:r>
                        <a:rPr lang="en-US" sz="1900" dirty="0">
                          <a:effectLst/>
                        </a:rPr>
                        <a:t> </a:t>
                      </a:r>
                      <a:endParaRPr lang="en-US" sz="1900" dirty="0">
                        <a:effectLst/>
                        <a:latin typeface="Times New Roman" panose="02020603050405020304" pitchFamily="18" charset="0"/>
                        <a:ea typeface="Times New Roman" panose="02020603050405020304" pitchFamily="18" charset="0"/>
                      </a:endParaRPr>
                    </a:p>
                  </a:txBody>
                  <a:tcPr marL="110669" marR="1106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900" dirty="0">
                          <a:effectLst/>
                        </a:rPr>
                        <a:t> </a:t>
                      </a:r>
                      <a:endParaRPr lang="en-US" sz="1900" dirty="0">
                        <a:effectLst/>
                        <a:latin typeface="Times New Roman" panose="02020603050405020304" pitchFamily="18" charset="0"/>
                        <a:ea typeface="Times New Roman" panose="02020603050405020304" pitchFamily="18" charset="0"/>
                      </a:endParaRPr>
                    </a:p>
                  </a:txBody>
                  <a:tcPr marL="110669" marR="1106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70652386"/>
                  </a:ext>
                </a:extLst>
              </a:tr>
              <a:tr h="2775507">
                <a:tc>
                  <a:txBody>
                    <a:bodyPr/>
                    <a:lstStyle/>
                    <a:p>
                      <a:pPr marL="0" marR="0" algn="just">
                        <a:spcBef>
                          <a:spcPts val="0"/>
                        </a:spcBef>
                        <a:spcAft>
                          <a:spcPts val="0"/>
                        </a:spcAft>
                      </a:pPr>
                      <a:r>
                        <a:rPr lang="en-US" sz="1900" dirty="0">
                          <a:effectLst/>
                        </a:rPr>
                        <a:t> </a:t>
                      </a:r>
                      <a:endParaRPr lang="en-US" sz="1900" dirty="0">
                        <a:effectLst/>
                        <a:latin typeface="Times New Roman" panose="02020603050405020304" pitchFamily="18" charset="0"/>
                        <a:ea typeface="Times New Roman" panose="02020603050405020304" pitchFamily="18" charset="0"/>
                      </a:endParaRPr>
                    </a:p>
                  </a:txBody>
                  <a:tcPr marL="110669" marR="1106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spcBef>
                          <a:spcPts val="0"/>
                        </a:spcBef>
                        <a:spcAft>
                          <a:spcPts val="0"/>
                        </a:spcAft>
                      </a:pPr>
                      <a:r>
                        <a:rPr lang="en-US" sz="1900" dirty="0">
                          <a:effectLst/>
                        </a:rPr>
                        <a:t> </a:t>
                      </a:r>
                      <a:endParaRPr lang="en-US" sz="1900" dirty="0">
                        <a:effectLst/>
                        <a:latin typeface="Times New Roman" panose="02020603050405020304" pitchFamily="18" charset="0"/>
                        <a:ea typeface="Times New Roman" panose="02020603050405020304" pitchFamily="18" charset="0"/>
                      </a:endParaRPr>
                    </a:p>
                  </a:txBody>
                  <a:tcPr marL="110669" marR="1106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spcBef>
                          <a:spcPts val="0"/>
                        </a:spcBef>
                        <a:spcAft>
                          <a:spcPts val="0"/>
                        </a:spcAft>
                      </a:pPr>
                      <a:r>
                        <a:rPr lang="en-US" sz="1900" dirty="0">
                          <a:effectLst/>
                        </a:rPr>
                        <a:t> </a:t>
                      </a:r>
                    </a:p>
                    <a:p>
                      <a:pPr marL="0" marR="0" algn="just">
                        <a:spcBef>
                          <a:spcPts val="0"/>
                        </a:spcBef>
                        <a:spcAft>
                          <a:spcPts val="0"/>
                        </a:spcAft>
                      </a:pPr>
                      <a:r>
                        <a:rPr lang="en-US" sz="1900" b="1" dirty="0">
                          <a:effectLst/>
                        </a:rPr>
                        <a:t>Subtotal - Code 45</a:t>
                      </a:r>
                      <a:endParaRPr lang="en-US" sz="1900" b="1" dirty="0">
                        <a:effectLst/>
                        <a:latin typeface="Times New Roman" panose="02020603050405020304" pitchFamily="18" charset="0"/>
                        <a:ea typeface="Times New Roman" panose="02020603050405020304" pitchFamily="18" charset="0"/>
                      </a:endParaRPr>
                    </a:p>
                  </a:txBody>
                  <a:tcPr marL="110669" marR="1106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tabLst>
                          <a:tab pos="2743200" algn="ctr"/>
                          <a:tab pos="5486400" algn="r"/>
                          <a:tab pos="457200" algn="l"/>
                        </a:tabLst>
                      </a:pPr>
                      <a:r>
                        <a:rPr lang="en-US" sz="1900" dirty="0">
                          <a:effectLst/>
                        </a:rPr>
                        <a:t> </a:t>
                      </a:r>
                      <a:endParaRPr lang="en-US" sz="1900" dirty="0">
                        <a:effectLst/>
                        <a:latin typeface="Times New Roman" panose="02020603050405020304" pitchFamily="18" charset="0"/>
                        <a:ea typeface="Times New Roman" panose="02020603050405020304" pitchFamily="18" charset="0"/>
                      </a:endParaRPr>
                    </a:p>
                  </a:txBody>
                  <a:tcPr marL="110669" marR="11066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02745843"/>
                  </a:ext>
                </a:extLst>
              </a:tr>
            </a:tbl>
          </a:graphicData>
        </a:graphic>
      </p:graphicFrame>
      <p:graphicFrame>
        <p:nvGraphicFramePr>
          <p:cNvPr id="15" name="Text Placeholder 3">
            <a:extLst>
              <a:ext uri="{FF2B5EF4-FFF2-40B4-BE49-F238E27FC236}">
                <a16:creationId xmlns:a16="http://schemas.microsoft.com/office/drawing/2014/main" id="{16CFBD23-6778-1DAF-A942-EAB41363A51C}"/>
              </a:ext>
            </a:extLst>
          </p:cNvPr>
          <p:cNvGraphicFramePr/>
          <p:nvPr>
            <p:extLst>
              <p:ext uri="{D42A27DB-BD31-4B8C-83A1-F6EECF244321}">
                <p14:modId xmlns:p14="http://schemas.microsoft.com/office/powerpoint/2010/main" val="628252757"/>
              </p:ext>
            </p:extLst>
          </p:nvPr>
        </p:nvGraphicFramePr>
        <p:xfrm>
          <a:off x="0" y="1118815"/>
          <a:ext cx="6312664" cy="57391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609745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C50D5-62B5-455D-8277-42888385DE73}"/>
              </a:ext>
            </a:extLst>
          </p:cNvPr>
          <p:cNvSpPr>
            <a:spLocks noGrp="1"/>
          </p:cNvSpPr>
          <p:nvPr>
            <p:ph type="title" idx="4294967295"/>
          </p:nvPr>
        </p:nvSpPr>
        <p:spPr>
          <a:xfrm>
            <a:off x="-1" y="1"/>
            <a:ext cx="6356733" cy="1520327"/>
          </a:xfrm>
        </p:spPr>
        <p:txBody>
          <a:bodyPr vert="horz" lIns="91440" tIns="45720" rIns="91440" bIns="45720" rtlCol="0" anchor="ctr">
            <a:normAutofit/>
          </a:bodyPr>
          <a:lstStyle/>
          <a:p>
            <a:r>
              <a:rPr lang="en-US" sz="4400" b="1" u="sng" kern="1200" dirty="0">
                <a:solidFill>
                  <a:schemeClr val="tx1"/>
                </a:solidFill>
                <a:effectLst/>
                <a:latin typeface="+mj-lt"/>
                <a:ea typeface="+mj-ea"/>
                <a:cs typeface="+mj-cs"/>
              </a:rPr>
              <a:t>TRAVEL EXPENSES:  Code 46</a:t>
            </a:r>
            <a:br>
              <a:rPr lang="en-US" sz="3400" kern="1200" dirty="0">
                <a:solidFill>
                  <a:schemeClr val="tx1"/>
                </a:solidFill>
                <a:effectLst/>
                <a:latin typeface="+mj-lt"/>
                <a:ea typeface="+mj-ea"/>
                <a:cs typeface="+mj-cs"/>
              </a:rPr>
            </a:br>
            <a:endParaRPr lang="en-US" sz="3400" kern="1200" dirty="0">
              <a:solidFill>
                <a:schemeClr val="tx1"/>
              </a:solidFill>
              <a:latin typeface="+mj-lt"/>
              <a:ea typeface="+mj-ea"/>
              <a:cs typeface="+mj-cs"/>
            </a:endParaRPr>
          </a:p>
        </p:txBody>
      </p:sp>
      <p:graphicFrame>
        <p:nvGraphicFramePr>
          <p:cNvPr id="7" name="Content Placeholder 6">
            <a:extLst>
              <a:ext uri="{FF2B5EF4-FFF2-40B4-BE49-F238E27FC236}">
                <a16:creationId xmlns:a16="http://schemas.microsoft.com/office/drawing/2014/main" id="{36D6709A-5CF4-4E74-92CB-ECEB37DB4C7C}"/>
              </a:ext>
            </a:extLst>
          </p:cNvPr>
          <p:cNvGraphicFramePr>
            <a:graphicFrameLocks noGrp="1"/>
          </p:cNvGraphicFramePr>
          <p:nvPr>
            <p:ph idx="4294967295"/>
            <p:extLst>
              <p:ext uri="{D42A27DB-BD31-4B8C-83A1-F6EECF244321}">
                <p14:modId xmlns:p14="http://schemas.microsoft.com/office/powerpoint/2010/main" val="2025416700"/>
              </p:ext>
            </p:extLst>
          </p:nvPr>
        </p:nvGraphicFramePr>
        <p:xfrm>
          <a:off x="6455883" y="557213"/>
          <a:ext cx="5736853" cy="5739187"/>
        </p:xfrm>
        <a:graphic>
          <a:graphicData uri="http://schemas.openxmlformats.org/drawingml/2006/table">
            <a:tbl>
              <a:tblPr firstRow="1" bandRow="1">
                <a:tableStyleId>{5C22544A-7EE6-4342-B048-85BDC9FD1C3A}</a:tableStyleId>
              </a:tblPr>
              <a:tblGrid>
                <a:gridCol w="1294062">
                  <a:extLst>
                    <a:ext uri="{9D8B030D-6E8A-4147-A177-3AD203B41FA5}">
                      <a16:colId xmlns:a16="http://schemas.microsoft.com/office/drawing/2014/main" val="3384215596"/>
                    </a:ext>
                  </a:extLst>
                </a:gridCol>
                <a:gridCol w="1492464">
                  <a:extLst>
                    <a:ext uri="{9D8B030D-6E8A-4147-A177-3AD203B41FA5}">
                      <a16:colId xmlns:a16="http://schemas.microsoft.com/office/drawing/2014/main" val="3638009464"/>
                    </a:ext>
                  </a:extLst>
                </a:gridCol>
                <a:gridCol w="1423256">
                  <a:extLst>
                    <a:ext uri="{9D8B030D-6E8A-4147-A177-3AD203B41FA5}">
                      <a16:colId xmlns:a16="http://schemas.microsoft.com/office/drawing/2014/main" val="3077456424"/>
                    </a:ext>
                  </a:extLst>
                </a:gridCol>
                <a:gridCol w="1527071">
                  <a:extLst>
                    <a:ext uri="{9D8B030D-6E8A-4147-A177-3AD203B41FA5}">
                      <a16:colId xmlns:a16="http://schemas.microsoft.com/office/drawing/2014/main" val="1692645992"/>
                    </a:ext>
                  </a:extLst>
                </a:gridCol>
              </a:tblGrid>
              <a:tr h="1913063">
                <a:tc>
                  <a:txBody>
                    <a:bodyPr/>
                    <a:lstStyle/>
                    <a:p>
                      <a:pPr marL="0" marR="0" algn="ctr">
                        <a:spcBef>
                          <a:spcPts val="0"/>
                        </a:spcBef>
                        <a:spcAft>
                          <a:spcPts val="0"/>
                        </a:spcAft>
                      </a:pPr>
                      <a:r>
                        <a:rPr lang="en-US" sz="1700" dirty="0">
                          <a:effectLst/>
                        </a:rPr>
                        <a:t>Position of Traveler</a:t>
                      </a:r>
                      <a:endParaRPr lang="en-US" sz="1700" dirty="0">
                        <a:effectLst/>
                        <a:latin typeface="Times New Roman" panose="02020603050405020304" pitchFamily="18" charset="0"/>
                        <a:ea typeface="Times New Roman" panose="02020603050405020304" pitchFamily="18" charset="0"/>
                      </a:endParaRPr>
                    </a:p>
                  </a:txBody>
                  <a:tcPr marL="100121" marR="1001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700" dirty="0">
                          <a:effectLst/>
                        </a:rPr>
                        <a:t>Destination</a:t>
                      </a:r>
                    </a:p>
                    <a:p>
                      <a:pPr marL="0" marR="0" algn="ctr">
                        <a:spcBef>
                          <a:spcPts val="0"/>
                        </a:spcBef>
                        <a:spcAft>
                          <a:spcPts val="0"/>
                        </a:spcAft>
                      </a:pPr>
                      <a:r>
                        <a:rPr lang="en-US" sz="1700" dirty="0">
                          <a:effectLst/>
                        </a:rPr>
                        <a:t>and Purpose</a:t>
                      </a:r>
                      <a:endParaRPr lang="en-US" sz="1700" dirty="0">
                        <a:effectLst/>
                        <a:latin typeface="Times New Roman" panose="02020603050405020304" pitchFamily="18" charset="0"/>
                        <a:ea typeface="Times New Roman" panose="02020603050405020304" pitchFamily="18" charset="0"/>
                      </a:endParaRPr>
                    </a:p>
                  </a:txBody>
                  <a:tcPr marL="100121" marR="1001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700" dirty="0">
                          <a:effectLst/>
                        </a:rPr>
                        <a:t>Calculation</a:t>
                      </a:r>
                    </a:p>
                    <a:p>
                      <a:pPr marL="0" marR="0" algn="ctr">
                        <a:spcBef>
                          <a:spcPts val="0"/>
                        </a:spcBef>
                        <a:spcAft>
                          <a:spcPts val="0"/>
                        </a:spcAft>
                      </a:pPr>
                      <a:r>
                        <a:rPr lang="en-US" sz="1700" dirty="0">
                          <a:effectLst/>
                        </a:rPr>
                        <a:t>of  Cost</a:t>
                      </a:r>
                      <a:endParaRPr lang="en-US" sz="1700" dirty="0">
                        <a:effectLst/>
                        <a:latin typeface="Times New Roman" panose="02020603050405020304" pitchFamily="18" charset="0"/>
                        <a:ea typeface="Times New Roman" panose="02020603050405020304" pitchFamily="18" charset="0"/>
                      </a:endParaRPr>
                    </a:p>
                  </a:txBody>
                  <a:tcPr marL="100121" marR="1001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700" dirty="0">
                          <a:effectLst/>
                        </a:rPr>
                        <a:t>Proposed</a:t>
                      </a:r>
                    </a:p>
                    <a:p>
                      <a:pPr marL="0" marR="0" algn="ctr">
                        <a:spcBef>
                          <a:spcPts val="0"/>
                        </a:spcBef>
                        <a:spcAft>
                          <a:spcPts val="0"/>
                        </a:spcAft>
                      </a:pPr>
                      <a:r>
                        <a:rPr lang="en-US" sz="1700" dirty="0">
                          <a:effectLst/>
                        </a:rPr>
                        <a:t>Expenditures</a:t>
                      </a:r>
                      <a:endParaRPr lang="en-US" sz="1700" dirty="0">
                        <a:effectLst/>
                        <a:latin typeface="Times New Roman" panose="02020603050405020304" pitchFamily="18" charset="0"/>
                        <a:ea typeface="Times New Roman" panose="02020603050405020304" pitchFamily="18" charset="0"/>
                      </a:endParaRPr>
                    </a:p>
                  </a:txBody>
                  <a:tcPr marL="100121" marR="1001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57262845"/>
                  </a:ext>
                </a:extLst>
              </a:tr>
              <a:tr h="1050616">
                <a:tc>
                  <a:txBody>
                    <a:bodyPr/>
                    <a:lstStyle/>
                    <a:p>
                      <a:pPr marL="0" marR="0">
                        <a:spcBef>
                          <a:spcPts val="0"/>
                        </a:spcBef>
                        <a:spcAft>
                          <a:spcPts val="0"/>
                        </a:spcAft>
                      </a:pPr>
                      <a:r>
                        <a:rPr lang="en-US" sz="1700" dirty="0">
                          <a:effectLst/>
                        </a:rPr>
                        <a:t> </a:t>
                      </a:r>
                      <a:endParaRPr lang="en-US" sz="1700" dirty="0">
                        <a:effectLst/>
                        <a:latin typeface="Times New Roman" panose="02020603050405020304" pitchFamily="18" charset="0"/>
                        <a:ea typeface="Times New Roman" panose="02020603050405020304" pitchFamily="18" charset="0"/>
                      </a:endParaRPr>
                    </a:p>
                  </a:txBody>
                  <a:tcPr marL="100121" marR="1001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700" dirty="0">
                          <a:effectLst/>
                        </a:rPr>
                        <a:t> </a:t>
                      </a:r>
                      <a:endParaRPr lang="en-US" sz="1700" dirty="0">
                        <a:effectLst/>
                        <a:latin typeface="Times New Roman" panose="02020603050405020304" pitchFamily="18" charset="0"/>
                        <a:ea typeface="Times New Roman" panose="02020603050405020304" pitchFamily="18" charset="0"/>
                      </a:endParaRPr>
                    </a:p>
                  </a:txBody>
                  <a:tcPr marL="100121" marR="1001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700" dirty="0">
                          <a:effectLst/>
                        </a:rPr>
                        <a:t> </a:t>
                      </a:r>
                      <a:endParaRPr lang="en-US" sz="1700" dirty="0">
                        <a:effectLst/>
                        <a:latin typeface="Times New Roman" panose="02020603050405020304" pitchFamily="18" charset="0"/>
                        <a:ea typeface="Times New Roman" panose="02020603050405020304" pitchFamily="18" charset="0"/>
                      </a:endParaRPr>
                    </a:p>
                  </a:txBody>
                  <a:tcPr marL="100121" marR="1001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tabLst>
                          <a:tab pos="2743200" algn="ctr"/>
                          <a:tab pos="5486400" algn="r"/>
                          <a:tab pos="457200" algn="l"/>
                        </a:tabLst>
                      </a:pPr>
                      <a:r>
                        <a:rPr lang="en-US" sz="1700" dirty="0">
                          <a:effectLst/>
                        </a:rPr>
                        <a:t> </a:t>
                      </a:r>
                      <a:endParaRPr lang="en-US" sz="1700" dirty="0">
                        <a:effectLst/>
                        <a:latin typeface="Times New Roman" panose="02020603050405020304" pitchFamily="18" charset="0"/>
                        <a:ea typeface="Times New Roman" panose="02020603050405020304" pitchFamily="18" charset="0"/>
                      </a:endParaRPr>
                    </a:p>
                  </a:txBody>
                  <a:tcPr marL="100121" marR="1001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42718521"/>
                  </a:ext>
                </a:extLst>
              </a:tr>
              <a:tr h="2775508">
                <a:tc>
                  <a:txBody>
                    <a:bodyPr/>
                    <a:lstStyle/>
                    <a:p>
                      <a:pPr marL="0" marR="0" algn="just">
                        <a:spcBef>
                          <a:spcPts val="0"/>
                        </a:spcBef>
                        <a:spcAft>
                          <a:spcPts val="0"/>
                        </a:spcAft>
                      </a:pPr>
                      <a:r>
                        <a:rPr lang="en-US" sz="1700" dirty="0">
                          <a:effectLst/>
                        </a:rPr>
                        <a:t> </a:t>
                      </a:r>
                      <a:endParaRPr lang="en-US" sz="1700" dirty="0">
                        <a:effectLst/>
                        <a:latin typeface="Times New Roman" panose="02020603050405020304" pitchFamily="18" charset="0"/>
                        <a:ea typeface="Times New Roman" panose="02020603050405020304" pitchFamily="18" charset="0"/>
                      </a:endParaRPr>
                    </a:p>
                  </a:txBody>
                  <a:tcPr marL="100121" marR="1001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spcBef>
                          <a:spcPts val="0"/>
                        </a:spcBef>
                        <a:spcAft>
                          <a:spcPts val="0"/>
                        </a:spcAft>
                      </a:pPr>
                      <a:r>
                        <a:rPr lang="en-US" sz="1700" dirty="0">
                          <a:effectLst/>
                        </a:rPr>
                        <a:t> </a:t>
                      </a:r>
                      <a:endParaRPr lang="en-US" sz="1700" dirty="0">
                        <a:effectLst/>
                        <a:latin typeface="Times New Roman" panose="02020603050405020304" pitchFamily="18" charset="0"/>
                        <a:ea typeface="Times New Roman" panose="02020603050405020304" pitchFamily="18" charset="0"/>
                      </a:endParaRPr>
                    </a:p>
                  </a:txBody>
                  <a:tcPr marL="100121" marR="1001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spcBef>
                          <a:spcPts val="0"/>
                        </a:spcBef>
                        <a:spcAft>
                          <a:spcPts val="0"/>
                        </a:spcAft>
                      </a:pPr>
                      <a:r>
                        <a:rPr lang="en-US" sz="1700" dirty="0">
                          <a:effectLst/>
                        </a:rPr>
                        <a:t> </a:t>
                      </a:r>
                    </a:p>
                    <a:p>
                      <a:pPr marL="0" marR="0" algn="just">
                        <a:spcBef>
                          <a:spcPts val="0"/>
                        </a:spcBef>
                        <a:spcAft>
                          <a:spcPts val="0"/>
                        </a:spcAft>
                      </a:pPr>
                      <a:r>
                        <a:rPr lang="en-US" sz="1700" b="1" dirty="0">
                          <a:effectLst/>
                        </a:rPr>
                        <a:t>Subtotal - Code 46</a:t>
                      </a:r>
                      <a:endParaRPr lang="en-US" sz="1700" b="1" dirty="0">
                        <a:effectLst/>
                        <a:latin typeface="Times New Roman" panose="02020603050405020304" pitchFamily="18" charset="0"/>
                        <a:ea typeface="Times New Roman" panose="02020603050405020304" pitchFamily="18" charset="0"/>
                      </a:endParaRPr>
                    </a:p>
                  </a:txBody>
                  <a:tcPr marL="100121" marR="1001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tabLst>
                          <a:tab pos="2743200" algn="ctr"/>
                          <a:tab pos="5486400" algn="r"/>
                          <a:tab pos="457200" algn="l"/>
                        </a:tabLst>
                      </a:pPr>
                      <a:r>
                        <a:rPr lang="en-US" sz="1700" dirty="0">
                          <a:effectLst/>
                        </a:rPr>
                        <a:t> </a:t>
                      </a:r>
                      <a:endParaRPr lang="en-US" sz="1700" dirty="0">
                        <a:effectLst/>
                        <a:latin typeface="Times New Roman" panose="02020603050405020304" pitchFamily="18" charset="0"/>
                        <a:ea typeface="Times New Roman" panose="02020603050405020304" pitchFamily="18" charset="0"/>
                      </a:endParaRPr>
                    </a:p>
                  </a:txBody>
                  <a:tcPr marL="100121" marR="10012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44735724"/>
                  </a:ext>
                </a:extLst>
              </a:tr>
            </a:tbl>
          </a:graphicData>
        </a:graphic>
      </p:graphicFrame>
      <p:graphicFrame>
        <p:nvGraphicFramePr>
          <p:cNvPr id="16" name="Text Placeholder 3">
            <a:extLst>
              <a:ext uri="{FF2B5EF4-FFF2-40B4-BE49-F238E27FC236}">
                <a16:creationId xmlns:a16="http://schemas.microsoft.com/office/drawing/2014/main" id="{CCECA939-86A8-D731-93DB-4BB8390011F4}"/>
              </a:ext>
            </a:extLst>
          </p:cNvPr>
          <p:cNvGraphicFramePr/>
          <p:nvPr>
            <p:extLst>
              <p:ext uri="{D42A27DB-BD31-4B8C-83A1-F6EECF244321}">
                <p14:modId xmlns:p14="http://schemas.microsoft.com/office/powerpoint/2010/main" val="52545221"/>
              </p:ext>
            </p:extLst>
          </p:nvPr>
        </p:nvGraphicFramePr>
        <p:xfrm>
          <a:off x="0" y="661013"/>
          <a:ext cx="6455883" cy="58719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195736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E8845-B4B1-4A30-9E29-977A5429113A}"/>
              </a:ext>
            </a:extLst>
          </p:cNvPr>
          <p:cNvSpPr>
            <a:spLocks noGrp="1"/>
          </p:cNvSpPr>
          <p:nvPr>
            <p:ph type="title"/>
          </p:nvPr>
        </p:nvSpPr>
        <p:spPr>
          <a:xfrm>
            <a:off x="154004" y="31316"/>
            <a:ext cx="6654420" cy="1125456"/>
          </a:xfrm>
        </p:spPr>
        <p:txBody>
          <a:bodyPr/>
          <a:lstStyle/>
          <a:p>
            <a:r>
              <a:rPr lang="en-US" sz="4000" b="1" u="sng" kern="0" dirty="0">
                <a:effectLst/>
                <a:latin typeface="Times New Roman" panose="02020603050405020304" pitchFamily="18" charset="0"/>
              </a:rPr>
              <a:t>INDIRECT COST:  Code 90</a:t>
            </a:r>
            <a:br>
              <a:rPr lang="en-US" sz="1800" b="1" u="sng" kern="0" dirty="0">
                <a:effectLst/>
                <a:latin typeface="Times New Roman" panose="02020603050405020304" pitchFamily="18" charset="0"/>
              </a:rPr>
            </a:br>
            <a:endParaRPr lang="en-US" dirty="0"/>
          </a:p>
        </p:txBody>
      </p:sp>
      <p:graphicFrame>
        <p:nvGraphicFramePr>
          <p:cNvPr id="5" name="Content Placeholder 4">
            <a:extLst>
              <a:ext uri="{FF2B5EF4-FFF2-40B4-BE49-F238E27FC236}">
                <a16:creationId xmlns:a16="http://schemas.microsoft.com/office/drawing/2014/main" id="{D2D2BD5B-2BC0-4692-B97F-EF651225D70B}"/>
              </a:ext>
            </a:extLst>
          </p:cNvPr>
          <p:cNvGraphicFramePr>
            <a:graphicFrameLocks noGrp="1"/>
          </p:cNvGraphicFramePr>
          <p:nvPr>
            <p:ph idx="1"/>
            <p:extLst>
              <p:ext uri="{D42A27DB-BD31-4B8C-83A1-F6EECF244321}">
                <p14:modId xmlns:p14="http://schemas.microsoft.com/office/powerpoint/2010/main" val="3190881679"/>
              </p:ext>
            </p:extLst>
          </p:nvPr>
        </p:nvGraphicFramePr>
        <p:xfrm>
          <a:off x="7171981" y="0"/>
          <a:ext cx="5265499" cy="6858000"/>
        </p:xfrm>
        <a:graphic>
          <a:graphicData uri="http://schemas.openxmlformats.org/drawingml/2006/table">
            <a:tbl>
              <a:tblPr>
                <a:tableStyleId>{5C22544A-7EE6-4342-B048-85BDC9FD1C3A}</a:tableStyleId>
              </a:tblPr>
              <a:tblGrid>
                <a:gridCol w="4136473">
                  <a:extLst>
                    <a:ext uri="{9D8B030D-6E8A-4147-A177-3AD203B41FA5}">
                      <a16:colId xmlns:a16="http://schemas.microsoft.com/office/drawing/2014/main" val="2291957330"/>
                    </a:ext>
                  </a:extLst>
                </a:gridCol>
                <a:gridCol w="386399">
                  <a:extLst>
                    <a:ext uri="{9D8B030D-6E8A-4147-A177-3AD203B41FA5}">
                      <a16:colId xmlns:a16="http://schemas.microsoft.com/office/drawing/2014/main" val="3658083636"/>
                    </a:ext>
                  </a:extLst>
                </a:gridCol>
                <a:gridCol w="93980">
                  <a:extLst>
                    <a:ext uri="{9D8B030D-6E8A-4147-A177-3AD203B41FA5}">
                      <a16:colId xmlns:a16="http://schemas.microsoft.com/office/drawing/2014/main" val="932663252"/>
                    </a:ext>
                  </a:extLst>
                </a:gridCol>
                <a:gridCol w="240966">
                  <a:extLst>
                    <a:ext uri="{9D8B030D-6E8A-4147-A177-3AD203B41FA5}">
                      <a16:colId xmlns:a16="http://schemas.microsoft.com/office/drawing/2014/main" val="2680478804"/>
                    </a:ext>
                  </a:extLst>
                </a:gridCol>
                <a:gridCol w="407681">
                  <a:extLst>
                    <a:ext uri="{9D8B030D-6E8A-4147-A177-3AD203B41FA5}">
                      <a16:colId xmlns:a16="http://schemas.microsoft.com/office/drawing/2014/main" val="1191957624"/>
                    </a:ext>
                  </a:extLst>
                </a:gridCol>
              </a:tblGrid>
              <a:tr h="2879292">
                <a:tc>
                  <a:txBody>
                    <a:bodyPr/>
                    <a:lstStyle/>
                    <a:p>
                      <a:pPr marL="228600" marR="0" indent="-228600">
                        <a:spcBef>
                          <a:spcPts val="0"/>
                        </a:spcBef>
                        <a:spcAft>
                          <a:spcPts val="0"/>
                        </a:spcAft>
                      </a:pPr>
                      <a:r>
                        <a:rPr lang="en-US" sz="1200" dirty="0">
                          <a:effectLst/>
                        </a:rPr>
                        <a:t>A.	Modified Direct Cost Base – Sum of all preceding subtotals (codes 15, 16, 40, 45, 46, and 80 and excludes the portion of each subcontract exceeding $25,000 and any flow through funds)</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tabLst>
                          <a:tab pos="2743200" algn="ctr"/>
                          <a:tab pos="5486400" algn="r"/>
                          <a:tab pos="457200" algn="l"/>
                        </a:tabLst>
                      </a:pPr>
                      <a:r>
                        <a:rPr lang="en-US" sz="1200" dirty="0">
                          <a:effectLst/>
                        </a:rPr>
                        <a:t>$</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r">
                        <a:spcBef>
                          <a:spcPts val="0"/>
                        </a:spcBef>
                        <a:spcAft>
                          <a:spcPts val="0"/>
                        </a:spcAft>
                        <a:tabLst>
                          <a:tab pos="2743200" algn="ctr"/>
                          <a:tab pos="5486400" algn="r"/>
                          <a:tab pos="457200" algn="l"/>
                        </a:tabLst>
                      </a:pPr>
                      <a:r>
                        <a:rPr lang="en-US" sz="12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marL="0" marR="0">
                        <a:spcBef>
                          <a:spcPts val="0"/>
                        </a:spcBef>
                        <a:spcAft>
                          <a:spcPts val="0"/>
                        </a:spcAft>
                        <a:tabLst>
                          <a:tab pos="2743200" algn="ctr"/>
                          <a:tab pos="5486400" algn="r"/>
                          <a:tab pos="457200" algn="l"/>
                        </a:tabLst>
                      </a:pPr>
                      <a:r>
                        <a:rPr lang="en-US" sz="1200" dirty="0">
                          <a:effectLst/>
                        </a:rPr>
                        <a:t>(A)</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99540317"/>
                  </a:ext>
                </a:extLst>
              </a:tr>
              <a:tr h="1807627">
                <a:tc>
                  <a:txBody>
                    <a:bodyPr/>
                    <a:lstStyle/>
                    <a:p>
                      <a:pPr marL="0" marR="0">
                        <a:spcBef>
                          <a:spcPts val="0"/>
                        </a:spcBef>
                        <a:spcAft>
                          <a:spcPts val="0"/>
                        </a:spcAft>
                        <a:tabLst>
                          <a:tab pos="2743200" algn="ctr"/>
                          <a:tab pos="5486400" algn="r"/>
                          <a:tab pos="228600" algn="l"/>
                        </a:tabLst>
                      </a:pPr>
                      <a:r>
                        <a:rPr lang="en-US" sz="1200" dirty="0">
                          <a:effectLst/>
                        </a:rPr>
                        <a:t>B.	Approved Restricted Indirect Cost Rate</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2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spcBef>
                          <a:spcPts val="0"/>
                        </a:spcBef>
                        <a:spcAft>
                          <a:spcPts val="0"/>
                        </a:spcAft>
                        <a:tabLst>
                          <a:tab pos="2743200" algn="ctr"/>
                          <a:tab pos="5486400" algn="r"/>
                          <a:tab pos="457200" algn="l"/>
                        </a:tabLst>
                      </a:pPr>
                      <a:r>
                        <a:rPr lang="en-US" sz="1200" dirty="0">
                          <a:effectLst/>
                        </a:rPr>
                        <a:t>%</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marL="0" marR="0">
                        <a:spcBef>
                          <a:spcPts val="0"/>
                        </a:spcBef>
                        <a:spcAft>
                          <a:spcPts val="0"/>
                        </a:spcAft>
                      </a:pPr>
                      <a:r>
                        <a:rPr lang="en-US" sz="1200" dirty="0">
                          <a:effectLst/>
                        </a:rPr>
                        <a:t>(B)</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44604903"/>
                  </a:ext>
                </a:extLst>
              </a:tr>
              <a:tr h="2171081">
                <a:tc>
                  <a:txBody>
                    <a:bodyPr/>
                    <a:lstStyle/>
                    <a:p>
                      <a:pPr marL="0" marR="0">
                        <a:spcBef>
                          <a:spcPts val="0"/>
                        </a:spcBef>
                        <a:spcAft>
                          <a:spcPts val="0"/>
                        </a:spcAft>
                        <a:tabLst>
                          <a:tab pos="2743200" algn="ctr"/>
                          <a:tab pos="5486400" algn="r"/>
                          <a:tab pos="228600" algn="l"/>
                          <a:tab pos="3200400" algn="l"/>
                        </a:tabLst>
                      </a:pPr>
                      <a:r>
                        <a:rPr lang="en-US" sz="1200" dirty="0">
                          <a:effectLst/>
                        </a:rPr>
                        <a:t>C.	(A)  x  (B) = Total Indirect Cost	Subtotal – Code 90</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spcBef>
                          <a:spcPts val="0"/>
                        </a:spcBef>
                        <a:spcAft>
                          <a:spcPts val="0"/>
                        </a:spcAft>
                        <a:tabLst>
                          <a:tab pos="2743200" algn="ctr"/>
                          <a:tab pos="5486400" algn="r"/>
                          <a:tab pos="457200" algn="l"/>
                        </a:tabLst>
                      </a:pPr>
                      <a:r>
                        <a:rPr lang="en-US" sz="1200" dirty="0">
                          <a:effectLst/>
                        </a:rPr>
                        <a:t>$</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marL="0" marR="0" algn="r">
                        <a:spcBef>
                          <a:spcPts val="0"/>
                        </a:spcBef>
                        <a:spcAft>
                          <a:spcPts val="0"/>
                        </a:spcAft>
                        <a:tabLst>
                          <a:tab pos="2743200" algn="ctr"/>
                          <a:tab pos="5486400" algn="r"/>
                          <a:tab pos="457200" algn="l"/>
                        </a:tabLst>
                      </a:pPr>
                      <a:r>
                        <a:rPr lang="en-US" sz="12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dirty="0">
                          <a:effectLst/>
                        </a:rPr>
                        <a:t>(C)</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95454106"/>
                  </a:ext>
                </a:extLst>
              </a:tr>
            </a:tbl>
          </a:graphicData>
        </a:graphic>
      </p:graphicFrame>
      <p:sp>
        <p:nvSpPr>
          <p:cNvPr id="6" name="Rectangle 1">
            <a:extLst>
              <a:ext uri="{FF2B5EF4-FFF2-40B4-BE49-F238E27FC236}">
                <a16:creationId xmlns:a16="http://schemas.microsoft.com/office/drawing/2014/main" id="{199F308F-D7B1-4FFE-B34C-301EA20E6C77}"/>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8" name="Text Placeholder 3">
            <a:extLst>
              <a:ext uri="{FF2B5EF4-FFF2-40B4-BE49-F238E27FC236}">
                <a16:creationId xmlns:a16="http://schemas.microsoft.com/office/drawing/2014/main" id="{3C389D5A-0825-DCA1-FF6A-73F1AC7F129F}"/>
              </a:ext>
            </a:extLst>
          </p:cNvPr>
          <p:cNvGraphicFramePr/>
          <p:nvPr>
            <p:extLst>
              <p:ext uri="{D42A27DB-BD31-4B8C-83A1-F6EECF244321}">
                <p14:modId xmlns:p14="http://schemas.microsoft.com/office/powerpoint/2010/main" val="3640051487"/>
              </p:ext>
            </p:extLst>
          </p:nvPr>
        </p:nvGraphicFramePr>
        <p:xfrm>
          <a:off x="154003" y="121186"/>
          <a:ext cx="6940859" cy="67054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793542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9C3F2-9FAB-4090-AB23-CC5300892D6C}"/>
              </a:ext>
            </a:extLst>
          </p:cNvPr>
          <p:cNvSpPr>
            <a:spLocks noGrp="1"/>
          </p:cNvSpPr>
          <p:nvPr>
            <p:ph type="title"/>
          </p:nvPr>
        </p:nvSpPr>
        <p:spPr>
          <a:xfrm>
            <a:off x="648929" y="629266"/>
            <a:ext cx="3505495" cy="1622321"/>
          </a:xfrm>
        </p:spPr>
        <p:txBody>
          <a:bodyPr vert="horz" lIns="91440" tIns="45720" rIns="91440" bIns="45720" rtlCol="0" anchor="ctr">
            <a:normAutofit fontScale="90000"/>
          </a:bodyPr>
          <a:lstStyle/>
          <a:p>
            <a:r>
              <a:rPr kumimoji="0" lang="en-US" altLang="en-US" sz="4400" b="1" i="0" u="sng" strike="noStrike" cap="none" normalizeH="0" baseline="0" dirty="0">
                <a:ln>
                  <a:noFill/>
                </a:ln>
                <a:effectLst/>
              </a:rPr>
              <a:t>MINOR REMODELING:  Code 30</a:t>
            </a:r>
            <a:br>
              <a:rPr kumimoji="0" lang="en-US" altLang="en-US" sz="4400" b="0" i="0" u="none" strike="noStrike" cap="none" normalizeH="0" baseline="0" dirty="0">
                <a:ln>
                  <a:noFill/>
                </a:ln>
                <a:effectLst/>
              </a:rPr>
            </a:br>
            <a:endParaRPr lang="en-US" sz="4400" kern="1200" dirty="0">
              <a:solidFill>
                <a:schemeClr val="tx1"/>
              </a:solidFill>
              <a:latin typeface="+mj-lt"/>
              <a:ea typeface="+mj-ea"/>
              <a:cs typeface="+mj-cs"/>
            </a:endParaRPr>
          </a:p>
        </p:txBody>
      </p:sp>
      <p:sp>
        <p:nvSpPr>
          <p:cNvPr id="11" name="Rectangle 10">
            <a:extLst>
              <a:ext uri="{FF2B5EF4-FFF2-40B4-BE49-F238E27FC236}">
                <a16:creationId xmlns:a16="http://schemas.microsoft.com/office/drawing/2014/main" id="{5E39A796-BE83-48B1-B33F-35C4A32AAB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ounded Rectangle 9">
            <a:extLst>
              <a:ext uri="{FF2B5EF4-FFF2-40B4-BE49-F238E27FC236}">
                <a16:creationId xmlns:a16="http://schemas.microsoft.com/office/drawing/2014/main" id="{72F84B47-E267-4194-8194-831DB7B55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3688" y="557784"/>
            <a:ext cx="6584098"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5" name="Content Placeholder 4">
            <a:extLst>
              <a:ext uri="{FF2B5EF4-FFF2-40B4-BE49-F238E27FC236}">
                <a16:creationId xmlns:a16="http://schemas.microsoft.com/office/drawing/2014/main" id="{0DEFA6F8-B1DB-4A0B-A24D-CE65448D622D}"/>
              </a:ext>
            </a:extLst>
          </p:cNvPr>
          <p:cNvGraphicFramePr>
            <a:graphicFrameLocks noGrp="1"/>
          </p:cNvGraphicFramePr>
          <p:nvPr>
            <p:ph idx="1"/>
            <p:extLst>
              <p:ext uri="{D42A27DB-BD31-4B8C-83A1-F6EECF244321}">
                <p14:modId xmlns:p14="http://schemas.microsoft.com/office/powerpoint/2010/main" val="4005067328"/>
              </p:ext>
            </p:extLst>
          </p:nvPr>
        </p:nvGraphicFramePr>
        <p:xfrm>
          <a:off x="5060515" y="557784"/>
          <a:ext cx="6655407" cy="5739187"/>
        </p:xfrm>
        <a:graphic>
          <a:graphicData uri="http://schemas.openxmlformats.org/drawingml/2006/table">
            <a:tbl>
              <a:tblPr firstRow="1" bandRow="1">
                <a:tableStyleId>{5C22544A-7EE6-4342-B048-85BDC9FD1C3A}</a:tableStyleId>
              </a:tblPr>
              <a:tblGrid>
                <a:gridCol w="2520269">
                  <a:extLst>
                    <a:ext uri="{9D8B030D-6E8A-4147-A177-3AD203B41FA5}">
                      <a16:colId xmlns:a16="http://schemas.microsoft.com/office/drawing/2014/main" val="2683665677"/>
                    </a:ext>
                  </a:extLst>
                </a:gridCol>
                <a:gridCol w="2188835">
                  <a:extLst>
                    <a:ext uri="{9D8B030D-6E8A-4147-A177-3AD203B41FA5}">
                      <a16:colId xmlns:a16="http://schemas.microsoft.com/office/drawing/2014/main" val="1188418051"/>
                    </a:ext>
                  </a:extLst>
                </a:gridCol>
                <a:gridCol w="1946303">
                  <a:extLst>
                    <a:ext uri="{9D8B030D-6E8A-4147-A177-3AD203B41FA5}">
                      <a16:colId xmlns:a16="http://schemas.microsoft.com/office/drawing/2014/main" val="1688310421"/>
                    </a:ext>
                  </a:extLst>
                </a:gridCol>
              </a:tblGrid>
              <a:tr h="2507516">
                <a:tc>
                  <a:txBody>
                    <a:bodyPr/>
                    <a:lstStyle/>
                    <a:p>
                      <a:pPr marL="0" marR="0" algn="ctr">
                        <a:spcBef>
                          <a:spcPts val="0"/>
                        </a:spcBef>
                        <a:spcAft>
                          <a:spcPts val="0"/>
                        </a:spcAft>
                      </a:pPr>
                      <a:r>
                        <a:rPr lang="en-US" sz="2100" dirty="0">
                          <a:effectLst/>
                        </a:rPr>
                        <a:t>Description of Work</a:t>
                      </a:r>
                    </a:p>
                    <a:p>
                      <a:pPr marL="0" marR="0" algn="ctr">
                        <a:spcBef>
                          <a:spcPts val="0"/>
                        </a:spcBef>
                        <a:spcAft>
                          <a:spcPts val="0"/>
                        </a:spcAft>
                      </a:pPr>
                      <a:r>
                        <a:rPr lang="en-US" sz="2100" dirty="0">
                          <a:effectLst/>
                        </a:rPr>
                        <a:t>To be Performed</a:t>
                      </a:r>
                      <a:endParaRPr lang="en-US" sz="2100" dirty="0">
                        <a:effectLst/>
                        <a:latin typeface="Times New Roman" panose="02020603050405020304" pitchFamily="18" charset="0"/>
                        <a:ea typeface="Times New Roman" panose="02020603050405020304" pitchFamily="18" charset="0"/>
                      </a:endParaRPr>
                    </a:p>
                  </a:txBody>
                  <a:tcPr marL="124437" marR="1244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100" dirty="0">
                          <a:effectLst/>
                        </a:rPr>
                        <a:t>Calculation of</a:t>
                      </a:r>
                    </a:p>
                    <a:p>
                      <a:pPr marL="0" marR="0" algn="ctr">
                        <a:spcBef>
                          <a:spcPts val="0"/>
                        </a:spcBef>
                        <a:spcAft>
                          <a:spcPts val="0"/>
                        </a:spcAft>
                      </a:pPr>
                      <a:r>
                        <a:rPr lang="en-US" sz="2100" dirty="0">
                          <a:effectLst/>
                        </a:rPr>
                        <a:t>Cost</a:t>
                      </a:r>
                      <a:endParaRPr lang="en-US" sz="2100" dirty="0">
                        <a:effectLst/>
                        <a:latin typeface="Times New Roman" panose="02020603050405020304" pitchFamily="18" charset="0"/>
                        <a:ea typeface="Times New Roman" panose="02020603050405020304" pitchFamily="18" charset="0"/>
                      </a:endParaRPr>
                    </a:p>
                  </a:txBody>
                  <a:tcPr marL="124437" marR="1244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100" dirty="0">
                          <a:effectLst/>
                        </a:rPr>
                        <a:t>Proposed</a:t>
                      </a:r>
                    </a:p>
                    <a:p>
                      <a:pPr marL="0" marR="0" algn="ctr">
                        <a:spcBef>
                          <a:spcPts val="0"/>
                        </a:spcBef>
                        <a:spcAft>
                          <a:spcPts val="0"/>
                        </a:spcAft>
                      </a:pPr>
                      <a:r>
                        <a:rPr lang="en-US" sz="2100" dirty="0">
                          <a:effectLst/>
                        </a:rPr>
                        <a:t>Expenditure</a:t>
                      </a:r>
                      <a:endParaRPr lang="en-US" sz="2100" dirty="0">
                        <a:effectLst/>
                        <a:latin typeface="Times New Roman" panose="02020603050405020304" pitchFamily="18" charset="0"/>
                        <a:ea typeface="Times New Roman" panose="02020603050405020304" pitchFamily="18" charset="0"/>
                      </a:endParaRPr>
                    </a:p>
                  </a:txBody>
                  <a:tcPr marL="124437" marR="1244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2931786"/>
                  </a:ext>
                </a:extLst>
              </a:tr>
              <a:tr h="724155">
                <a:tc>
                  <a:txBody>
                    <a:bodyPr/>
                    <a:lstStyle/>
                    <a:p>
                      <a:pPr marL="0" marR="0">
                        <a:spcBef>
                          <a:spcPts val="0"/>
                        </a:spcBef>
                        <a:spcAft>
                          <a:spcPts val="0"/>
                        </a:spcAft>
                      </a:pPr>
                      <a:r>
                        <a:rPr lang="en-US" sz="2100" dirty="0">
                          <a:effectLst/>
                        </a:rPr>
                        <a:t> </a:t>
                      </a:r>
                      <a:endParaRPr lang="en-US" sz="2100" dirty="0">
                        <a:effectLst/>
                        <a:latin typeface="Times New Roman" panose="02020603050405020304" pitchFamily="18" charset="0"/>
                        <a:ea typeface="Times New Roman" panose="02020603050405020304" pitchFamily="18" charset="0"/>
                      </a:endParaRPr>
                    </a:p>
                  </a:txBody>
                  <a:tcPr marL="124437" marR="1244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tabLst>
                          <a:tab pos="2743200" algn="ctr"/>
                          <a:tab pos="5486400" algn="r"/>
                          <a:tab pos="457200" algn="l"/>
                        </a:tabLst>
                      </a:pPr>
                      <a:r>
                        <a:rPr lang="en-US" sz="2100" dirty="0">
                          <a:effectLst/>
                        </a:rPr>
                        <a:t> </a:t>
                      </a:r>
                      <a:endParaRPr lang="en-US" sz="2100" dirty="0">
                        <a:effectLst/>
                        <a:latin typeface="Times New Roman" panose="02020603050405020304" pitchFamily="18" charset="0"/>
                        <a:ea typeface="Times New Roman" panose="02020603050405020304" pitchFamily="18" charset="0"/>
                      </a:endParaRPr>
                    </a:p>
                  </a:txBody>
                  <a:tcPr marL="124437" marR="1244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2100" dirty="0">
                          <a:effectLst/>
                        </a:rPr>
                        <a:t> </a:t>
                      </a:r>
                      <a:endParaRPr lang="en-US" sz="2100" dirty="0">
                        <a:effectLst/>
                        <a:latin typeface="Times New Roman" panose="02020603050405020304" pitchFamily="18" charset="0"/>
                        <a:ea typeface="Times New Roman" panose="02020603050405020304" pitchFamily="18" charset="0"/>
                      </a:endParaRPr>
                    </a:p>
                  </a:txBody>
                  <a:tcPr marL="124437" marR="1244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1620518"/>
                  </a:ext>
                </a:extLst>
              </a:tr>
              <a:tr h="2507516">
                <a:tc>
                  <a:txBody>
                    <a:bodyPr/>
                    <a:lstStyle/>
                    <a:p>
                      <a:pPr marL="0" marR="0" algn="just">
                        <a:spcBef>
                          <a:spcPts val="0"/>
                        </a:spcBef>
                        <a:spcAft>
                          <a:spcPts val="0"/>
                        </a:spcAft>
                      </a:pPr>
                      <a:r>
                        <a:rPr lang="en-US" sz="2100" dirty="0">
                          <a:effectLst/>
                        </a:rPr>
                        <a:t> </a:t>
                      </a:r>
                      <a:endParaRPr lang="en-US" sz="2100" dirty="0">
                        <a:effectLst/>
                        <a:latin typeface="Times New Roman" panose="02020603050405020304" pitchFamily="18" charset="0"/>
                        <a:ea typeface="Times New Roman" panose="02020603050405020304" pitchFamily="18" charset="0"/>
                      </a:endParaRPr>
                    </a:p>
                  </a:txBody>
                  <a:tcPr marL="124437" marR="1244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spcBef>
                          <a:spcPts val="0"/>
                        </a:spcBef>
                        <a:spcAft>
                          <a:spcPts val="0"/>
                        </a:spcAft>
                      </a:pPr>
                      <a:r>
                        <a:rPr lang="en-US" sz="2100" b="1" dirty="0">
                          <a:effectLst/>
                        </a:rPr>
                        <a:t>Subtotal –</a:t>
                      </a:r>
                    </a:p>
                    <a:p>
                      <a:pPr marL="0" marR="0" algn="just">
                        <a:spcBef>
                          <a:spcPts val="0"/>
                        </a:spcBef>
                        <a:spcAft>
                          <a:spcPts val="0"/>
                        </a:spcAft>
                      </a:pPr>
                      <a:r>
                        <a:rPr lang="en-US" sz="2100" b="1" dirty="0">
                          <a:effectLst/>
                        </a:rPr>
                        <a:t>Code 30</a:t>
                      </a:r>
                      <a:endParaRPr lang="en-US" sz="2100" b="1" dirty="0">
                        <a:effectLst/>
                        <a:latin typeface="Times New Roman" panose="02020603050405020304" pitchFamily="18" charset="0"/>
                        <a:ea typeface="Times New Roman" panose="02020603050405020304" pitchFamily="18" charset="0"/>
                      </a:endParaRPr>
                    </a:p>
                  </a:txBody>
                  <a:tcPr marL="124437" marR="1244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2100" dirty="0">
                          <a:effectLst/>
                        </a:rPr>
                        <a:t> </a:t>
                      </a:r>
                      <a:endParaRPr lang="en-US" sz="2100" dirty="0">
                        <a:effectLst/>
                        <a:latin typeface="Times New Roman" panose="02020603050405020304" pitchFamily="18" charset="0"/>
                        <a:ea typeface="Times New Roman" panose="02020603050405020304" pitchFamily="18" charset="0"/>
                      </a:endParaRPr>
                    </a:p>
                  </a:txBody>
                  <a:tcPr marL="124437" marR="124437"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13434893"/>
                  </a:ext>
                </a:extLst>
              </a:tr>
            </a:tbl>
          </a:graphicData>
        </a:graphic>
      </p:graphicFrame>
      <p:graphicFrame>
        <p:nvGraphicFramePr>
          <p:cNvPr id="15" name="Text Placeholder 3">
            <a:extLst>
              <a:ext uri="{FF2B5EF4-FFF2-40B4-BE49-F238E27FC236}">
                <a16:creationId xmlns:a16="http://schemas.microsoft.com/office/drawing/2014/main" id="{BC1C9F36-3272-347D-3FE7-F99FBAA1924A}"/>
              </a:ext>
            </a:extLst>
          </p:cNvPr>
          <p:cNvGraphicFramePr/>
          <p:nvPr/>
        </p:nvGraphicFramePr>
        <p:xfrm>
          <a:off x="0" y="2040556"/>
          <a:ext cx="4576301" cy="48174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681554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Rainbow collage design template</Template>
  <TotalTime>2185</TotalTime>
  <Words>2307</Words>
  <Application>Microsoft Office PowerPoint</Application>
  <PresentationFormat>Widescreen</PresentationFormat>
  <Paragraphs>387</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Calibri Light</vt:lpstr>
      <vt:lpstr>Times New Roman</vt:lpstr>
      <vt:lpstr>Wingdings</vt:lpstr>
      <vt:lpstr>Office Theme</vt:lpstr>
      <vt:lpstr>AEPP Program Manager Training Fiscal Presentation</vt:lpstr>
      <vt:lpstr>WIOA Program Areas 1,2,3 &amp; 4/ALE Budgets  </vt:lpstr>
      <vt:lpstr>SALARIES FOR PROFESSIONAL STAFF:  Code 15 </vt:lpstr>
      <vt:lpstr>SALARIES FOR SUPPORT STAFF:  Code 16 </vt:lpstr>
      <vt:lpstr>PURCHASED SERVICES:  Code 40 </vt:lpstr>
      <vt:lpstr>SUPPLIES AND MATERIALS:  Code 45 </vt:lpstr>
      <vt:lpstr>TRAVEL EXPENSES:  Code 46 </vt:lpstr>
      <vt:lpstr>INDIRECT COST:  Code 90 </vt:lpstr>
      <vt:lpstr>MINOR REMODELING:  Code 30 </vt:lpstr>
      <vt:lpstr>EQUIPMENT:  Code 20 </vt:lpstr>
      <vt:lpstr>FS -10 Budget Summary – Page 8</vt:lpstr>
      <vt:lpstr>PROPOSED AMENDMENT FOR A FEDERAL OR STATE PROJECT -   FS-10-A  </vt:lpstr>
      <vt:lpstr>M/WBE Compliance Checklist</vt:lpstr>
      <vt:lpstr>PowerPoint Presentation</vt:lpstr>
      <vt:lpstr>EPE Budgets</vt:lpstr>
      <vt:lpstr>EPE Application Requirements</vt:lpstr>
      <vt:lpstr>EPE Application Requirements Continued</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 Pearson</dc:creator>
  <cp:lastModifiedBy>Lisa Pearson</cp:lastModifiedBy>
  <cp:revision>10</cp:revision>
  <dcterms:created xsi:type="dcterms:W3CDTF">2022-08-18T19:09:00Z</dcterms:created>
  <dcterms:modified xsi:type="dcterms:W3CDTF">2022-08-31T13:20:27Z</dcterms:modified>
</cp:coreProperties>
</file>