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3" r:id="rId2"/>
    <p:sldId id="299" r:id="rId3"/>
    <p:sldId id="300" r:id="rId4"/>
    <p:sldId id="301" r:id="rId5"/>
    <p:sldId id="302" r:id="rId6"/>
    <p:sldId id="303" r:id="rId7"/>
    <p:sldId id="304" r:id="rId8"/>
    <p:sldId id="305" r:id="rId9"/>
    <p:sldId id="306" r:id="rId10"/>
    <p:sldId id="307" r:id="rId11"/>
    <p:sldId id="308" r:id="rId12"/>
    <p:sldId id="309" r:id="rId13"/>
    <p:sldId id="310" r:id="rId14"/>
    <p:sldId id="257" r:id="rId15"/>
    <p:sldId id="298" r:id="rId16"/>
    <p:sldId id="311" r:id="rId17"/>
    <p:sldId id="312" r:id="rId18"/>
    <p:sldId id="29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D107FE-EB9A-A271-5FE4-4C4785F5442D}" name="Lisa Pearson" initials="LP" userId="S::Lisa.Pearson@nysed.gov::27897c1d-51fb-4554-b038-f81465d5f63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111EA7-0ACD-4E23-BD20-E3EE46F150B8}" v="1022" dt="2022-08-29T17:52:39.053"/>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443" autoAdjust="0"/>
    <p:restoredTop sz="96357" autoAdjust="0"/>
  </p:normalViewPr>
  <p:slideViewPr>
    <p:cSldViewPr snapToGrid="0">
      <p:cViewPr varScale="1">
        <p:scale>
          <a:sx n="106" d="100"/>
          <a:sy n="106" d="100"/>
        </p:scale>
        <p:origin x="132"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0.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19.svg"/><Relationship Id="rId1" Type="http://schemas.openxmlformats.org/officeDocument/2006/relationships/image" Target="../media/image46.png"/><Relationship Id="rId4" Type="http://schemas.openxmlformats.org/officeDocument/2006/relationships/image" Target="../media/image17.svg"/></Relationships>
</file>

<file path=ppt/diagrams/_rels/data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6.svg"/><Relationship Id="rId5" Type="http://schemas.openxmlformats.org/officeDocument/2006/relationships/image" Target="../media/image13.png"/><Relationship Id="rId4" Type="http://schemas.openxmlformats.org/officeDocument/2006/relationships/image" Target="../media/image12.svg"/></Relationships>
</file>

<file path=ppt/diagrams/_rels/data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ata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19.svg"/><Relationship Id="rId5" Type="http://schemas.openxmlformats.org/officeDocument/2006/relationships/image" Target="../media/image24.png"/><Relationship Id="rId4" Type="http://schemas.openxmlformats.org/officeDocument/2006/relationships/image" Target="../media/image23.svg"/></Relationships>
</file>

<file path=ppt/diagrams/_rels/data6.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28.svg"/><Relationship Id="rId5" Type="http://schemas.openxmlformats.org/officeDocument/2006/relationships/image" Target="../media/image27.png"/><Relationship Id="rId10" Type="http://schemas.openxmlformats.org/officeDocument/2006/relationships/image" Target="../media/image31.svg"/><Relationship Id="rId4" Type="http://schemas.openxmlformats.org/officeDocument/2006/relationships/image" Target="../media/image26.svg"/><Relationship Id="rId9" Type="http://schemas.openxmlformats.org/officeDocument/2006/relationships/image" Target="../media/image30.png"/></Relationships>
</file>

<file path=ppt/diagrams/_rels/data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svg"/></Relationships>
</file>

<file path=ppt/diagrams/_rels/data9.xml.rels><?xml version="1.0" encoding="UTF-8" standalone="yes"?>
<Relationships xmlns="http://schemas.openxmlformats.org/package/2006/relationships"><Relationship Id="rId8" Type="http://schemas.openxmlformats.org/officeDocument/2006/relationships/image" Target="../media/image44.svg"/><Relationship Id="rId3" Type="http://schemas.openxmlformats.org/officeDocument/2006/relationships/image" Target="../media/image40.png"/><Relationship Id="rId7" Type="http://schemas.openxmlformats.org/officeDocument/2006/relationships/image" Target="../media/image43.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2.svg"/><Relationship Id="rId5" Type="http://schemas.openxmlformats.org/officeDocument/2006/relationships/image" Target="../media/image41.png"/><Relationship Id="rId4" Type="http://schemas.openxmlformats.org/officeDocument/2006/relationships/image" Target="../media/image17.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19.svg"/><Relationship Id="rId1" Type="http://schemas.openxmlformats.org/officeDocument/2006/relationships/image" Target="../media/image46.png"/><Relationship Id="rId4" Type="http://schemas.openxmlformats.org/officeDocument/2006/relationships/image" Target="../media/image1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6.svg"/><Relationship Id="rId5" Type="http://schemas.openxmlformats.org/officeDocument/2006/relationships/image" Target="../media/image13.png"/><Relationship Id="rId4" Type="http://schemas.openxmlformats.org/officeDocument/2006/relationships/image" Target="../media/image12.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19.svg"/><Relationship Id="rId5" Type="http://schemas.openxmlformats.org/officeDocument/2006/relationships/image" Target="../media/image24.png"/><Relationship Id="rId4" Type="http://schemas.openxmlformats.org/officeDocument/2006/relationships/image" Target="../media/image23.svg"/></Relationships>
</file>

<file path=ppt/diagrams/_rels/drawing6.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28.svg"/><Relationship Id="rId5" Type="http://schemas.openxmlformats.org/officeDocument/2006/relationships/image" Target="../media/image27.png"/><Relationship Id="rId10" Type="http://schemas.openxmlformats.org/officeDocument/2006/relationships/image" Target="../media/image31.svg"/><Relationship Id="rId4" Type="http://schemas.openxmlformats.org/officeDocument/2006/relationships/image" Target="../media/image26.svg"/><Relationship Id="rId9" Type="http://schemas.openxmlformats.org/officeDocument/2006/relationships/image" Target="../media/image30.png"/></Relationships>
</file>

<file path=ppt/diagrams/_rels/drawing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svg"/></Relationships>
</file>

<file path=ppt/diagrams/_rels/drawing9.xml.rels><?xml version="1.0" encoding="UTF-8" standalone="yes"?>
<Relationships xmlns="http://schemas.openxmlformats.org/package/2006/relationships"><Relationship Id="rId8" Type="http://schemas.openxmlformats.org/officeDocument/2006/relationships/image" Target="../media/image44.svg"/><Relationship Id="rId3" Type="http://schemas.openxmlformats.org/officeDocument/2006/relationships/image" Target="../media/image40.png"/><Relationship Id="rId7" Type="http://schemas.openxmlformats.org/officeDocument/2006/relationships/image" Target="../media/image43.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2.svg"/><Relationship Id="rId5" Type="http://schemas.openxmlformats.org/officeDocument/2006/relationships/image" Target="../media/image41.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5F4072-17AD-4BE8-82DD-B66695ED037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C534A27-40B5-4E58-9A07-CC9D909668C2}">
      <dgm:prSet/>
      <dgm:spPr/>
      <dgm:t>
        <a:bodyPr/>
        <a:lstStyle/>
        <a:p>
          <a:r>
            <a:rPr lang="en-US" dirty="0"/>
            <a:t>September 15 – 16, 2022</a:t>
          </a:r>
        </a:p>
      </dgm:t>
    </dgm:pt>
    <dgm:pt modelId="{140AB512-E1A5-4E48-AF35-524F3F76E8DE}" type="parTrans" cxnId="{033FE85F-5529-41DE-A35A-28632F693BA1}">
      <dgm:prSet/>
      <dgm:spPr/>
      <dgm:t>
        <a:bodyPr/>
        <a:lstStyle/>
        <a:p>
          <a:endParaRPr lang="en-US"/>
        </a:p>
      </dgm:t>
    </dgm:pt>
    <dgm:pt modelId="{8B28F4FB-19BF-4D6F-9847-E66CB2E75B67}" type="sibTrans" cxnId="{033FE85F-5529-41DE-A35A-28632F693BA1}">
      <dgm:prSet/>
      <dgm:spPr/>
      <dgm:t>
        <a:bodyPr/>
        <a:lstStyle/>
        <a:p>
          <a:endParaRPr lang="en-US"/>
        </a:p>
      </dgm:t>
    </dgm:pt>
    <dgm:pt modelId="{4AFDF7AA-F0D0-4200-BD57-C64BAFBC30C7}">
      <dgm:prSet/>
      <dgm:spPr/>
      <dgm:t>
        <a:bodyPr/>
        <a:lstStyle/>
        <a:p>
          <a:r>
            <a:rPr lang="en-US" dirty="0"/>
            <a:t>Presenters:</a:t>
          </a:r>
        </a:p>
      </dgm:t>
    </dgm:pt>
    <dgm:pt modelId="{1334180D-9574-46D0-9DD6-0EF53DAB8ABF}" type="parTrans" cxnId="{DEAD5CD5-F382-4B83-A1BD-F87082D4767F}">
      <dgm:prSet/>
      <dgm:spPr/>
      <dgm:t>
        <a:bodyPr/>
        <a:lstStyle/>
        <a:p>
          <a:endParaRPr lang="en-US"/>
        </a:p>
      </dgm:t>
    </dgm:pt>
    <dgm:pt modelId="{10B3722D-A74E-4FDF-8FBE-D02D38A23BE4}" type="sibTrans" cxnId="{DEAD5CD5-F382-4B83-A1BD-F87082D4767F}">
      <dgm:prSet/>
      <dgm:spPr/>
      <dgm:t>
        <a:bodyPr/>
        <a:lstStyle/>
        <a:p>
          <a:endParaRPr lang="en-US"/>
        </a:p>
      </dgm:t>
    </dgm:pt>
    <dgm:pt modelId="{CB149265-56CF-48A1-913B-EB0A8F0D235E}">
      <dgm:prSet/>
      <dgm:spPr/>
      <dgm:t>
        <a:bodyPr/>
        <a:lstStyle/>
        <a:p>
          <a:r>
            <a:rPr lang="en-US" dirty="0"/>
            <a:t>Fiormelissa Johnson, Director of Adult Education Program and Policy (AEPP)</a:t>
          </a:r>
        </a:p>
      </dgm:t>
    </dgm:pt>
    <dgm:pt modelId="{458C634D-50F9-42BF-A206-8E63A3F4622C}" type="parTrans" cxnId="{AC9B2FFB-3113-41A5-95D9-7A43D1C2CA30}">
      <dgm:prSet/>
      <dgm:spPr/>
      <dgm:t>
        <a:bodyPr/>
        <a:lstStyle/>
        <a:p>
          <a:endParaRPr lang="en-US"/>
        </a:p>
      </dgm:t>
    </dgm:pt>
    <dgm:pt modelId="{BC5274FA-9F17-4C9B-82D7-16932E63462F}" type="sibTrans" cxnId="{AC9B2FFB-3113-41A5-95D9-7A43D1C2CA30}">
      <dgm:prSet/>
      <dgm:spPr/>
      <dgm:t>
        <a:bodyPr/>
        <a:lstStyle/>
        <a:p>
          <a:endParaRPr lang="en-US"/>
        </a:p>
      </dgm:t>
    </dgm:pt>
    <dgm:pt modelId="{01F906D6-FD67-4A66-8CBB-18F3849AFFFF}">
      <dgm:prSet/>
      <dgm:spPr/>
      <dgm:t>
        <a:bodyPr/>
        <a:lstStyle/>
        <a:p>
          <a:r>
            <a:rPr lang="en-US" dirty="0"/>
            <a:t>Kimberly Malcolm, Regional Associate – Downstate Team</a:t>
          </a:r>
        </a:p>
      </dgm:t>
    </dgm:pt>
    <dgm:pt modelId="{4BF495B5-C475-4EB8-A587-ABF3D606089F}" type="parTrans" cxnId="{E4810482-1B99-4DC5-A3A7-6D35E718E90B}">
      <dgm:prSet/>
      <dgm:spPr/>
      <dgm:t>
        <a:bodyPr/>
        <a:lstStyle/>
        <a:p>
          <a:endParaRPr lang="en-US"/>
        </a:p>
      </dgm:t>
    </dgm:pt>
    <dgm:pt modelId="{2399721A-4AB2-410C-85F5-0D32018CF8B6}" type="sibTrans" cxnId="{E4810482-1B99-4DC5-A3A7-6D35E718E90B}">
      <dgm:prSet/>
      <dgm:spPr/>
      <dgm:t>
        <a:bodyPr/>
        <a:lstStyle/>
        <a:p>
          <a:endParaRPr lang="en-US"/>
        </a:p>
      </dgm:t>
    </dgm:pt>
    <dgm:pt modelId="{D264A4FE-BF26-4759-9EB2-A61D4CDA07BD}">
      <dgm:prSet/>
      <dgm:spPr/>
      <dgm:t>
        <a:bodyPr/>
        <a:lstStyle/>
        <a:p>
          <a:r>
            <a:rPr lang="en-US" dirty="0"/>
            <a:t>Lisa Pearson, Regional Associate – Upstate Team</a:t>
          </a:r>
        </a:p>
      </dgm:t>
    </dgm:pt>
    <dgm:pt modelId="{4A7DD683-90EE-4276-BC42-5DA3024DEB51}" type="parTrans" cxnId="{4CA73152-EC02-4033-9A9E-2310AF7F8E46}">
      <dgm:prSet/>
      <dgm:spPr/>
      <dgm:t>
        <a:bodyPr/>
        <a:lstStyle/>
        <a:p>
          <a:endParaRPr lang="en-US"/>
        </a:p>
      </dgm:t>
    </dgm:pt>
    <dgm:pt modelId="{2E03B9C6-4A3D-4385-AC84-D0DFFAF105AE}" type="sibTrans" cxnId="{4CA73152-EC02-4033-9A9E-2310AF7F8E46}">
      <dgm:prSet/>
      <dgm:spPr/>
      <dgm:t>
        <a:bodyPr/>
        <a:lstStyle/>
        <a:p>
          <a:endParaRPr lang="en-US"/>
        </a:p>
      </dgm:t>
    </dgm:pt>
    <dgm:pt modelId="{D7FD0277-2607-4880-9E9A-0FE08CEFE949}" type="pres">
      <dgm:prSet presAssocID="{B45F4072-17AD-4BE8-82DD-B66695ED0378}" presName="linear" presStyleCnt="0">
        <dgm:presLayoutVars>
          <dgm:animLvl val="lvl"/>
          <dgm:resizeHandles val="exact"/>
        </dgm:presLayoutVars>
      </dgm:prSet>
      <dgm:spPr/>
    </dgm:pt>
    <dgm:pt modelId="{7223EEC0-53D6-4D0D-97B1-7038AC3C2B0E}" type="pres">
      <dgm:prSet presAssocID="{BC534A27-40B5-4E58-9A07-CC9D909668C2}" presName="parentText" presStyleLbl="node1" presStyleIdx="0" presStyleCnt="5">
        <dgm:presLayoutVars>
          <dgm:chMax val="0"/>
          <dgm:bulletEnabled val="1"/>
        </dgm:presLayoutVars>
      </dgm:prSet>
      <dgm:spPr/>
    </dgm:pt>
    <dgm:pt modelId="{5845601A-78F3-42C5-9013-1B2ABA2E97E3}" type="pres">
      <dgm:prSet presAssocID="{8B28F4FB-19BF-4D6F-9847-E66CB2E75B67}" presName="spacer" presStyleCnt="0"/>
      <dgm:spPr/>
    </dgm:pt>
    <dgm:pt modelId="{A359B5A4-3C8A-4BB3-BAD0-90870C0C11BB}" type="pres">
      <dgm:prSet presAssocID="{4AFDF7AA-F0D0-4200-BD57-C64BAFBC30C7}" presName="parentText" presStyleLbl="node1" presStyleIdx="1" presStyleCnt="5">
        <dgm:presLayoutVars>
          <dgm:chMax val="0"/>
          <dgm:bulletEnabled val="1"/>
        </dgm:presLayoutVars>
      </dgm:prSet>
      <dgm:spPr/>
    </dgm:pt>
    <dgm:pt modelId="{D0772E1A-04FA-41A5-BD19-24246C5EF0C7}" type="pres">
      <dgm:prSet presAssocID="{10B3722D-A74E-4FDF-8FBE-D02D38A23BE4}" presName="spacer" presStyleCnt="0"/>
      <dgm:spPr/>
    </dgm:pt>
    <dgm:pt modelId="{90F9B08D-4842-4193-A8AB-3921A71CBA44}" type="pres">
      <dgm:prSet presAssocID="{CB149265-56CF-48A1-913B-EB0A8F0D235E}" presName="parentText" presStyleLbl="node1" presStyleIdx="2" presStyleCnt="5">
        <dgm:presLayoutVars>
          <dgm:chMax val="0"/>
          <dgm:bulletEnabled val="1"/>
        </dgm:presLayoutVars>
      </dgm:prSet>
      <dgm:spPr/>
    </dgm:pt>
    <dgm:pt modelId="{5F38F95C-9881-42E3-92B1-351E19125DE3}" type="pres">
      <dgm:prSet presAssocID="{BC5274FA-9F17-4C9B-82D7-16932E63462F}" presName="spacer" presStyleCnt="0"/>
      <dgm:spPr/>
    </dgm:pt>
    <dgm:pt modelId="{3F5587E6-4100-4C14-A8AA-0796D3ABBAD1}" type="pres">
      <dgm:prSet presAssocID="{01F906D6-FD67-4A66-8CBB-18F3849AFFFF}" presName="parentText" presStyleLbl="node1" presStyleIdx="3" presStyleCnt="5">
        <dgm:presLayoutVars>
          <dgm:chMax val="0"/>
          <dgm:bulletEnabled val="1"/>
        </dgm:presLayoutVars>
      </dgm:prSet>
      <dgm:spPr/>
    </dgm:pt>
    <dgm:pt modelId="{D9AC0589-42DE-42FB-B6B0-A6EB9CC4FC30}" type="pres">
      <dgm:prSet presAssocID="{2399721A-4AB2-410C-85F5-0D32018CF8B6}" presName="spacer" presStyleCnt="0"/>
      <dgm:spPr/>
    </dgm:pt>
    <dgm:pt modelId="{6EBEB6C7-D839-4150-962D-5ABA626587B8}" type="pres">
      <dgm:prSet presAssocID="{D264A4FE-BF26-4759-9EB2-A61D4CDA07BD}" presName="parentText" presStyleLbl="node1" presStyleIdx="4" presStyleCnt="5">
        <dgm:presLayoutVars>
          <dgm:chMax val="0"/>
          <dgm:bulletEnabled val="1"/>
        </dgm:presLayoutVars>
      </dgm:prSet>
      <dgm:spPr/>
    </dgm:pt>
  </dgm:ptLst>
  <dgm:cxnLst>
    <dgm:cxn modelId="{033FE85F-5529-41DE-A35A-28632F693BA1}" srcId="{B45F4072-17AD-4BE8-82DD-B66695ED0378}" destId="{BC534A27-40B5-4E58-9A07-CC9D909668C2}" srcOrd="0" destOrd="0" parTransId="{140AB512-E1A5-4E48-AF35-524F3F76E8DE}" sibTransId="{8B28F4FB-19BF-4D6F-9847-E66CB2E75B67}"/>
    <dgm:cxn modelId="{0BD1D146-2487-419F-8372-C3C90645168E}" type="presOf" srcId="{CB149265-56CF-48A1-913B-EB0A8F0D235E}" destId="{90F9B08D-4842-4193-A8AB-3921A71CBA44}" srcOrd="0" destOrd="0" presId="urn:microsoft.com/office/officeart/2005/8/layout/vList2"/>
    <dgm:cxn modelId="{EEE71F68-C3D6-473C-B026-7CBE4D69DA8D}" type="presOf" srcId="{D264A4FE-BF26-4759-9EB2-A61D4CDA07BD}" destId="{6EBEB6C7-D839-4150-962D-5ABA626587B8}" srcOrd="0" destOrd="0" presId="urn:microsoft.com/office/officeart/2005/8/layout/vList2"/>
    <dgm:cxn modelId="{253CB251-D25C-4A88-BDDD-D9FD07C6752A}" type="presOf" srcId="{4AFDF7AA-F0D0-4200-BD57-C64BAFBC30C7}" destId="{A359B5A4-3C8A-4BB3-BAD0-90870C0C11BB}" srcOrd="0" destOrd="0" presId="urn:microsoft.com/office/officeart/2005/8/layout/vList2"/>
    <dgm:cxn modelId="{4CA73152-EC02-4033-9A9E-2310AF7F8E46}" srcId="{B45F4072-17AD-4BE8-82DD-B66695ED0378}" destId="{D264A4FE-BF26-4759-9EB2-A61D4CDA07BD}" srcOrd="4" destOrd="0" parTransId="{4A7DD683-90EE-4276-BC42-5DA3024DEB51}" sibTransId="{2E03B9C6-4A3D-4385-AC84-D0DFFAF105AE}"/>
    <dgm:cxn modelId="{F3D40D7C-E76B-42E2-B086-52BBA7094CFD}" type="presOf" srcId="{BC534A27-40B5-4E58-9A07-CC9D909668C2}" destId="{7223EEC0-53D6-4D0D-97B1-7038AC3C2B0E}" srcOrd="0" destOrd="0" presId="urn:microsoft.com/office/officeart/2005/8/layout/vList2"/>
    <dgm:cxn modelId="{D1A2A97E-BE62-437F-9C8D-23B096FD6AB4}" type="presOf" srcId="{B45F4072-17AD-4BE8-82DD-B66695ED0378}" destId="{D7FD0277-2607-4880-9E9A-0FE08CEFE949}" srcOrd="0" destOrd="0" presId="urn:microsoft.com/office/officeart/2005/8/layout/vList2"/>
    <dgm:cxn modelId="{E4810482-1B99-4DC5-A3A7-6D35E718E90B}" srcId="{B45F4072-17AD-4BE8-82DD-B66695ED0378}" destId="{01F906D6-FD67-4A66-8CBB-18F3849AFFFF}" srcOrd="3" destOrd="0" parTransId="{4BF495B5-C475-4EB8-A587-ABF3D606089F}" sibTransId="{2399721A-4AB2-410C-85F5-0D32018CF8B6}"/>
    <dgm:cxn modelId="{1EC02397-CEF4-416D-B1CE-E4F8B9E88171}" type="presOf" srcId="{01F906D6-FD67-4A66-8CBB-18F3849AFFFF}" destId="{3F5587E6-4100-4C14-A8AA-0796D3ABBAD1}" srcOrd="0" destOrd="0" presId="urn:microsoft.com/office/officeart/2005/8/layout/vList2"/>
    <dgm:cxn modelId="{DEAD5CD5-F382-4B83-A1BD-F87082D4767F}" srcId="{B45F4072-17AD-4BE8-82DD-B66695ED0378}" destId="{4AFDF7AA-F0D0-4200-BD57-C64BAFBC30C7}" srcOrd="1" destOrd="0" parTransId="{1334180D-9574-46D0-9DD6-0EF53DAB8ABF}" sibTransId="{10B3722D-A74E-4FDF-8FBE-D02D38A23BE4}"/>
    <dgm:cxn modelId="{AC9B2FFB-3113-41A5-95D9-7A43D1C2CA30}" srcId="{B45F4072-17AD-4BE8-82DD-B66695ED0378}" destId="{CB149265-56CF-48A1-913B-EB0A8F0D235E}" srcOrd="2" destOrd="0" parTransId="{458C634D-50F9-42BF-A206-8E63A3F4622C}" sibTransId="{BC5274FA-9F17-4C9B-82D7-16932E63462F}"/>
    <dgm:cxn modelId="{F749716B-84F7-4DE6-A0AE-1FC2356F71FE}" type="presParOf" srcId="{D7FD0277-2607-4880-9E9A-0FE08CEFE949}" destId="{7223EEC0-53D6-4D0D-97B1-7038AC3C2B0E}" srcOrd="0" destOrd="0" presId="urn:microsoft.com/office/officeart/2005/8/layout/vList2"/>
    <dgm:cxn modelId="{45DC90DA-AFDD-4DB4-B91C-E4A718B9232D}" type="presParOf" srcId="{D7FD0277-2607-4880-9E9A-0FE08CEFE949}" destId="{5845601A-78F3-42C5-9013-1B2ABA2E97E3}" srcOrd="1" destOrd="0" presId="urn:microsoft.com/office/officeart/2005/8/layout/vList2"/>
    <dgm:cxn modelId="{A9E7549D-2187-451D-924E-B77CA4546228}" type="presParOf" srcId="{D7FD0277-2607-4880-9E9A-0FE08CEFE949}" destId="{A359B5A4-3C8A-4BB3-BAD0-90870C0C11BB}" srcOrd="2" destOrd="0" presId="urn:microsoft.com/office/officeart/2005/8/layout/vList2"/>
    <dgm:cxn modelId="{93C50790-F28C-4B58-A6C5-AB590E57589D}" type="presParOf" srcId="{D7FD0277-2607-4880-9E9A-0FE08CEFE949}" destId="{D0772E1A-04FA-41A5-BD19-24246C5EF0C7}" srcOrd="3" destOrd="0" presId="urn:microsoft.com/office/officeart/2005/8/layout/vList2"/>
    <dgm:cxn modelId="{D15D9AD0-158A-49A3-B3B2-EF61BDF1A6CB}" type="presParOf" srcId="{D7FD0277-2607-4880-9E9A-0FE08CEFE949}" destId="{90F9B08D-4842-4193-A8AB-3921A71CBA44}" srcOrd="4" destOrd="0" presId="urn:microsoft.com/office/officeart/2005/8/layout/vList2"/>
    <dgm:cxn modelId="{7626562A-4854-458B-96AE-6C662FFCB621}" type="presParOf" srcId="{D7FD0277-2607-4880-9E9A-0FE08CEFE949}" destId="{5F38F95C-9881-42E3-92B1-351E19125DE3}" srcOrd="5" destOrd="0" presId="urn:microsoft.com/office/officeart/2005/8/layout/vList2"/>
    <dgm:cxn modelId="{F5354F13-8F1C-42E0-A599-8192C1DDCACD}" type="presParOf" srcId="{D7FD0277-2607-4880-9E9A-0FE08CEFE949}" destId="{3F5587E6-4100-4C14-A8AA-0796D3ABBAD1}" srcOrd="6" destOrd="0" presId="urn:microsoft.com/office/officeart/2005/8/layout/vList2"/>
    <dgm:cxn modelId="{9F0F2295-14F4-4A1A-9EC9-32881E797D46}" type="presParOf" srcId="{D7FD0277-2607-4880-9E9A-0FE08CEFE949}" destId="{D9AC0589-42DE-42FB-B6B0-A6EB9CC4FC30}" srcOrd="7" destOrd="0" presId="urn:microsoft.com/office/officeart/2005/8/layout/vList2"/>
    <dgm:cxn modelId="{1D0F7507-2BE2-4A77-B75A-09C488E31C7F}" type="presParOf" srcId="{D7FD0277-2607-4880-9E9A-0FE08CEFE949}" destId="{6EBEB6C7-D839-4150-962D-5ABA626587B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BC7E6CA-1D58-430C-A35E-97186AC71BC2}"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B28125F7-5267-4C54-B0D6-08E2A7164E08}">
      <dgm:prSet custT="1"/>
      <dgm:spPr/>
      <dgm:t>
        <a:bodyPr/>
        <a:lstStyle/>
        <a:p>
          <a:pPr>
            <a:lnSpc>
              <a:spcPct val="100000"/>
            </a:lnSpc>
          </a:pPr>
          <a:r>
            <a:rPr lang="en-US" sz="2000" b="1" dirty="0"/>
            <a:t>EPE Budgets are not binding, since the budgets are based on estimated contact hours.  The budgets still need to be completed and the calculations need to be accurate. In addition, the budgets can only include allowable expenditures.</a:t>
          </a:r>
        </a:p>
      </dgm:t>
    </dgm:pt>
    <dgm:pt modelId="{0F59501B-4547-4D1B-AD6A-311B45866460}" type="parTrans" cxnId="{A1C12CEA-BDFF-4A44-9EC4-925414448F39}">
      <dgm:prSet/>
      <dgm:spPr/>
      <dgm:t>
        <a:bodyPr/>
        <a:lstStyle/>
        <a:p>
          <a:endParaRPr lang="en-US" sz="1600" b="1"/>
        </a:p>
      </dgm:t>
    </dgm:pt>
    <dgm:pt modelId="{FB53CDD2-6D00-453B-8A45-05C1872829B6}" type="sibTrans" cxnId="{A1C12CEA-BDFF-4A44-9EC4-925414448F39}">
      <dgm:prSet/>
      <dgm:spPr/>
      <dgm:t>
        <a:bodyPr/>
        <a:lstStyle/>
        <a:p>
          <a:pPr>
            <a:lnSpc>
              <a:spcPct val="100000"/>
            </a:lnSpc>
          </a:pPr>
          <a:endParaRPr lang="en-US" sz="1600" b="1"/>
        </a:p>
      </dgm:t>
    </dgm:pt>
    <dgm:pt modelId="{19A8DAE0-9188-45FF-96B4-B250CD4D2417}">
      <dgm:prSet custT="1"/>
      <dgm:spPr/>
      <dgm:t>
        <a:bodyPr/>
        <a:lstStyle/>
        <a:p>
          <a:pPr>
            <a:lnSpc>
              <a:spcPct val="100000"/>
            </a:lnSpc>
          </a:pPr>
          <a:r>
            <a:rPr lang="en-US" sz="2400" b="1" dirty="0"/>
            <a:t>80% of the total budget amount must be directly related to Instruction. No more than 20% of the total budget amount can be attributable to Administrative costs</a:t>
          </a:r>
        </a:p>
      </dgm:t>
    </dgm:pt>
    <dgm:pt modelId="{53323E23-00F4-4B2B-8280-1D000A87F7CD}" type="parTrans" cxnId="{EAB1051E-BB85-46B1-AFED-EF590E669776}">
      <dgm:prSet/>
      <dgm:spPr/>
      <dgm:t>
        <a:bodyPr/>
        <a:lstStyle/>
        <a:p>
          <a:endParaRPr lang="en-US" sz="1600" b="1"/>
        </a:p>
      </dgm:t>
    </dgm:pt>
    <dgm:pt modelId="{406D391C-A935-4D5D-BFC7-9E5D3DD97D2E}" type="sibTrans" cxnId="{EAB1051E-BB85-46B1-AFED-EF590E669776}">
      <dgm:prSet/>
      <dgm:spPr/>
      <dgm:t>
        <a:bodyPr/>
        <a:lstStyle/>
        <a:p>
          <a:endParaRPr lang="en-US" sz="1600" b="1"/>
        </a:p>
      </dgm:t>
    </dgm:pt>
    <dgm:pt modelId="{95B0C1D6-E3BC-4D0E-BB33-9B70F8EF8DB0}" type="pres">
      <dgm:prSet presAssocID="{0BC7E6CA-1D58-430C-A35E-97186AC71BC2}" presName="root" presStyleCnt="0">
        <dgm:presLayoutVars>
          <dgm:dir/>
          <dgm:resizeHandles val="exact"/>
        </dgm:presLayoutVars>
      </dgm:prSet>
      <dgm:spPr/>
    </dgm:pt>
    <dgm:pt modelId="{6B987B48-2C78-449E-9495-C0FC79F23799}" type="pres">
      <dgm:prSet presAssocID="{0BC7E6CA-1D58-430C-A35E-97186AC71BC2}" presName="container" presStyleCnt="0">
        <dgm:presLayoutVars>
          <dgm:dir/>
          <dgm:resizeHandles val="exact"/>
        </dgm:presLayoutVars>
      </dgm:prSet>
      <dgm:spPr/>
    </dgm:pt>
    <dgm:pt modelId="{A7ED7AA4-FDFA-4399-BBB3-8BF1E61D9514}" type="pres">
      <dgm:prSet presAssocID="{B28125F7-5267-4C54-B0D6-08E2A7164E08}" presName="compNode" presStyleCnt="0"/>
      <dgm:spPr/>
    </dgm:pt>
    <dgm:pt modelId="{694499A9-5003-4A5B-90D1-4EDDA27A7D2F}" type="pres">
      <dgm:prSet presAssocID="{B28125F7-5267-4C54-B0D6-08E2A7164E08}" presName="iconBgRect" presStyleLbl="bgShp" presStyleIdx="0" presStyleCnt="2"/>
      <dgm:spPr/>
    </dgm:pt>
    <dgm:pt modelId="{BEBC5245-173F-452B-895C-378678093A89}" type="pres">
      <dgm:prSet presAssocID="{B28125F7-5267-4C54-B0D6-08E2A7164E08}" presName="iconRect" presStyleLbl="node1" presStyleIdx="0" presStyleCnt="2"/>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alculator"/>
        </a:ext>
      </dgm:extLst>
    </dgm:pt>
    <dgm:pt modelId="{0D170D82-8A76-409A-9E08-E787B74EF55A}" type="pres">
      <dgm:prSet presAssocID="{B28125F7-5267-4C54-B0D6-08E2A7164E08}" presName="spaceRect" presStyleCnt="0"/>
      <dgm:spPr/>
    </dgm:pt>
    <dgm:pt modelId="{5FA90DD7-F73A-4A45-9319-08CB69CD5CEA}" type="pres">
      <dgm:prSet presAssocID="{B28125F7-5267-4C54-B0D6-08E2A7164E08}" presName="textRect" presStyleLbl="revTx" presStyleIdx="0" presStyleCnt="2">
        <dgm:presLayoutVars>
          <dgm:chMax val="1"/>
          <dgm:chPref val="1"/>
        </dgm:presLayoutVars>
      </dgm:prSet>
      <dgm:spPr/>
    </dgm:pt>
    <dgm:pt modelId="{86122A64-D5A2-4586-AF33-76ECADC901F6}" type="pres">
      <dgm:prSet presAssocID="{FB53CDD2-6D00-453B-8A45-05C1872829B6}" presName="sibTrans" presStyleLbl="sibTrans2D1" presStyleIdx="0" presStyleCnt="0"/>
      <dgm:spPr/>
    </dgm:pt>
    <dgm:pt modelId="{CC87C44B-9935-43EE-B346-1C8562CED44F}" type="pres">
      <dgm:prSet presAssocID="{19A8DAE0-9188-45FF-96B4-B250CD4D2417}" presName="compNode" presStyleCnt="0"/>
      <dgm:spPr/>
    </dgm:pt>
    <dgm:pt modelId="{AF4351AF-0077-4EAD-9A78-17D60FE6A180}" type="pres">
      <dgm:prSet presAssocID="{19A8DAE0-9188-45FF-96B4-B250CD4D2417}" presName="iconBgRect" presStyleLbl="bgShp" presStyleIdx="1" presStyleCnt="2"/>
      <dgm:spPr/>
    </dgm:pt>
    <dgm:pt modelId="{5BC5A102-AEB2-47F5-91E7-A660C9E4DA0C}" type="pres">
      <dgm:prSet presAssocID="{19A8DAE0-9188-45FF-96B4-B250CD4D2417}" presName="iconRect" presStyleLbl="node1" presStyleIdx="1" presStyleCnt="2"/>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llar"/>
        </a:ext>
      </dgm:extLst>
    </dgm:pt>
    <dgm:pt modelId="{46E7A8EF-408A-44FF-8A8E-59E51FAC194F}" type="pres">
      <dgm:prSet presAssocID="{19A8DAE0-9188-45FF-96B4-B250CD4D2417}" presName="spaceRect" presStyleCnt="0"/>
      <dgm:spPr/>
    </dgm:pt>
    <dgm:pt modelId="{4C8A86BA-35AD-48A3-92C9-6EC4F215CB4F}" type="pres">
      <dgm:prSet presAssocID="{19A8DAE0-9188-45FF-96B4-B250CD4D2417}" presName="textRect" presStyleLbl="revTx" presStyleIdx="1" presStyleCnt="2" custScaleY="148628">
        <dgm:presLayoutVars>
          <dgm:chMax val="1"/>
          <dgm:chPref val="1"/>
        </dgm:presLayoutVars>
      </dgm:prSet>
      <dgm:spPr/>
    </dgm:pt>
  </dgm:ptLst>
  <dgm:cxnLst>
    <dgm:cxn modelId="{9EE89E16-49A0-43A0-88CB-88633BEDB246}" type="presOf" srcId="{B28125F7-5267-4C54-B0D6-08E2A7164E08}" destId="{5FA90DD7-F73A-4A45-9319-08CB69CD5CEA}" srcOrd="0" destOrd="0" presId="urn:microsoft.com/office/officeart/2018/2/layout/IconCircleList"/>
    <dgm:cxn modelId="{EAB1051E-BB85-46B1-AFED-EF590E669776}" srcId="{0BC7E6CA-1D58-430C-A35E-97186AC71BC2}" destId="{19A8DAE0-9188-45FF-96B4-B250CD4D2417}" srcOrd="1" destOrd="0" parTransId="{53323E23-00F4-4B2B-8280-1D000A87F7CD}" sibTransId="{406D391C-A935-4D5D-BFC7-9E5D3DD97D2E}"/>
    <dgm:cxn modelId="{76199B5A-84BD-43C4-BA2B-FF869AE0B744}" type="presOf" srcId="{0BC7E6CA-1D58-430C-A35E-97186AC71BC2}" destId="{95B0C1D6-E3BC-4D0E-BB33-9B70F8EF8DB0}" srcOrd="0" destOrd="0" presId="urn:microsoft.com/office/officeart/2018/2/layout/IconCircleList"/>
    <dgm:cxn modelId="{1CC21FAB-33AB-4127-92D3-D83253425D3E}" type="presOf" srcId="{19A8DAE0-9188-45FF-96B4-B250CD4D2417}" destId="{4C8A86BA-35AD-48A3-92C9-6EC4F215CB4F}" srcOrd="0" destOrd="0" presId="urn:microsoft.com/office/officeart/2018/2/layout/IconCircleList"/>
    <dgm:cxn modelId="{A1C12CEA-BDFF-4A44-9EC4-925414448F39}" srcId="{0BC7E6CA-1D58-430C-A35E-97186AC71BC2}" destId="{B28125F7-5267-4C54-B0D6-08E2A7164E08}" srcOrd="0" destOrd="0" parTransId="{0F59501B-4547-4D1B-AD6A-311B45866460}" sibTransId="{FB53CDD2-6D00-453B-8A45-05C1872829B6}"/>
    <dgm:cxn modelId="{42912BF1-3678-45F7-BB9A-F8BD3C2073F5}" type="presOf" srcId="{FB53CDD2-6D00-453B-8A45-05C1872829B6}" destId="{86122A64-D5A2-4586-AF33-76ECADC901F6}" srcOrd="0" destOrd="0" presId="urn:microsoft.com/office/officeart/2018/2/layout/IconCircleList"/>
    <dgm:cxn modelId="{F1E27AC0-04B1-4EC4-BFF4-B8972A121551}" type="presParOf" srcId="{95B0C1D6-E3BC-4D0E-BB33-9B70F8EF8DB0}" destId="{6B987B48-2C78-449E-9495-C0FC79F23799}" srcOrd="0" destOrd="0" presId="urn:microsoft.com/office/officeart/2018/2/layout/IconCircleList"/>
    <dgm:cxn modelId="{88357439-5EC9-4D63-9699-9E0DFC46A7C9}" type="presParOf" srcId="{6B987B48-2C78-449E-9495-C0FC79F23799}" destId="{A7ED7AA4-FDFA-4399-BBB3-8BF1E61D9514}" srcOrd="0" destOrd="0" presId="urn:microsoft.com/office/officeart/2018/2/layout/IconCircleList"/>
    <dgm:cxn modelId="{92CC2B24-3D73-4DCE-9BB9-82B4CAEB5C7A}" type="presParOf" srcId="{A7ED7AA4-FDFA-4399-BBB3-8BF1E61D9514}" destId="{694499A9-5003-4A5B-90D1-4EDDA27A7D2F}" srcOrd="0" destOrd="0" presId="urn:microsoft.com/office/officeart/2018/2/layout/IconCircleList"/>
    <dgm:cxn modelId="{B22857EE-CD54-4D16-91C2-945BAEE38618}" type="presParOf" srcId="{A7ED7AA4-FDFA-4399-BBB3-8BF1E61D9514}" destId="{BEBC5245-173F-452B-895C-378678093A89}" srcOrd="1" destOrd="0" presId="urn:microsoft.com/office/officeart/2018/2/layout/IconCircleList"/>
    <dgm:cxn modelId="{BC0ECA47-94F3-436B-BB04-2F8D6942C2EC}" type="presParOf" srcId="{A7ED7AA4-FDFA-4399-BBB3-8BF1E61D9514}" destId="{0D170D82-8A76-409A-9E08-E787B74EF55A}" srcOrd="2" destOrd="0" presId="urn:microsoft.com/office/officeart/2018/2/layout/IconCircleList"/>
    <dgm:cxn modelId="{C8F8D098-B58D-4DC4-8E3A-BCE656A52FAD}" type="presParOf" srcId="{A7ED7AA4-FDFA-4399-BBB3-8BF1E61D9514}" destId="{5FA90DD7-F73A-4A45-9319-08CB69CD5CEA}" srcOrd="3" destOrd="0" presId="urn:microsoft.com/office/officeart/2018/2/layout/IconCircleList"/>
    <dgm:cxn modelId="{433E84E5-3336-4492-8205-CB27AB2B87FB}" type="presParOf" srcId="{6B987B48-2C78-449E-9495-C0FC79F23799}" destId="{86122A64-D5A2-4586-AF33-76ECADC901F6}" srcOrd="1" destOrd="0" presId="urn:microsoft.com/office/officeart/2018/2/layout/IconCircleList"/>
    <dgm:cxn modelId="{3AF029DE-54B8-45A8-AA62-BB4A7521C6E6}" type="presParOf" srcId="{6B987B48-2C78-449E-9495-C0FC79F23799}" destId="{CC87C44B-9935-43EE-B346-1C8562CED44F}" srcOrd="2" destOrd="0" presId="urn:microsoft.com/office/officeart/2018/2/layout/IconCircleList"/>
    <dgm:cxn modelId="{453FB811-DB6C-474C-93F4-ADAEF1463060}" type="presParOf" srcId="{CC87C44B-9935-43EE-B346-1C8562CED44F}" destId="{AF4351AF-0077-4EAD-9A78-17D60FE6A180}" srcOrd="0" destOrd="0" presId="urn:microsoft.com/office/officeart/2018/2/layout/IconCircleList"/>
    <dgm:cxn modelId="{79B112AB-4F6C-433F-82AB-F25DC1EBA3DC}" type="presParOf" srcId="{CC87C44B-9935-43EE-B346-1C8562CED44F}" destId="{5BC5A102-AEB2-47F5-91E7-A660C9E4DA0C}" srcOrd="1" destOrd="0" presId="urn:microsoft.com/office/officeart/2018/2/layout/IconCircleList"/>
    <dgm:cxn modelId="{7DE5E13D-9000-4C95-B934-0991BCC47E68}" type="presParOf" srcId="{CC87C44B-9935-43EE-B346-1C8562CED44F}" destId="{46E7A8EF-408A-44FF-8A8E-59E51FAC194F}" srcOrd="2" destOrd="0" presId="urn:microsoft.com/office/officeart/2018/2/layout/IconCircleList"/>
    <dgm:cxn modelId="{7C8BE428-53D4-442A-9A29-8629D89A91B2}" type="presParOf" srcId="{CC87C44B-9935-43EE-B346-1C8562CED44F}" destId="{4C8A86BA-35AD-48A3-92C9-6EC4F215CB4F}"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CD23C5F-04F8-4677-A3E9-E86354D73CC6}"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en-US"/>
        </a:p>
      </dgm:t>
    </dgm:pt>
    <dgm:pt modelId="{D4AEC86B-69A3-4845-87D6-E30E73E84870}">
      <dgm:prSet/>
      <dgm:spPr/>
      <dgm:t>
        <a:bodyPr/>
        <a:lstStyle/>
        <a:p>
          <a:r>
            <a:rPr lang="en-US" dirty="0"/>
            <a:t>Class Hours/Size Waiver – Need justification and attestation that class quality will not be impacted</a:t>
          </a:r>
        </a:p>
      </dgm:t>
    </dgm:pt>
    <dgm:pt modelId="{75D9FAD4-F79D-405D-A412-CF31B3609043}" type="parTrans" cxnId="{F253F33F-FF5C-4073-AD91-0F57B2B47DD9}">
      <dgm:prSet/>
      <dgm:spPr/>
      <dgm:t>
        <a:bodyPr/>
        <a:lstStyle/>
        <a:p>
          <a:endParaRPr lang="en-US"/>
        </a:p>
      </dgm:t>
    </dgm:pt>
    <dgm:pt modelId="{5FF1A9CD-C835-46A8-B343-8383E2D5BAB4}" type="sibTrans" cxnId="{F253F33F-FF5C-4073-AD91-0F57B2B47DD9}">
      <dgm:prSet/>
      <dgm:spPr/>
      <dgm:t>
        <a:bodyPr/>
        <a:lstStyle/>
        <a:p>
          <a:endParaRPr lang="en-US"/>
        </a:p>
      </dgm:t>
    </dgm:pt>
    <dgm:pt modelId="{9AB40FB8-2BC8-49BC-8B3E-7F7999FB3C76}">
      <dgm:prSet/>
      <dgm:spPr/>
      <dgm:t>
        <a:bodyPr/>
        <a:lstStyle/>
        <a:p>
          <a:r>
            <a:rPr lang="en-US" dirty="0"/>
            <a:t>HSE Testing Waiver – Limited to 1% of prior year’s actual EPE Accruals</a:t>
          </a:r>
        </a:p>
      </dgm:t>
    </dgm:pt>
    <dgm:pt modelId="{D81087A1-A878-47F5-B17B-8880A9C4F6B2}" type="parTrans" cxnId="{61F53D86-24BF-4FB6-AF2B-60CD307752F7}">
      <dgm:prSet/>
      <dgm:spPr/>
      <dgm:t>
        <a:bodyPr/>
        <a:lstStyle/>
        <a:p>
          <a:endParaRPr lang="en-US"/>
        </a:p>
      </dgm:t>
    </dgm:pt>
    <dgm:pt modelId="{3DF6E89E-0F20-4F07-8BF4-B0CF21C66725}" type="sibTrans" cxnId="{61F53D86-24BF-4FB6-AF2B-60CD307752F7}">
      <dgm:prSet/>
      <dgm:spPr/>
      <dgm:t>
        <a:bodyPr/>
        <a:lstStyle/>
        <a:p>
          <a:endParaRPr lang="en-US"/>
        </a:p>
      </dgm:t>
    </dgm:pt>
    <dgm:pt modelId="{34EC05CB-1443-4F5A-85B6-918C76BA7637}">
      <dgm:prSet/>
      <dgm:spPr/>
      <dgm:t>
        <a:bodyPr/>
        <a:lstStyle/>
        <a:p>
          <a:r>
            <a:rPr lang="en-US" dirty="0"/>
            <a:t>Geographic Waiver – Need Superintendent/District Superintendent signatures</a:t>
          </a:r>
        </a:p>
      </dgm:t>
    </dgm:pt>
    <dgm:pt modelId="{2D81AD69-896A-48F5-8F2D-10F67AA15398}" type="parTrans" cxnId="{AB6B3125-5E2F-4281-B99E-E5AFD4FA312C}">
      <dgm:prSet/>
      <dgm:spPr/>
      <dgm:t>
        <a:bodyPr/>
        <a:lstStyle/>
        <a:p>
          <a:endParaRPr lang="en-US"/>
        </a:p>
      </dgm:t>
    </dgm:pt>
    <dgm:pt modelId="{4FD55D89-F02F-4023-9F80-96B78E4934A4}" type="sibTrans" cxnId="{AB6B3125-5E2F-4281-B99E-E5AFD4FA312C}">
      <dgm:prSet/>
      <dgm:spPr/>
      <dgm:t>
        <a:bodyPr/>
        <a:lstStyle/>
        <a:p>
          <a:endParaRPr lang="en-US"/>
        </a:p>
      </dgm:t>
    </dgm:pt>
    <dgm:pt modelId="{EA8AE72F-1B5B-43E2-BDCF-C061846E06DC}">
      <dgm:prSet/>
      <dgm:spPr/>
      <dgm:t>
        <a:bodyPr/>
        <a:lstStyle/>
        <a:p>
          <a:r>
            <a:rPr lang="en-US" dirty="0"/>
            <a:t>FTE – Need FTE signed agreement and FTE Budget</a:t>
          </a:r>
        </a:p>
      </dgm:t>
    </dgm:pt>
    <dgm:pt modelId="{02F2FBD4-D553-422D-B989-142B1C272886}" type="parTrans" cxnId="{728B28E1-6163-421E-A326-62990EDFC22B}">
      <dgm:prSet/>
      <dgm:spPr/>
      <dgm:t>
        <a:bodyPr/>
        <a:lstStyle/>
        <a:p>
          <a:endParaRPr lang="en-US"/>
        </a:p>
      </dgm:t>
    </dgm:pt>
    <dgm:pt modelId="{BCE07BDA-29C2-4930-8166-0BD5F2E1DDE2}" type="sibTrans" cxnId="{728B28E1-6163-421E-A326-62990EDFC22B}">
      <dgm:prSet/>
      <dgm:spPr/>
      <dgm:t>
        <a:bodyPr/>
        <a:lstStyle/>
        <a:p>
          <a:endParaRPr lang="en-US"/>
        </a:p>
      </dgm:t>
    </dgm:pt>
    <dgm:pt modelId="{BAA2D6C1-23EB-46A8-A498-E07989FCABFD}">
      <dgm:prSet/>
      <dgm:spPr/>
      <dgm:t>
        <a:bodyPr/>
        <a:lstStyle/>
        <a:p>
          <a:r>
            <a:rPr lang="en-US" dirty="0"/>
            <a:t>Work Experience – Need signed agreement and curriculum</a:t>
          </a:r>
        </a:p>
      </dgm:t>
    </dgm:pt>
    <dgm:pt modelId="{BEDBB49E-59AF-45CD-BF9F-AE88BB101BB5}" type="parTrans" cxnId="{11D3D7C8-D97D-4EC8-9420-FE0FD7BB8842}">
      <dgm:prSet/>
      <dgm:spPr/>
      <dgm:t>
        <a:bodyPr/>
        <a:lstStyle/>
        <a:p>
          <a:endParaRPr lang="en-US"/>
        </a:p>
      </dgm:t>
    </dgm:pt>
    <dgm:pt modelId="{CDBE30B6-6AAD-4519-85B4-15BC33D0380A}" type="sibTrans" cxnId="{11D3D7C8-D97D-4EC8-9420-FE0FD7BB8842}">
      <dgm:prSet/>
      <dgm:spPr/>
      <dgm:t>
        <a:bodyPr/>
        <a:lstStyle/>
        <a:p>
          <a:endParaRPr lang="en-US"/>
        </a:p>
      </dgm:t>
    </dgm:pt>
    <dgm:pt modelId="{080937A9-C9D0-4524-B957-1229CA52E472}">
      <dgm:prSet/>
      <dgm:spPr/>
      <dgm:t>
        <a:bodyPr/>
        <a:lstStyle/>
        <a:p>
          <a:r>
            <a:rPr lang="en-US" dirty="0"/>
            <a:t>Distance Education – Need to ensure sufficient hours of instruction being provided </a:t>
          </a:r>
        </a:p>
      </dgm:t>
    </dgm:pt>
    <dgm:pt modelId="{6D05EB80-08F1-401F-ADC5-03F03D6FEF4B}" type="parTrans" cxnId="{FB7DC11D-5828-4921-A66D-97459C6A73ED}">
      <dgm:prSet/>
      <dgm:spPr/>
      <dgm:t>
        <a:bodyPr/>
        <a:lstStyle/>
        <a:p>
          <a:endParaRPr lang="en-US"/>
        </a:p>
      </dgm:t>
    </dgm:pt>
    <dgm:pt modelId="{4AC16C69-750B-47D3-95FA-46B0429B132E}" type="sibTrans" cxnId="{FB7DC11D-5828-4921-A66D-97459C6A73ED}">
      <dgm:prSet/>
      <dgm:spPr/>
      <dgm:t>
        <a:bodyPr/>
        <a:lstStyle/>
        <a:p>
          <a:endParaRPr lang="en-US"/>
        </a:p>
      </dgm:t>
    </dgm:pt>
    <dgm:pt modelId="{0EE48FEF-5B5B-46C6-B2CB-20D48E73EFE7}">
      <dgm:prSet/>
      <dgm:spPr/>
      <dgm:t>
        <a:bodyPr/>
        <a:lstStyle/>
        <a:p>
          <a:r>
            <a:rPr lang="en-US" dirty="0"/>
            <a:t>Fast Track – Need description for Other Custom Strategies</a:t>
          </a:r>
        </a:p>
      </dgm:t>
    </dgm:pt>
    <dgm:pt modelId="{9119B42D-3100-4F78-B4D2-4B529D6AA9CA}" type="parTrans" cxnId="{9A818516-13DF-4742-87AB-285A3CCAE1AF}">
      <dgm:prSet/>
      <dgm:spPr/>
      <dgm:t>
        <a:bodyPr/>
        <a:lstStyle/>
        <a:p>
          <a:endParaRPr lang="en-US"/>
        </a:p>
      </dgm:t>
    </dgm:pt>
    <dgm:pt modelId="{29F25175-7CDC-441A-8CFA-88CBB7A904D0}" type="sibTrans" cxnId="{9A818516-13DF-4742-87AB-285A3CCAE1AF}">
      <dgm:prSet/>
      <dgm:spPr/>
      <dgm:t>
        <a:bodyPr/>
        <a:lstStyle/>
        <a:p>
          <a:endParaRPr lang="en-US"/>
        </a:p>
      </dgm:t>
    </dgm:pt>
    <dgm:pt modelId="{C124B9AC-CDB1-4556-B52D-F623E14B09F7}">
      <dgm:prSet/>
      <dgm:spPr/>
      <dgm:t>
        <a:bodyPr/>
        <a:lstStyle/>
        <a:p>
          <a:r>
            <a:rPr lang="en-US" dirty="0"/>
            <a:t>Attendance Policy – Rosters need to be generated from ASISTS</a:t>
          </a:r>
        </a:p>
      </dgm:t>
    </dgm:pt>
    <dgm:pt modelId="{7E66490B-EBB9-4485-893D-36498489162A}" type="parTrans" cxnId="{52EE4B5A-2AAB-4262-A612-9470951B3272}">
      <dgm:prSet/>
      <dgm:spPr/>
      <dgm:t>
        <a:bodyPr/>
        <a:lstStyle/>
        <a:p>
          <a:endParaRPr lang="en-US"/>
        </a:p>
      </dgm:t>
    </dgm:pt>
    <dgm:pt modelId="{E5073880-DCE9-4DDD-A8AD-2B0681AC6422}" type="sibTrans" cxnId="{52EE4B5A-2AAB-4262-A612-9470951B3272}">
      <dgm:prSet/>
      <dgm:spPr/>
      <dgm:t>
        <a:bodyPr/>
        <a:lstStyle/>
        <a:p>
          <a:endParaRPr lang="en-US"/>
        </a:p>
      </dgm:t>
    </dgm:pt>
    <dgm:pt modelId="{0B43B504-A91B-4BC0-8536-CDDA934339B3}">
      <dgm:prSet/>
      <dgm:spPr/>
      <dgm:t>
        <a:bodyPr/>
        <a:lstStyle/>
        <a:p>
          <a:r>
            <a:rPr lang="en-US" dirty="0"/>
            <a:t>Statement of General Assurances – Need signature and agency information</a:t>
          </a:r>
        </a:p>
      </dgm:t>
    </dgm:pt>
    <dgm:pt modelId="{FF5711F9-BB9F-4FF3-8B4B-8C0BF79AF941}" type="parTrans" cxnId="{52CD3EA6-F05D-4536-8C90-BA883B1A8B1D}">
      <dgm:prSet/>
      <dgm:spPr/>
      <dgm:t>
        <a:bodyPr/>
        <a:lstStyle/>
        <a:p>
          <a:endParaRPr lang="en-US"/>
        </a:p>
      </dgm:t>
    </dgm:pt>
    <dgm:pt modelId="{346A5754-223F-4713-BC5F-155921BCB0E8}" type="sibTrans" cxnId="{52CD3EA6-F05D-4536-8C90-BA883B1A8B1D}">
      <dgm:prSet/>
      <dgm:spPr/>
      <dgm:t>
        <a:bodyPr/>
        <a:lstStyle/>
        <a:p>
          <a:endParaRPr lang="en-US"/>
        </a:p>
      </dgm:t>
    </dgm:pt>
    <dgm:pt modelId="{7961F08B-D5C0-4528-A0F1-D7D78882052A}" type="pres">
      <dgm:prSet presAssocID="{5CD23C5F-04F8-4677-A3E9-E86354D73CC6}" presName="diagram" presStyleCnt="0">
        <dgm:presLayoutVars>
          <dgm:dir/>
          <dgm:resizeHandles val="exact"/>
        </dgm:presLayoutVars>
      </dgm:prSet>
      <dgm:spPr/>
    </dgm:pt>
    <dgm:pt modelId="{AAE88FEC-66A5-4543-9389-A94E7DD404B8}" type="pres">
      <dgm:prSet presAssocID="{D4AEC86B-69A3-4845-87D6-E30E73E84870}" presName="node" presStyleLbl="node1" presStyleIdx="0" presStyleCnt="9">
        <dgm:presLayoutVars>
          <dgm:bulletEnabled val="1"/>
        </dgm:presLayoutVars>
      </dgm:prSet>
      <dgm:spPr/>
    </dgm:pt>
    <dgm:pt modelId="{503085DE-6D34-415A-9BE5-4BB9ECEB030E}" type="pres">
      <dgm:prSet presAssocID="{5FF1A9CD-C835-46A8-B343-8383E2D5BAB4}" presName="sibTrans" presStyleCnt="0"/>
      <dgm:spPr/>
    </dgm:pt>
    <dgm:pt modelId="{967CFB0E-F847-47B9-BD58-DA859E606877}" type="pres">
      <dgm:prSet presAssocID="{9AB40FB8-2BC8-49BC-8B3E-7F7999FB3C76}" presName="node" presStyleLbl="node1" presStyleIdx="1" presStyleCnt="9">
        <dgm:presLayoutVars>
          <dgm:bulletEnabled val="1"/>
        </dgm:presLayoutVars>
      </dgm:prSet>
      <dgm:spPr/>
    </dgm:pt>
    <dgm:pt modelId="{4E031564-EF5F-4C06-B3C5-B9E51E8D688F}" type="pres">
      <dgm:prSet presAssocID="{3DF6E89E-0F20-4F07-8BF4-B0CF21C66725}" presName="sibTrans" presStyleCnt="0"/>
      <dgm:spPr/>
    </dgm:pt>
    <dgm:pt modelId="{43899608-8263-411F-8ECF-4BFCE2999F61}" type="pres">
      <dgm:prSet presAssocID="{34EC05CB-1443-4F5A-85B6-918C76BA7637}" presName="node" presStyleLbl="node1" presStyleIdx="2" presStyleCnt="9">
        <dgm:presLayoutVars>
          <dgm:bulletEnabled val="1"/>
        </dgm:presLayoutVars>
      </dgm:prSet>
      <dgm:spPr/>
    </dgm:pt>
    <dgm:pt modelId="{BEB0D6C7-E0A5-46E0-9AF4-ADD43D06175C}" type="pres">
      <dgm:prSet presAssocID="{4FD55D89-F02F-4023-9F80-96B78E4934A4}" presName="sibTrans" presStyleCnt="0"/>
      <dgm:spPr/>
    </dgm:pt>
    <dgm:pt modelId="{A6FCA01B-0AEB-495E-AAB6-45DEFAB511A7}" type="pres">
      <dgm:prSet presAssocID="{EA8AE72F-1B5B-43E2-BDCF-C061846E06DC}" presName="node" presStyleLbl="node1" presStyleIdx="3" presStyleCnt="9">
        <dgm:presLayoutVars>
          <dgm:bulletEnabled val="1"/>
        </dgm:presLayoutVars>
      </dgm:prSet>
      <dgm:spPr/>
    </dgm:pt>
    <dgm:pt modelId="{2BC9BD08-1241-41CE-AD02-C208A67BEF06}" type="pres">
      <dgm:prSet presAssocID="{BCE07BDA-29C2-4930-8166-0BD5F2E1DDE2}" presName="sibTrans" presStyleCnt="0"/>
      <dgm:spPr/>
    </dgm:pt>
    <dgm:pt modelId="{5A9A3C81-F5E4-46FE-B152-551C82AEA66B}" type="pres">
      <dgm:prSet presAssocID="{BAA2D6C1-23EB-46A8-A498-E07989FCABFD}" presName="node" presStyleLbl="node1" presStyleIdx="4" presStyleCnt="9">
        <dgm:presLayoutVars>
          <dgm:bulletEnabled val="1"/>
        </dgm:presLayoutVars>
      </dgm:prSet>
      <dgm:spPr/>
    </dgm:pt>
    <dgm:pt modelId="{7BC810A5-E024-4BDA-A077-D3A7A10A7525}" type="pres">
      <dgm:prSet presAssocID="{CDBE30B6-6AAD-4519-85B4-15BC33D0380A}" presName="sibTrans" presStyleCnt="0"/>
      <dgm:spPr/>
    </dgm:pt>
    <dgm:pt modelId="{15030374-3509-48C5-B219-45D27C73FA78}" type="pres">
      <dgm:prSet presAssocID="{080937A9-C9D0-4524-B957-1229CA52E472}" presName="node" presStyleLbl="node1" presStyleIdx="5" presStyleCnt="9">
        <dgm:presLayoutVars>
          <dgm:bulletEnabled val="1"/>
        </dgm:presLayoutVars>
      </dgm:prSet>
      <dgm:spPr/>
    </dgm:pt>
    <dgm:pt modelId="{509FD96F-D1CA-47BC-8988-4E14FCFED582}" type="pres">
      <dgm:prSet presAssocID="{4AC16C69-750B-47D3-95FA-46B0429B132E}" presName="sibTrans" presStyleCnt="0"/>
      <dgm:spPr/>
    </dgm:pt>
    <dgm:pt modelId="{F9D5F7A2-76D5-4EA6-BF94-C21827582D42}" type="pres">
      <dgm:prSet presAssocID="{0EE48FEF-5B5B-46C6-B2CB-20D48E73EFE7}" presName="node" presStyleLbl="node1" presStyleIdx="6" presStyleCnt="9">
        <dgm:presLayoutVars>
          <dgm:bulletEnabled val="1"/>
        </dgm:presLayoutVars>
      </dgm:prSet>
      <dgm:spPr/>
    </dgm:pt>
    <dgm:pt modelId="{BA2AD74D-0768-49E8-BD7C-F3036136525D}" type="pres">
      <dgm:prSet presAssocID="{29F25175-7CDC-441A-8CFA-88CBB7A904D0}" presName="sibTrans" presStyleCnt="0"/>
      <dgm:spPr/>
    </dgm:pt>
    <dgm:pt modelId="{7607DAFC-F5AE-4F6B-B015-EB428FCF231E}" type="pres">
      <dgm:prSet presAssocID="{C124B9AC-CDB1-4556-B52D-F623E14B09F7}" presName="node" presStyleLbl="node1" presStyleIdx="7" presStyleCnt="9">
        <dgm:presLayoutVars>
          <dgm:bulletEnabled val="1"/>
        </dgm:presLayoutVars>
      </dgm:prSet>
      <dgm:spPr/>
    </dgm:pt>
    <dgm:pt modelId="{534C33E0-40B0-4731-8234-A6E66B01E634}" type="pres">
      <dgm:prSet presAssocID="{E5073880-DCE9-4DDD-A8AD-2B0681AC6422}" presName="sibTrans" presStyleCnt="0"/>
      <dgm:spPr/>
    </dgm:pt>
    <dgm:pt modelId="{50EB7426-15CC-4AC4-A320-C6555D1EE430}" type="pres">
      <dgm:prSet presAssocID="{0B43B504-A91B-4BC0-8536-CDDA934339B3}" presName="node" presStyleLbl="node1" presStyleIdx="8" presStyleCnt="9">
        <dgm:presLayoutVars>
          <dgm:bulletEnabled val="1"/>
        </dgm:presLayoutVars>
      </dgm:prSet>
      <dgm:spPr/>
    </dgm:pt>
  </dgm:ptLst>
  <dgm:cxnLst>
    <dgm:cxn modelId="{392A800A-6CFC-453D-AACF-D5922CA6D5AC}" type="presOf" srcId="{080937A9-C9D0-4524-B957-1229CA52E472}" destId="{15030374-3509-48C5-B219-45D27C73FA78}" srcOrd="0" destOrd="0" presId="urn:microsoft.com/office/officeart/2005/8/layout/default"/>
    <dgm:cxn modelId="{AC06AF12-A46A-42C2-8ED7-C75585FFD189}" type="presOf" srcId="{5CD23C5F-04F8-4677-A3E9-E86354D73CC6}" destId="{7961F08B-D5C0-4528-A0F1-D7D78882052A}" srcOrd="0" destOrd="0" presId="urn:microsoft.com/office/officeart/2005/8/layout/default"/>
    <dgm:cxn modelId="{9A818516-13DF-4742-87AB-285A3CCAE1AF}" srcId="{5CD23C5F-04F8-4677-A3E9-E86354D73CC6}" destId="{0EE48FEF-5B5B-46C6-B2CB-20D48E73EFE7}" srcOrd="6" destOrd="0" parTransId="{9119B42D-3100-4F78-B4D2-4B529D6AA9CA}" sibTransId="{29F25175-7CDC-441A-8CFA-88CBB7A904D0}"/>
    <dgm:cxn modelId="{4558891C-3EE2-452B-B956-562BF26E2728}" type="presOf" srcId="{0B43B504-A91B-4BC0-8536-CDDA934339B3}" destId="{50EB7426-15CC-4AC4-A320-C6555D1EE430}" srcOrd="0" destOrd="0" presId="urn:microsoft.com/office/officeart/2005/8/layout/default"/>
    <dgm:cxn modelId="{FB7DC11D-5828-4921-A66D-97459C6A73ED}" srcId="{5CD23C5F-04F8-4677-A3E9-E86354D73CC6}" destId="{080937A9-C9D0-4524-B957-1229CA52E472}" srcOrd="5" destOrd="0" parTransId="{6D05EB80-08F1-401F-ADC5-03F03D6FEF4B}" sibTransId="{4AC16C69-750B-47D3-95FA-46B0429B132E}"/>
    <dgm:cxn modelId="{AB6B3125-5E2F-4281-B99E-E5AFD4FA312C}" srcId="{5CD23C5F-04F8-4677-A3E9-E86354D73CC6}" destId="{34EC05CB-1443-4F5A-85B6-918C76BA7637}" srcOrd="2" destOrd="0" parTransId="{2D81AD69-896A-48F5-8F2D-10F67AA15398}" sibTransId="{4FD55D89-F02F-4023-9F80-96B78E4934A4}"/>
    <dgm:cxn modelId="{B23DC528-5418-4A5E-82AD-4A5F4B60C5E3}" type="presOf" srcId="{0EE48FEF-5B5B-46C6-B2CB-20D48E73EFE7}" destId="{F9D5F7A2-76D5-4EA6-BF94-C21827582D42}" srcOrd="0" destOrd="0" presId="urn:microsoft.com/office/officeart/2005/8/layout/default"/>
    <dgm:cxn modelId="{F253F33F-FF5C-4073-AD91-0F57B2B47DD9}" srcId="{5CD23C5F-04F8-4677-A3E9-E86354D73CC6}" destId="{D4AEC86B-69A3-4845-87D6-E30E73E84870}" srcOrd="0" destOrd="0" parTransId="{75D9FAD4-F79D-405D-A412-CF31B3609043}" sibTransId="{5FF1A9CD-C835-46A8-B343-8383E2D5BAB4}"/>
    <dgm:cxn modelId="{52EE4B5A-2AAB-4262-A612-9470951B3272}" srcId="{5CD23C5F-04F8-4677-A3E9-E86354D73CC6}" destId="{C124B9AC-CDB1-4556-B52D-F623E14B09F7}" srcOrd="7" destOrd="0" parTransId="{7E66490B-EBB9-4485-893D-36498489162A}" sibTransId="{E5073880-DCE9-4DDD-A8AD-2B0681AC6422}"/>
    <dgm:cxn modelId="{CEBE2384-FEE2-4BF4-8D1F-C2951BC0D6AD}" type="presOf" srcId="{34EC05CB-1443-4F5A-85B6-918C76BA7637}" destId="{43899608-8263-411F-8ECF-4BFCE2999F61}" srcOrd="0" destOrd="0" presId="urn:microsoft.com/office/officeart/2005/8/layout/default"/>
    <dgm:cxn modelId="{61F53D86-24BF-4FB6-AF2B-60CD307752F7}" srcId="{5CD23C5F-04F8-4677-A3E9-E86354D73CC6}" destId="{9AB40FB8-2BC8-49BC-8B3E-7F7999FB3C76}" srcOrd="1" destOrd="0" parTransId="{D81087A1-A878-47F5-B17B-8880A9C4F6B2}" sibTransId="{3DF6E89E-0F20-4F07-8BF4-B0CF21C66725}"/>
    <dgm:cxn modelId="{F7A3DF93-9D9A-44AB-8612-A16E8BD024A0}" type="presOf" srcId="{9AB40FB8-2BC8-49BC-8B3E-7F7999FB3C76}" destId="{967CFB0E-F847-47B9-BD58-DA859E606877}" srcOrd="0" destOrd="0" presId="urn:microsoft.com/office/officeart/2005/8/layout/default"/>
    <dgm:cxn modelId="{52CD3EA6-F05D-4536-8C90-BA883B1A8B1D}" srcId="{5CD23C5F-04F8-4677-A3E9-E86354D73CC6}" destId="{0B43B504-A91B-4BC0-8536-CDDA934339B3}" srcOrd="8" destOrd="0" parTransId="{FF5711F9-BB9F-4FF3-8B4B-8C0BF79AF941}" sibTransId="{346A5754-223F-4713-BC5F-155921BCB0E8}"/>
    <dgm:cxn modelId="{F4F493A6-4DCE-433B-A2F3-042EA85B961D}" type="presOf" srcId="{D4AEC86B-69A3-4845-87D6-E30E73E84870}" destId="{AAE88FEC-66A5-4543-9389-A94E7DD404B8}" srcOrd="0" destOrd="0" presId="urn:microsoft.com/office/officeart/2005/8/layout/default"/>
    <dgm:cxn modelId="{E9CDD5AA-5750-4F17-A746-DD242FD860FA}" type="presOf" srcId="{C124B9AC-CDB1-4556-B52D-F623E14B09F7}" destId="{7607DAFC-F5AE-4F6B-B015-EB428FCF231E}" srcOrd="0" destOrd="0" presId="urn:microsoft.com/office/officeart/2005/8/layout/default"/>
    <dgm:cxn modelId="{BEC749C5-D958-4A30-8A71-7D71100F90BE}" type="presOf" srcId="{EA8AE72F-1B5B-43E2-BDCF-C061846E06DC}" destId="{A6FCA01B-0AEB-495E-AAB6-45DEFAB511A7}" srcOrd="0" destOrd="0" presId="urn:microsoft.com/office/officeart/2005/8/layout/default"/>
    <dgm:cxn modelId="{EA2E64C6-0BA3-4BA2-ADAB-E4661656802A}" type="presOf" srcId="{BAA2D6C1-23EB-46A8-A498-E07989FCABFD}" destId="{5A9A3C81-F5E4-46FE-B152-551C82AEA66B}" srcOrd="0" destOrd="0" presId="urn:microsoft.com/office/officeart/2005/8/layout/default"/>
    <dgm:cxn modelId="{11D3D7C8-D97D-4EC8-9420-FE0FD7BB8842}" srcId="{5CD23C5F-04F8-4677-A3E9-E86354D73CC6}" destId="{BAA2D6C1-23EB-46A8-A498-E07989FCABFD}" srcOrd="4" destOrd="0" parTransId="{BEDBB49E-59AF-45CD-BF9F-AE88BB101BB5}" sibTransId="{CDBE30B6-6AAD-4519-85B4-15BC33D0380A}"/>
    <dgm:cxn modelId="{728B28E1-6163-421E-A326-62990EDFC22B}" srcId="{5CD23C5F-04F8-4677-A3E9-E86354D73CC6}" destId="{EA8AE72F-1B5B-43E2-BDCF-C061846E06DC}" srcOrd="3" destOrd="0" parTransId="{02F2FBD4-D553-422D-B989-142B1C272886}" sibTransId="{BCE07BDA-29C2-4930-8166-0BD5F2E1DDE2}"/>
    <dgm:cxn modelId="{D5C86FD6-1D6D-4D6F-91FF-CF2EC5D26FB5}" type="presParOf" srcId="{7961F08B-D5C0-4528-A0F1-D7D78882052A}" destId="{AAE88FEC-66A5-4543-9389-A94E7DD404B8}" srcOrd="0" destOrd="0" presId="urn:microsoft.com/office/officeart/2005/8/layout/default"/>
    <dgm:cxn modelId="{56D245F2-2AE7-40A0-9616-9ABCFE6F4F98}" type="presParOf" srcId="{7961F08B-D5C0-4528-A0F1-D7D78882052A}" destId="{503085DE-6D34-415A-9BE5-4BB9ECEB030E}" srcOrd="1" destOrd="0" presId="urn:microsoft.com/office/officeart/2005/8/layout/default"/>
    <dgm:cxn modelId="{0B1BB76E-D982-4FAF-B796-688D20DB656F}" type="presParOf" srcId="{7961F08B-D5C0-4528-A0F1-D7D78882052A}" destId="{967CFB0E-F847-47B9-BD58-DA859E606877}" srcOrd="2" destOrd="0" presId="urn:microsoft.com/office/officeart/2005/8/layout/default"/>
    <dgm:cxn modelId="{DDF88F15-EA12-4404-ABF0-DBA4440D444B}" type="presParOf" srcId="{7961F08B-D5C0-4528-A0F1-D7D78882052A}" destId="{4E031564-EF5F-4C06-B3C5-B9E51E8D688F}" srcOrd="3" destOrd="0" presId="urn:microsoft.com/office/officeart/2005/8/layout/default"/>
    <dgm:cxn modelId="{FA62A7DC-FBC2-4CCE-AC21-CCE5E38CE9F1}" type="presParOf" srcId="{7961F08B-D5C0-4528-A0F1-D7D78882052A}" destId="{43899608-8263-411F-8ECF-4BFCE2999F61}" srcOrd="4" destOrd="0" presId="urn:microsoft.com/office/officeart/2005/8/layout/default"/>
    <dgm:cxn modelId="{DF396B14-64C4-48A0-9B54-863F8EA63DC5}" type="presParOf" srcId="{7961F08B-D5C0-4528-A0F1-D7D78882052A}" destId="{BEB0D6C7-E0A5-46E0-9AF4-ADD43D06175C}" srcOrd="5" destOrd="0" presId="urn:microsoft.com/office/officeart/2005/8/layout/default"/>
    <dgm:cxn modelId="{C7025CE3-372F-463F-8B3F-AC01314DBEFF}" type="presParOf" srcId="{7961F08B-D5C0-4528-A0F1-D7D78882052A}" destId="{A6FCA01B-0AEB-495E-AAB6-45DEFAB511A7}" srcOrd="6" destOrd="0" presId="urn:microsoft.com/office/officeart/2005/8/layout/default"/>
    <dgm:cxn modelId="{1DF9CC58-5297-498F-808C-1266E0512FA4}" type="presParOf" srcId="{7961F08B-D5C0-4528-A0F1-D7D78882052A}" destId="{2BC9BD08-1241-41CE-AD02-C208A67BEF06}" srcOrd="7" destOrd="0" presId="urn:microsoft.com/office/officeart/2005/8/layout/default"/>
    <dgm:cxn modelId="{20C13657-C86F-4047-A23D-5E3111E1C187}" type="presParOf" srcId="{7961F08B-D5C0-4528-A0F1-D7D78882052A}" destId="{5A9A3C81-F5E4-46FE-B152-551C82AEA66B}" srcOrd="8" destOrd="0" presId="urn:microsoft.com/office/officeart/2005/8/layout/default"/>
    <dgm:cxn modelId="{D0ACDD8F-E8A2-4D1A-9DC3-BDFF44626884}" type="presParOf" srcId="{7961F08B-D5C0-4528-A0F1-D7D78882052A}" destId="{7BC810A5-E024-4BDA-A077-D3A7A10A7525}" srcOrd="9" destOrd="0" presId="urn:microsoft.com/office/officeart/2005/8/layout/default"/>
    <dgm:cxn modelId="{77CAFAC8-AF06-4C2E-BA36-40D772919AAC}" type="presParOf" srcId="{7961F08B-D5C0-4528-A0F1-D7D78882052A}" destId="{15030374-3509-48C5-B219-45D27C73FA78}" srcOrd="10" destOrd="0" presId="urn:microsoft.com/office/officeart/2005/8/layout/default"/>
    <dgm:cxn modelId="{0EEF022D-E9F4-4516-9AEC-F96AEC4FA811}" type="presParOf" srcId="{7961F08B-D5C0-4528-A0F1-D7D78882052A}" destId="{509FD96F-D1CA-47BC-8988-4E14FCFED582}" srcOrd="11" destOrd="0" presId="urn:microsoft.com/office/officeart/2005/8/layout/default"/>
    <dgm:cxn modelId="{3C3022DD-E547-45D9-9418-477AD8BA8BCC}" type="presParOf" srcId="{7961F08B-D5C0-4528-A0F1-D7D78882052A}" destId="{F9D5F7A2-76D5-4EA6-BF94-C21827582D42}" srcOrd="12" destOrd="0" presId="urn:microsoft.com/office/officeart/2005/8/layout/default"/>
    <dgm:cxn modelId="{1C13E044-5B0C-4E49-AA25-9C6829588525}" type="presParOf" srcId="{7961F08B-D5C0-4528-A0F1-D7D78882052A}" destId="{BA2AD74D-0768-49E8-BD7C-F3036136525D}" srcOrd="13" destOrd="0" presId="urn:microsoft.com/office/officeart/2005/8/layout/default"/>
    <dgm:cxn modelId="{0F5333D6-904F-4779-92EA-958C69EE9BDF}" type="presParOf" srcId="{7961F08B-D5C0-4528-A0F1-D7D78882052A}" destId="{7607DAFC-F5AE-4F6B-B015-EB428FCF231E}" srcOrd="14" destOrd="0" presId="urn:microsoft.com/office/officeart/2005/8/layout/default"/>
    <dgm:cxn modelId="{61CEDD4A-311C-40A2-BEA2-EBD2CBF7CB44}" type="presParOf" srcId="{7961F08B-D5C0-4528-A0F1-D7D78882052A}" destId="{534C33E0-40B0-4731-8234-A6E66B01E634}" srcOrd="15" destOrd="0" presId="urn:microsoft.com/office/officeart/2005/8/layout/default"/>
    <dgm:cxn modelId="{3AF51093-C7D5-4A3E-A8F0-35A30F5674DA}" type="presParOf" srcId="{7961F08B-D5C0-4528-A0F1-D7D78882052A}" destId="{50EB7426-15CC-4AC4-A320-C6555D1EE430}"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827FAD-19C5-49C9-B6C5-1277525EAA36}"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AA5CB7C6-7DAD-4F55-860A-8038548BEA90}">
      <dgm:prSet custT="1"/>
      <dgm:spPr/>
      <dgm:t>
        <a:bodyPr/>
        <a:lstStyle/>
        <a:p>
          <a:pPr>
            <a:lnSpc>
              <a:spcPct val="100000"/>
            </a:lnSpc>
          </a:pPr>
          <a:r>
            <a:rPr lang="en-US" sz="2400" b="1" i="0" baseline="0" dirty="0"/>
            <a:t>Do not include</a:t>
          </a:r>
          <a:r>
            <a:rPr lang="en-US" sz="2400" b="0" i="0" baseline="0" dirty="0"/>
            <a:t>; consultants, per diem staff, central administrative staff (business office staff).</a:t>
          </a:r>
          <a:endParaRPr lang="en-US" sz="2400" dirty="0"/>
        </a:p>
      </dgm:t>
    </dgm:pt>
    <dgm:pt modelId="{5AA8A7E2-A148-4B42-B9C6-8E6B7139E2E9}" type="parTrans" cxnId="{4A275B12-5E78-48A3-8DBB-05F11E8FC974}">
      <dgm:prSet/>
      <dgm:spPr/>
      <dgm:t>
        <a:bodyPr/>
        <a:lstStyle/>
        <a:p>
          <a:endParaRPr lang="en-US"/>
        </a:p>
      </dgm:t>
    </dgm:pt>
    <dgm:pt modelId="{55091575-2ADA-4A8A-85D5-1777BEA56C4E}" type="sibTrans" cxnId="{4A275B12-5E78-48A3-8DBB-05F11E8FC974}">
      <dgm:prSet/>
      <dgm:spPr/>
      <dgm:t>
        <a:bodyPr/>
        <a:lstStyle/>
        <a:p>
          <a:endParaRPr lang="en-US"/>
        </a:p>
      </dgm:t>
    </dgm:pt>
    <dgm:pt modelId="{016ABDC6-3B33-45A9-AC6D-C1A281FB061B}">
      <dgm:prSet custT="1"/>
      <dgm:spPr/>
      <dgm:t>
        <a:bodyPr/>
        <a:lstStyle/>
        <a:p>
          <a:pPr>
            <a:lnSpc>
              <a:spcPct val="100000"/>
            </a:lnSpc>
          </a:pPr>
          <a:r>
            <a:rPr lang="en-US" sz="2400" b="0" i="0" baseline="0" dirty="0"/>
            <a:t>One full-time equivalent (FTE) equals one person working an entire week each week of the project</a:t>
          </a:r>
          <a:r>
            <a:rPr lang="en-US" sz="1400" b="0" i="0" baseline="0" dirty="0"/>
            <a:t>.  </a:t>
          </a:r>
          <a:endParaRPr lang="en-US" sz="1400" dirty="0"/>
        </a:p>
      </dgm:t>
    </dgm:pt>
    <dgm:pt modelId="{330E2074-D45F-451F-9559-0FC59185F2B6}" type="parTrans" cxnId="{EF775ED0-CB43-449B-A7B2-1B2B87C4B7FD}">
      <dgm:prSet/>
      <dgm:spPr/>
      <dgm:t>
        <a:bodyPr/>
        <a:lstStyle/>
        <a:p>
          <a:endParaRPr lang="en-US"/>
        </a:p>
      </dgm:t>
    </dgm:pt>
    <dgm:pt modelId="{1256F23F-19F9-4018-BA41-B74B476A8796}" type="sibTrans" cxnId="{EF775ED0-CB43-449B-A7B2-1B2B87C4B7FD}">
      <dgm:prSet/>
      <dgm:spPr/>
      <dgm:t>
        <a:bodyPr/>
        <a:lstStyle/>
        <a:p>
          <a:endParaRPr lang="en-US"/>
        </a:p>
      </dgm:t>
    </dgm:pt>
    <dgm:pt modelId="{08B995E3-DB0C-4992-A50E-B20E4C791A8C}">
      <dgm:prSet custT="1"/>
      <dgm:spPr/>
      <dgm:t>
        <a:bodyPr/>
        <a:lstStyle/>
        <a:p>
          <a:pPr>
            <a:lnSpc>
              <a:spcPct val="100000"/>
            </a:lnSpc>
          </a:pPr>
          <a:r>
            <a:rPr lang="en-US" sz="2400" dirty="0"/>
            <a:t>Be sure to include the required FTE for the Program Director and Case Manager</a:t>
          </a:r>
          <a:r>
            <a:rPr lang="en-US" sz="1400" dirty="0"/>
            <a:t>.</a:t>
          </a:r>
        </a:p>
      </dgm:t>
    </dgm:pt>
    <dgm:pt modelId="{9B900B26-0D8D-4847-8EEE-9220473F4136}" type="parTrans" cxnId="{78ADA536-B862-4887-A806-81876146045C}">
      <dgm:prSet/>
      <dgm:spPr/>
      <dgm:t>
        <a:bodyPr/>
        <a:lstStyle/>
        <a:p>
          <a:endParaRPr lang="en-US"/>
        </a:p>
      </dgm:t>
    </dgm:pt>
    <dgm:pt modelId="{613C6902-73C2-45B3-902A-C26ACE4DDDB6}" type="sibTrans" cxnId="{78ADA536-B862-4887-A806-81876146045C}">
      <dgm:prSet/>
      <dgm:spPr/>
      <dgm:t>
        <a:bodyPr/>
        <a:lstStyle/>
        <a:p>
          <a:endParaRPr lang="en-US"/>
        </a:p>
      </dgm:t>
    </dgm:pt>
    <dgm:pt modelId="{74268DDB-BD94-40A4-8C6B-4438E0E1111A}">
      <dgm:prSet custT="1"/>
      <dgm:spPr>
        <a:ln>
          <a:noFill/>
        </a:ln>
      </dgm:spPr>
      <dgm:t>
        <a:bodyPr/>
        <a:lstStyle/>
        <a:p>
          <a:pPr>
            <a:lnSpc>
              <a:spcPct val="100000"/>
            </a:lnSpc>
          </a:pPr>
          <a:r>
            <a:rPr lang="en-US" sz="2400" b="0" i="0" baseline="0" dirty="0"/>
            <a:t>Include only staff that are employees of the agency.  LZ’s do not include Instructional Staff</a:t>
          </a:r>
          <a:endParaRPr lang="en-US" sz="2400" dirty="0"/>
        </a:p>
      </dgm:t>
    </dgm:pt>
    <dgm:pt modelId="{4C27ED43-12CC-4A8E-A8AE-8BA7C9BC1A4C}" type="sibTrans" cxnId="{8935362C-CBA5-4821-87E8-40D607701536}">
      <dgm:prSet/>
      <dgm:spPr/>
      <dgm:t>
        <a:bodyPr/>
        <a:lstStyle/>
        <a:p>
          <a:endParaRPr lang="en-US"/>
        </a:p>
      </dgm:t>
    </dgm:pt>
    <dgm:pt modelId="{1ACBF49D-3A05-4136-8355-4737429855C6}" type="parTrans" cxnId="{8935362C-CBA5-4821-87E8-40D607701536}">
      <dgm:prSet/>
      <dgm:spPr/>
      <dgm:t>
        <a:bodyPr/>
        <a:lstStyle/>
        <a:p>
          <a:endParaRPr lang="en-US"/>
        </a:p>
      </dgm:t>
    </dgm:pt>
    <dgm:pt modelId="{A8158C22-6CCE-41C5-B4EB-7D5868638474}" type="pres">
      <dgm:prSet presAssocID="{96827FAD-19C5-49C9-B6C5-1277525EAA36}" presName="root" presStyleCnt="0">
        <dgm:presLayoutVars>
          <dgm:dir/>
          <dgm:resizeHandles val="exact"/>
        </dgm:presLayoutVars>
      </dgm:prSet>
      <dgm:spPr/>
    </dgm:pt>
    <dgm:pt modelId="{B78E9BA1-83C2-4F7F-8CD4-D63AA27786C0}" type="pres">
      <dgm:prSet presAssocID="{74268DDB-BD94-40A4-8C6B-4438E0E1111A}" presName="compNode" presStyleCnt="0"/>
      <dgm:spPr/>
    </dgm:pt>
    <dgm:pt modelId="{DAC5F372-A462-4178-AA1F-CD293350BED4}" type="pres">
      <dgm:prSet presAssocID="{74268DDB-BD94-40A4-8C6B-4438E0E1111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sers"/>
        </a:ext>
      </dgm:extLst>
    </dgm:pt>
    <dgm:pt modelId="{2D230FA5-314B-4A21-B2DC-D5CC784554A7}" type="pres">
      <dgm:prSet presAssocID="{74268DDB-BD94-40A4-8C6B-4438E0E1111A}" presName="spaceRect" presStyleCnt="0"/>
      <dgm:spPr/>
    </dgm:pt>
    <dgm:pt modelId="{7079DA1B-455B-4EBB-9958-0E4F3295143A}" type="pres">
      <dgm:prSet presAssocID="{74268DDB-BD94-40A4-8C6B-4438E0E1111A}" presName="textRect" presStyleLbl="revTx" presStyleIdx="0" presStyleCnt="4">
        <dgm:presLayoutVars>
          <dgm:chMax val="1"/>
          <dgm:chPref val="1"/>
        </dgm:presLayoutVars>
      </dgm:prSet>
      <dgm:spPr/>
    </dgm:pt>
    <dgm:pt modelId="{6BD7DC23-7D2A-4381-AD1A-EB4371FCEEAF}" type="pres">
      <dgm:prSet presAssocID="{4C27ED43-12CC-4A8E-A8AE-8BA7C9BC1A4C}" presName="sibTrans" presStyleCnt="0"/>
      <dgm:spPr/>
    </dgm:pt>
    <dgm:pt modelId="{F37836D2-070D-41B3-B99A-67E0A41B0311}" type="pres">
      <dgm:prSet presAssocID="{AA5CB7C6-7DAD-4F55-860A-8038548BEA90}" presName="compNode" presStyleCnt="0"/>
      <dgm:spPr/>
    </dgm:pt>
    <dgm:pt modelId="{09E646F2-70C2-437A-8E55-0B8CFBC43725}" type="pres">
      <dgm:prSet presAssocID="{AA5CB7C6-7DAD-4F55-860A-8038548BEA9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rogrammer"/>
        </a:ext>
      </dgm:extLst>
    </dgm:pt>
    <dgm:pt modelId="{42945600-F490-4A4A-8CB0-674C2896998E}" type="pres">
      <dgm:prSet presAssocID="{AA5CB7C6-7DAD-4F55-860A-8038548BEA90}" presName="spaceRect" presStyleCnt="0"/>
      <dgm:spPr/>
    </dgm:pt>
    <dgm:pt modelId="{B30304A1-3FB4-4AAB-9F1A-4E6D24C358D3}" type="pres">
      <dgm:prSet presAssocID="{AA5CB7C6-7DAD-4F55-860A-8038548BEA90}" presName="textRect" presStyleLbl="revTx" presStyleIdx="1" presStyleCnt="4">
        <dgm:presLayoutVars>
          <dgm:chMax val="1"/>
          <dgm:chPref val="1"/>
        </dgm:presLayoutVars>
      </dgm:prSet>
      <dgm:spPr/>
    </dgm:pt>
    <dgm:pt modelId="{9DDB4168-CA6B-4C01-8A9A-0AF781D543C9}" type="pres">
      <dgm:prSet presAssocID="{55091575-2ADA-4A8A-85D5-1777BEA56C4E}" presName="sibTrans" presStyleCnt="0"/>
      <dgm:spPr/>
    </dgm:pt>
    <dgm:pt modelId="{D3345506-037C-4A68-9E7B-91890E4F1998}" type="pres">
      <dgm:prSet presAssocID="{016ABDC6-3B33-45A9-AC6D-C1A281FB061B}" presName="compNode" presStyleCnt="0"/>
      <dgm:spPr/>
    </dgm:pt>
    <dgm:pt modelId="{7947B7C7-E264-46CC-A929-8A7B53779B03}" type="pres">
      <dgm:prSet presAssocID="{016ABDC6-3B33-45A9-AC6D-C1A281FB061B}" presName="iconRect" presStyleLbl="node1" presStyleIdx="2" presStyleCnt="4"/>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ierarchy"/>
        </a:ext>
      </dgm:extLst>
    </dgm:pt>
    <dgm:pt modelId="{F978172D-058C-4AB6-B3CE-F9F7F56BE5F1}" type="pres">
      <dgm:prSet presAssocID="{016ABDC6-3B33-45A9-AC6D-C1A281FB061B}" presName="spaceRect" presStyleCnt="0"/>
      <dgm:spPr/>
    </dgm:pt>
    <dgm:pt modelId="{753F0E85-E5D6-4B86-BA1E-4A5CE4F88289}" type="pres">
      <dgm:prSet presAssocID="{016ABDC6-3B33-45A9-AC6D-C1A281FB061B}" presName="textRect" presStyleLbl="revTx" presStyleIdx="2" presStyleCnt="4">
        <dgm:presLayoutVars>
          <dgm:chMax val="1"/>
          <dgm:chPref val="1"/>
        </dgm:presLayoutVars>
      </dgm:prSet>
      <dgm:spPr/>
    </dgm:pt>
    <dgm:pt modelId="{72958235-B816-4877-A644-ADF89291AE0E}" type="pres">
      <dgm:prSet presAssocID="{1256F23F-19F9-4018-BA41-B74B476A8796}" presName="sibTrans" presStyleCnt="0"/>
      <dgm:spPr/>
    </dgm:pt>
    <dgm:pt modelId="{FD4A000B-1FBE-421B-A09C-316AEB9BA084}" type="pres">
      <dgm:prSet presAssocID="{08B995E3-DB0C-4992-A50E-B20E4C791A8C}" presName="compNode" presStyleCnt="0"/>
      <dgm:spPr/>
    </dgm:pt>
    <dgm:pt modelId="{4C04951D-D46D-4C48-8E6D-683F1C3A07F5}" type="pres">
      <dgm:prSet presAssocID="{08B995E3-DB0C-4992-A50E-B20E4C791A8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User"/>
        </a:ext>
      </dgm:extLst>
    </dgm:pt>
    <dgm:pt modelId="{C17BC5DA-C6D3-46AC-82DE-002171ED597D}" type="pres">
      <dgm:prSet presAssocID="{08B995E3-DB0C-4992-A50E-B20E4C791A8C}" presName="spaceRect" presStyleCnt="0"/>
      <dgm:spPr/>
    </dgm:pt>
    <dgm:pt modelId="{6E8DAB67-6A07-44FA-ACF2-92E3D0069A43}" type="pres">
      <dgm:prSet presAssocID="{08B995E3-DB0C-4992-A50E-B20E4C791A8C}" presName="textRect" presStyleLbl="revTx" presStyleIdx="3" presStyleCnt="4">
        <dgm:presLayoutVars>
          <dgm:chMax val="1"/>
          <dgm:chPref val="1"/>
        </dgm:presLayoutVars>
      </dgm:prSet>
      <dgm:spPr/>
    </dgm:pt>
  </dgm:ptLst>
  <dgm:cxnLst>
    <dgm:cxn modelId="{4A275B12-5E78-48A3-8DBB-05F11E8FC974}" srcId="{96827FAD-19C5-49C9-B6C5-1277525EAA36}" destId="{AA5CB7C6-7DAD-4F55-860A-8038548BEA90}" srcOrd="1" destOrd="0" parTransId="{5AA8A7E2-A148-4B42-B9C6-8E6B7139E2E9}" sibTransId="{55091575-2ADA-4A8A-85D5-1777BEA56C4E}"/>
    <dgm:cxn modelId="{8935362C-CBA5-4821-87E8-40D607701536}" srcId="{96827FAD-19C5-49C9-B6C5-1277525EAA36}" destId="{74268DDB-BD94-40A4-8C6B-4438E0E1111A}" srcOrd="0" destOrd="0" parTransId="{1ACBF49D-3A05-4136-8355-4737429855C6}" sibTransId="{4C27ED43-12CC-4A8E-A8AE-8BA7C9BC1A4C}"/>
    <dgm:cxn modelId="{A0DB422E-F098-4522-BBFE-5CFBACB27E66}" type="presOf" srcId="{AA5CB7C6-7DAD-4F55-860A-8038548BEA90}" destId="{B30304A1-3FB4-4AAB-9F1A-4E6D24C358D3}" srcOrd="0" destOrd="0" presId="urn:microsoft.com/office/officeart/2018/2/layout/IconLabelList"/>
    <dgm:cxn modelId="{78ADA536-B862-4887-A806-81876146045C}" srcId="{96827FAD-19C5-49C9-B6C5-1277525EAA36}" destId="{08B995E3-DB0C-4992-A50E-B20E4C791A8C}" srcOrd="3" destOrd="0" parTransId="{9B900B26-0D8D-4847-8EEE-9220473F4136}" sibTransId="{613C6902-73C2-45B3-902A-C26ACE4DDDB6}"/>
    <dgm:cxn modelId="{F896CA3F-444E-424E-862E-DB6266ACC9DE}" type="presOf" srcId="{74268DDB-BD94-40A4-8C6B-4438E0E1111A}" destId="{7079DA1B-455B-4EBB-9958-0E4F3295143A}" srcOrd="0" destOrd="0" presId="urn:microsoft.com/office/officeart/2018/2/layout/IconLabelList"/>
    <dgm:cxn modelId="{8A204071-802A-469A-81F3-5B4B08975D80}" type="presOf" srcId="{08B995E3-DB0C-4992-A50E-B20E4C791A8C}" destId="{6E8DAB67-6A07-44FA-ACF2-92E3D0069A43}" srcOrd="0" destOrd="0" presId="urn:microsoft.com/office/officeart/2018/2/layout/IconLabelList"/>
    <dgm:cxn modelId="{B47D9877-A765-4353-9C4E-67A9190FE0A0}" type="presOf" srcId="{016ABDC6-3B33-45A9-AC6D-C1A281FB061B}" destId="{753F0E85-E5D6-4B86-BA1E-4A5CE4F88289}" srcOrd="0" destOrd="0" presId="urn:microsoft.com/office/officeart/2018/2/layout/IconLabelList"/>
    <dgm:cxn modelId="{FA2E5D9A-6E69-4E9E-93B3-E267979F1BE7}" type="presOf" srcId="{96827FAD-19C5-49C9-B6C5-1277525EAA36}" destId="{A8158C22-6CCE-41C5-B4EB-7D5868638474}" srcOrd="0" destOrd="0" presId="urn:microsoft.com/office/officeart/2018/2/layout/IconLabelList"/>
    <dgm:cxn modelId="{EF775ED0-CB43-449B-A7B2-1B2B87C4B7FD}" srcId="{96827FAD-19C5-49C9-B6C5-1277525EAA36}" destId="{016ABDC6-3B33-45A9-AC6D-C1A281FB061B}" srcOrd="2" destOrd="0" parTransId="{330E2074-D45F-451F-9559-0FC59185F2B6}" sibTransId="{1256F23F-19F9-4018-BA41-B74B476A8796}"/>
    <dgm:cxn modelId="{75596E45-1C81-4F85-A4CD-CDE4344C36DF}" type="presParOf" srcId="{A8158C22-6CCE-41C5-B4EB-7D5868638474}" destId="{B78E9BA1-83C2-4F7F-8CD4-D63AA27786C0}" srcOrd="0" destOrd="0" presId="urn:microsoft.com/office/officeart/2018/2/layout/IconLabelList"/>
    <dgm:cxn modelId="{E1B96947-7EDD-4A59-A6A7-12CAB19A5766}" type="presParOf" srcId="{B78E9BA1-83C2-4F7F-8CD4-D63AA27786C0}" destId="{DAC5F372-A462-4178-AA1F-CD293350BED4}" srcOrd="0" destOrd="0" presId="urn:microsoft.com/office/officeart/2018/2/layout/IconLabelList"/>
    <dgm:cxn modelId="{5B8BB90E-984D-4760-BD22-9DE2CD7DE55D}" type="presParOf" srcId="{B78E9BA1-83C2-4F7F-8CD4-D63AA27786C0}" destId="{2D230FA5-314B-4A21-B2DC-D5CC784554A7}" srcOrd="1" destOrd="0" presId="urn:microsoft.com/office/officeart/2018/2/layout/IconLabelList"/>
    <dgm:cxn modelId="{4C2CAEEC-3B08-49F5-8EC6-4C2CBF85FC00}" type="presParOf" srcId="{B78E9BA1-83C2-4F7F-8CD4-D63AA27786C0}" destId="{7079DA1B-455B-4EBB-9958-0E4F3295143A}" srcOrd="2" destOrd="0" presId="urn:microsoft.com/office/officeart/2018/2/layout/IconLabelList"/>
    <dgm:cxn modelId="{B37231BD-0B2C-4E56-8463-96001DA41489}" type="presParOf" srcId="{A8158C22-6CCE-41C5-B4EB-7D5868638474}" destId="{6BD7DC23-7D2A-4381-AD1A-EB4371FCEEAF}" srcOrd="1" destOrd="0" presId="urn:microsoft.com/office/officeart/2018/2/layout/IconLabelList"/>
    <dgm:cxn modelId="{16FEF6C5-7617-48B2-8C9F-D98DBC9DC223}" type="presParOf" srcId="{A8158C22-6CCE-41C5-B4EB-7D5868638474}" destId="{F37836D2-070D-41B3-B99A-67E0A41B0311}" srcOrd="2" destOrd="0" presId="urn:microsoft.com/office/officeart/2018/2/layout/IconLabelList"/>
    <dgm:cxn modelId="{05854B87-2267-44B2-9ECF-6014B815A8C5}" type="presParOf" srcId="{F37836D2-070D-41B3-B99A-67E0A41B0311}" destId="{09E646F2-70C2-437A-8E55-0B8CFBC43725}" srcOrd="0" destOrd="0" presId="urn:microsoft.com/office/officeart/2018/2/layout/IconLabelList"/>
    <dgm:cxn modelId="{B7F6F506-83AD-4D18-B834-79821DB81A17}" type="presParOf" srcId="{F37836D2-070D-41B3-B99A-67E0A41B0311}" destId="{42945600-F490-4A4A-8CB0-674C2896998E}" srcOrd="1" destOrd="0" presId="urn:microsoft.com/office/officeart/2018/2/layout/IconLabelList"/>
    <dgm:cxn modelId="{B09A2726-25B9-4B34-A615-20A4DC5C2E14}" type="presParOf" srcId="{F37836D2-070D-41B3-B99A-67E0A41B0311}" destId="{B30304A1-3FB4-4AAB-9F1A-4E6D24C358D3}" srcOrd="2" destOrd="0" presId="urn:microsoft.com/office/officeart/2018/2/layout/IconLabelList"/>
    <dgm:cxn modelId="{44E94B90-D2AA-44B7-84E6-66A3D443B069}" type="presParOf" srcId="{A8158C22-6CCE-41C5-B4EB-7D5868638474}" destId="{9DDB4168-CA6B-4C01-8A9A-0AF781D543C9}" srcOrd="3" destOrd="0" presId="urn:microsoft.com/office/officeart/2018/2/layout/IconLabelList"/>
    <dgm:cxn modelId="{034A123E-7E0A-412B-9347-1794D1A6F5E4}" type="presParOf" srcId="{A8158C22-6CCE-41C5-B4EB-7D5868638474}" destId="{D3345506-037C-4A68-9E7B-91890E4F1998}" srcOrd="4" destOrd="0" presId="urn:microsoft.com/office/officeart/2018/2/layout/IconLabelList"/>
    <dgm:cxn modelId="{FC4EAB4F-B609-4DB4-8E2E-6ACB85D9402A}" type="presParOf" srcId="{D3345506-037C-4A68-9E7B-91890E4F1998}" destId="{7947B7C7-E264-46CC-A929-8A7B53779B03}" srcOrd="0" destOrd="0" presId="urn:microsoft.com/office/officeart/2018/2/layout/IconLabelList"/>
    <dgm:cxn modelId="{ABA80796-FBD5-4289-A6CA-7F61D9E81574}" type="presParOf" srcId="{D3345506-037C-4A68-9E7B-91890E4F1998}" destId="{F978172D-058C-4AB6-B3CE-F9F7F56BE5F1}" srcOrd="1" destOrd="0" presId="urn:microsoft.com/office/officeart/2018/2/layout/IconLabelList"/>
    <dgm:cxn modelId="{4058FF05-C97C-4524-BCE7-77BED180E7B6}" type="presParOf" srcId="{D3345506-037C-4A68-9E7B-91890E4F1998}" destId="{753F0E85-E5D6-4B86-BA1E-4A5CE4F88289}" srcOrd="2" destOrd="0" presId="urn:microsoft.com/office/officeart/2018/2/layout/IconLabelList"/>
    <dgm:cxn modelId="{DAFE10F3-2FD9-4561-9517-C6A8F090F94C}" type="presParOf" srcId="{A8158C22-6CCE-41C5-B4EB-7D5868638474}" destId="{72958235-B816-4877-A644-ADF89291AE0E}" srcOrd="5" destOrd="0" presId="urn:microsoft.com/office/officeart/2018/2/layout/IconLabelList"/>
    <dgm:cxn modelId="{740BC51B-0C73-4305-A1A0-02DEA5019101}" type="presParOf" srcId="{A8158C22-6CCE-41C5-B4EB-7D5868638474}" destId="{FD4A000B-1FBE-421B-A09C-316AEB9BA084}" srcOrd="6" destOrd="0" presId="urn:microsoft.com/office/officeart/2018/2/layout/IconLabelList"/>
    <dgm:cxn modelId="{4289A905-E029-4EC7-A432-91A9A1CC9734}" type="presParOf" srcId="{FD4A000B-1FBE-421B-A09C-316AEB9BA084}" destId="{4C04951D-D46D-4C48-8E6D-683F1C3A07F5}" srcOrd="0" destOrd="0" presId="urn:microsoft.com/office/officeart/2018/2/layout/IconLabelList"/>
    <dgm:cxn modelId="{6714840A-03E3-4270-A2F6-F9355C79E1C1}" type="presParOf" srcId="{FD4A000B-1FBE-421B-A09C-316AEB9BA084}" destId="{C17BC5DA-C6D3-46AC-82DE-002171ED597D}" srcOrd="1" destOrd="0" presId="urn:microsoft.com/office/officeart/2018/2/layout/IconLabelList"/>
    <dgm:cxn modelId="{E12354E0-1B56-49A7-98A1-85A161302A0B}" type="presParOf" srcId="{FD4A000B-1FBE-421B-A09C-316AEB9BA084}" destId="{6E8DAB67-6A07-44FA-ACF2-92E3D0069A4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003878-BFBC-49E8-88A7-0E9AC3BF8FCB}"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1179BF9-3E6A-4C5B-A0C2-8EE36A5A4394}">
      <dgm:prSet custT="1"/>
      <dgm:spPr/>
      <dgm:t>
        <a:bodyPr/>
        <a:lstStyle/>
        <a:p>
          <a:pPr>
            <a:lnSpc>
              <a:spcPct val="100000"/>
            </a:lnSpc>
          </a:pPr>
          <a:r>
            <a:rPr lang="en-US" sz="2000" b="0" i="0" baseline="0" dirty="0"/>
            <a:t>Include salaries for teacher aides, secretarial and clerical assistance, and for personnel in pupil transportation and building operation and maintenance.  </a:t>
          </a:r>
          <a:endParaRPr lang="en-US" sz="2000" dirty="0"/>
        </a:p>
      </dgm:t>
    </dgm:pt>
    <dgm:pt modelId="{96484968-1F28-4D42-ADB9-38D72BE1E96B}" type="parTrans" cxnId="{E0A029AA-5EFB-41B8-8822-94DDD9ADC49F}">
      <dgm:prSet/>
      <dgm:spPr/>
      <dgm:t>
        <a:bodyPr/>
        <a:lstStyle/>
        <a:p>
          <a:endParaRPr lang="en-US"/>
        </a:p>
      </dgm:t>
    </dgm:pt>
    <dgm:pt modelId="{60B6100A-FC39-4D36-B21B-1267E2912E6D}" type="sibTrans" cxnId="{E0A029AA-5EFB-41B8-8822-94DDD9ADC49F}">
      <dgm:prSet/>
      <dgm:spPr/>
      <dgm:t>
        <a:bodyPr/>
        <a:lstStyle/>
        <a:p>
          <a:endParaRPr lang="en-US"/>
        </a:p>
      </dgm:t>
    </dgm:pt>
    <dgm:pt modelId="{C89274A5-0512-4055-9278-A2A3E1A78C8D}">
      <dgm:prSet custT="1"/>
      <dgm:spPr/>
      <dgm:t>
        <a:bodyPr/>
        <a:lstStyle/>
        <a:p>
          <a:pPr>
            <a:lnSpc>
              <a:spcPct val="100000"/>
            </a:lnSpc>
          </a:pPr>
          <a:r>
            <a:rPr lang="en-US" sz="2400" b="1" i="0" baseline="0" dirty="0"/>
            <a:t>Do not include </a:t>
          </a:r>
          <a:r>
            <a:rPr lang="en-US" sz="2400" b="0" i="0" baseline="0" dirty="0"/>
            <a:t>central administrative staff that are considered indirect costs, e.g., account clerks.</a:t>
          </a:r>
          <a:endParaRPr lang="en-US" sz="2400" dirty="0"/>
        </a:p>
      </dgm:t>
    </dgm:pt>
    <dgm:pt modelId="{C333F21D-5C0B-413A-93F2-B19463582218}" type="parTrans" cxnId="{F536C5F8-90AC-45EF-BA39-EC13214CC8E8}">
      <dgm:prSet/>
      <dgm:spPr/>
      <dgm:t>
        <a:bodyPr/>
        <a:lstStyle/>
        <a:p>
          <a:endParaRPr lang="en-US"/>
        </a:p>
      </dgm:t>
    </dgm:pt>
    <dgm:pt modelId="{CE0928C3-DF4E-4372-B2D7-B6D3233A58C8}" type="sibTrans" cxnId="{F536C5F8-90AC-45EF-BA39-EC13214CC8E8}">
      <dgm:prSet/>
      <dgm:spPr/>
      <dgm:t>
        <a:bodyPr/>
        <a:lstStyle/>
        <a:p>
          <a:endParaRPr lang="en-US"/>
        </a:p>
      </dgm:t>
    </dgm:pt>
    <dgm:pt modelId="{23DB4FB5-CDCF-42A2-B898-33869DCC4438}">
      <dgm:prSet custT="1"/>
      <dgm:spPr/>
      <dgm:t>
        <a:bodyPr/>
        <a:lstStyle/>
        <a:p>
          <a:pPr>
            <a:lnSpc>
              <a:spcPct val="100000"/>
            </a:lnSpc>
          </a:pPr>
          <a:r>
            <a:rPr lang="en-US" sz="2400" dirty="0"/>
            <a:t>Be sure to include the required FTE for the Data Manager.</a:t>
          </a:r>
        </a:p>
      </dgm:t>
    </dgm:pt>
    <dgm:pt modelId="{A78DBCEF-44F1-4AA2-92E7-1583455C49C8}" type="parTrans" cxnId="{D194BC9A-9F40-4D28-AF29-40EBAAF5B44E}">
      <dgm:prSet/>
      <dgm:spPr/>
      <dgm:t>
        <a:bodyPr/>
        <a:lstStyle/>
        <a:p>
          <a:endParaRPr lang="en-US"/>
        </a:p>
      </dgm:t>
    </dgm:pt>
    <dgm:pt modelId="{C1949E7F-8985-47E9-89ED-102EDBC83B5B}" type="sibTrans" cxnId="{D194BC9A-9F40-4D28-AF29-40EBAAF5B44E}">
      <dgm:prSet/>
      <dgm:spPr/>
      <dgm:t>
        <a:bodyPr/>
        <a:lstStyle/>
        <a:p>
          <a:endParaRPr lang="en-US"/>
        </a:p>
      </dgm:t>
    </dgm:pt>
    <dgm:pt modelId="{3577153F-2B55-494A-9560-226DACA170C0}" type="pres">
      <dgm:prSet presAssocID="{7A003878-BFBC-49E8-88A7-0E9AC3BF8FCB}" presName="root" presStyleCnt="0">
        <dgm:presLayoutVars>
          <dgm:dir/>
          <dgm:resizeHandles val="exact"/>
        </dgm:presLayoutVars>
      </dgm:prSet>
      <dgm:spPr/>
    </dgm:pt>
    <dgm:pt modelId="{14FEEEA9-D39F-4947-B069-C297726A7232}" type="pres">
      <dgm:prSet presAssocID="{D1179BF9-3E6A-4C5B-A0C2-8EE36A5A4394}" presName="compNode" presStyleCnt="0"/>
      <dgm:spPr/>
    </dgm:pt>
    <dgm:pt modelId="{ADD0772E-E0AA-407D-B60D-2F5379C5E06E}" type="pres">
      <dgm:prSet presAssocID="{D1179BF9-3E6A-4C5B-A0C2-8EE36A5A439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FA5BB088-80B2-4C3E-A121-22F212746B1B}" type="pres">
      <dgm:prSet presAssocID="{D1179BF9-3E6A-4C5B-A0C2-8EE36A5A4394}" presName="spaceRect" presStyleCnt="0"/>
      <dgm:spPr/>
    </dgm:pt>
    <dgm:pt modelId="{A4901F73-A9D1-49BB-A8D6-CF86CE22D3AC}" type="pres">
      <dgm:prSet presAssocID="{D1179BF9-3E6A-4C5B-A0C2-8EE36A5A4394}" presName="textRect" presStyleLbl="revTx" presStyleIdx="0" presStyleCnt="3">
        <dgm:presLayoutVars>
          <dgm:chMax val="1"/>
          <dgm:chPref val="1"/>
        </dgm:presLayoutVars>
      </dgm:prSet>
      <dgm:spPr/>
    </dgm:pt>
    <dgm:pt modelId="{AE299FC1-E386-4D20-8B03-06365806F002}" type="pres">
      <dgm:prSet presAssocID="{60B6100A-FC39-4D36-B21B-1267E2912E6D}" presName="sibTrans" presStyleCnt="0"/>
      <dgm:spPr/>
    </dgm:pt>
    <dgm:pt modelId="{A2EAB39C-9B2B-4C66-976C-03A957CF941E}" type="pres">
      <dgm:prSet presAssocID="{C89274A5-0512-4055-9278-A2A3E1A78C8D}" presName="compNode" presStyleCnt="0"/>
      <dgm:spPr/>
    </dgm:pt>
    <dgm:pt modelId="{9A9F90D7-64E5-4328-A93B-DA86E5C2AEF5}" type="pres">
      <dgm:prSet presAssocID="{C89274A5-0512-4055-9278-A2A3E1A78C8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ffice Worker"/>
        </a:ext>
      </dgm:extLst>
    </dgm:pt>
    <dgm:pt modelId="{2ED8EA2E-F120-4E08-BF5E-BDA369CF3CB9}" type="pres">
      <dgm:prSet presAssocID="{C89274A5-0512-4055-9278-A2A3E1A78C8D}" presName="spaceRect" presStyleCnt="0"/>
      <dgm:spPr/>
    </dgm:pt>
    <dgm:pt modelId="{0A24ACB6-8EDF-4D7E-96A5-B16E15C76CAA}" type="pres">
      <dgm:prSet presAssocID="{C89274A5-0512-4055-9278-A2A3E1A78C8D}" presName="textRect" presStyleLbl="revTx" presStyleIdx="1" presStyleCnt="3">
        <dgm:presLayoutVars>
          <dgm:chMax val="1"/>
          <dgm:chPref val="1"/>
        </dgm:presLayoutVars>
      </dgm:prSet>
      <dgm:spPr/>
    </dgm:pt>
    <dgm:pt modelId="{74FA3E4A-98D1-4F62-96A2-EECD9CF72F04}" type="pres">
      <dgm:prSet presAssocID="{CE0928C3-DF4E-4372-B2D7-B6D3233A58C8}" presName="sibTrans" presStyleCnt="0"/>
      <dgm:spPr/>
    </dgm:pt>
    <dgm:pt modelId="{FD6063A1-9F46-4D68-98B3-F7E12486B839}" type="pres">
      <dgm:prSet presAssocID="{23DB4FB5-CDCF-42A2-B898-33869DCC4438}" presName="compNode" presStyleCnt="0"/>
      <dgm:spPr/>
    </dgm:pt>
    <dgm:pt modelId="{6FA206A7-38E2-427D-A516-DEF4A672B88E}" type="pres">
      <dgm:prSet presAssocID="{23DB4FB5-CDCF-42A2-B898-33869DCC4438}" presName="iconRect" presStyleLbl="node1" presStyleIdx="2" presStyleCnt="3"/>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ierarchy"/>
        </a:ext>
      </dgm:extLst>
    </dgm:pt>
    <dgm:pt modelId="{2A48E46E-E631-421B-A993-0A475B6817C5}" type="pres">
      <dgm:prSet presAssocID="{23DB4FB5-CDCF-42A2-B898-33869DCC4438}" presName="spaceRect" presStyleCnt="0"/>
      <dgm:spPr/>
    </dgm:pt>
    <dgm:pt modelId="{8F2F7DC8-B300-490A-8165-A4D214424090}" type="pres">
      <dgm:prSet presAssocID="{23DB4FB5-CDCF-42A2-B898-33869DCC4438}" presName="textRect" presStyleLbl="revTx" presStyleIdx="2" presStyleCnt="3">
        <dgm:presLayoutVars>
          <dgm:chMax val="1"/>
          <dgm:chPref val="1"/>
        </dgm:presLayoutVars>
      </dgm:prSet>
      <dgm:spPr/>
    </dgm:pt>
  </dgm:ptLst>
  <dgm:cxnLst>
    <dgm:cxn modelId="{56F6F41F-DB26-46B1-BE28-3812B10DB86B}" type="presOf" srcId="{C89274A5-0512-4055-9278-A2A3E1A78C8D}" destId="{0A24ACB6-8EDF-4D7E-96A5-B16E15C76CAA}" srcOrd="0" destOrd="0" presId="urn:microsoft.com/office/officeart/2018/2/layout/IconLabelList"/>
    <dgm:cxn modelId="{829E5E5B-78EF-4EEC-9659-6799CC6EC51E}" type="presOf" srcId="{23DB4FB5-CDCF-42A2-B898-33869DCC4438}" destId="{8F2F7DC8-B300-490A-8165-A4D214424090}" srcOrd="0" destOrd="0" presId="urn:microsoft.com/office/officeart/2018/2/layout/IconLabelList"/>
    <dgm:cxn modelId="{D194BC9A-9F40-4D28-AF29-40EBAAF5B44E}" srcId="{7A003878-BFBC-49E8-88A7-0E9AC3BF8FCB}" destId="{23DB4FB5-CDCF-42A2-B898-33869DCC4438}" srcOrd="2" destOrd="0" parTransId="{A78DBCEF-44F1-4AA2-92E7-1583455C49C8}" sibTransId="{C1949E7F-8985-47E9-89ED-102EDBC83B5B}"/>
    <dgm:cxn modelId="{E0A029AA-5EFB-41B8-8822-94DDD9ADC49F}" srcId="{7A003878-BFBC-49E8-88A7-0E9AC3BF8FCB}" destId="{D1179BF9-3E6A-4C5B-A0C2-8EE36A5A4394}" srcOrd="0" destOrd="0" parTransId="{96484968-1F28-4D42-ADB9-38D72BE1E96B}" sibTransId="{60B6100A-FC39-4D36-B21B-1267E2912E6D}"/>
    <dgm:cxn modelId="{988B46D8-C12C-4C37-8A52-D6EB5B3597EB}" type="presOf" srcId="{D1179BF9-3E6A-4C5B-A0C2-8EE36A5A4394}" destId="{A4901F73-A9D1-49BB-A8D6-CF86CE22D3AC}" srcOrd="0" destOrd="0" presId="urn:microsoft.com/office/officeart/2018/2/layout/IconLabelList"/>
    <dgm:cxn modelId="{F536C5F8-90AC-45EF-BA39-EC13214CC8E8}" srcId="{7A003878-BFBC-49E8-88A7-0E9AC3BF8FCB}" destId="{C89274A5-0512-4055-9278-A2A3E1A78C8D}" srcOrd="1" destOrd="0" parTransId="{C333F21D-5C0B-413A-93F2-B19463582218}" sibTransId="{CE0928C3-DF4E-4372-B2D7-B6D3233A58C8}"/>
    <dgm:cxn modelId="{C341D8F8-767A-4008-BBD7-5BC116CCF95B}" type="presOf" srcId="{7A003878-BFBC-49E8-88A7-0E9AC3BF8FCB}" destId="{3577153F-2B55-494A-9560-226DACA170C0}" srcOrd="0" destOrd="0" presId="urn:microsoft.com/office/officeart/2018/2/layout/IconLabelList"/>
    <dgm:cxn modelId="{33E9F241-88D1-4976-A735-BDDC647D558D}" type="presParOf" srcId="{3577153F-2B55-494A-9560-226DACA170C0}" destId="{14FEEEA9-D39F-4947-B069-C297726A7232}" srcOrd="0" destOrd="0" presId="urn:microsoft.com/office/officeart/2018/2/layout/IconLabelList"/>
    <dgm:cxn modelId="{2D4E5754-66E3-4898-B545-1EB60D4B7887}" type="presParOf" srcId="{14FEEEA9-D39F-4947-B069-C297726A7232}" destId="{ADD0772E-E0AA-407D-B60D-2F5379C5E06E}" srcOrd="0" destOrd="0" presId="urn:microsoft.com/office/officeart/2018/2/layout/IconLabelList"/>
    <dgm:cxn modelId="{78E89361-97E2-4256-B6B6-928D3C09AFF7}" type="presParOf" srcId="{14FEEEA9-D39F-4947-B069-C297726A7232}" destId="{FA5BB088-80B2-4C3E-A121-22F212746B1B}" srcOrd="1" destOrd="0" presId="urn:microsoft.com/office/officeart/2018/2/layout/IconLabelList"/>
    <dgm:cxn modelId="{8F0B00A6-4748-4693-A5D4-DE1BC07CF36B}" type="presParOf" srcId="{14FEEEA9-D39F-4947-B069-C297726A7232}" destId="{A4901F73-A9D1-49BB-A8D6-CF86CE22D3AC}" srcOrd="2" destOrd="0" presId="urn:microsoft.com/office/officeart/2018/2/layout/IconLabelList"/>
    <dgm:cxn modelId="{D725790F-64AD-456C-887D-51BA33360806}" type="presParOf" srcId="{3577153F-2B55-494A-9560-226DACA170C0}" destId="{AE299FC1-E386-4D20-8B03-06365806F002}" srcOrd="1" destOrd="0" presId="urn:microsoft.com/office/officeart/2018/2/layout/IconLabelList"/>
    <dgm:cxn modelId="{DBBD3167-70E7-4AD5-A5C8-829AEF82EAF3}" type="presParOf" srcId="{3577153F-2B55-494A-9560-226DACA170C0}" destId="{A2EAB39C-9B2B-4C66-976C-03A957CF941E}" srcOrd="2" destOrd="0" presId="urn:microsoft.com/office/officeart/2018/2/layout/IconLabelList"/>
    <dgm:cxn modelId="{C8EA8DCE-02B4-4193-A77E-511DA0E10CF8}" type="presParOf" srcId="{A2EAB39C-9B2B-4C66-976C-03A957CF941E}" destId="{9A9F90D7-64E5-4328-A93B-DA86E5C2AEF5}" srcOrd="0" destOrd="0" presId="urn:microsoft.com/office/officeart/2018/2/layout/IconLabelList"/>
    <dgm:cxn modelId="{B3DC8EF4-57CD-4DAB-81AF-03E68D5130D9}" type="presParOf" srcId="{A2EAB39C-9B2B-4C66-976C-03A957CF941E}" destId="{2ED8EA2E-F120-4E08-BF5E-BDA369CF3CB9}" srcOrd="1" destOrd="0" presId="urn:microsoft.com/office/officeart/2018/2/layout/IconLabelList"/>
    <dgm:cxn modelId="{EC6878BE-04A8-4B96-8ADD-E796EE2EC407}" type="presParOf" srcId="{A2EAB39C-9B2B-4C66-976C-03A957CF941E}" destId="{0A24ACB6-8EDF-4D7E-96A5-B16E15C76CAA}" srcOrd="2" destOrd="0" presId="urn:microsoft.com/office/officeart/2018/2/layout/IconLabelList"/>
    <dgm:cxn modelId="{960D9265-DFA7-4A52-A42B-AAAECE0D1F24}" type="presParOf" srcId="{3577153F-2B55-494A-9560-226DACA170C0}" destId="{74FA3E4A-98D1-4F62-96A2-EECD9CF72F04}" srcOrd="3" destOrd="0" presId="urn:microsoft.com/office/officeart/2018/2/layout/IconLabelList"/>
    <dgm:cxn modelId="{DFD25C60-E7A2-4F8C-B060-FD27B0254237}" type="presParOf" srcId="{3577153F-2B55-494A-9560-226DACA170C0}" destId="{FD6063A1-9F46-4D68-98B3-F7E12486B839}" srcOrd="4" destOrd="0" presId="urn:microsoft.com/office/officeart/2018/2/layout/IconLabelList"/>
    <dgm:cxn modelId="{DA5F24AF-A4AA-4C08-BDA2-75152F32F8B9}" type="presParOf" srcId="{FD6063A1-9F46-4D68-98B3-F7E12486B839}" destId="{6FA206A7-38E2-427D-A516-DEF4A672B88E}" srcOrd="0" destOrd="0" presId="urn:microsoft.com/office/officeart/2018/2/layout/IconLabelList"/>
    <dgm:cxn modelId="{2BF7A347-9254-428E-AF36-D3327E346999}" type="presParOf" srcId="{FD6063A1-9F46-4D68-98B3-F7E12486B839}" destId="{2A48E46E-E631-421B-A993-0A475B6817C5}" srcOrd="1" destOrd="0" presId="urn:microsoft.com/office/officeart/2018/2/layout/IconLabelList"/>
    <dgm:cxn modelId="{9065620F-0D93-4263-A859-8021F73443EE}" type="presParOf" srcId="{FD6063A1-9F46-4D68-98B3-F7E12486B839}" destId="{8F2F7DC8-B300-490A-8165-A4D214424090}"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51319F-6608-476E-939B-9485CAB1EBCB}"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1D7B6FFA-09CB-4499-B31A-69A1BE112E96}">
      <dgm:prSet custT="1"/>
      <dgm:spPr/>
      <dgm:t>
        <a:bodyPr/>
        <a:lstStyle/>
        <a:p>
          <a:pPr>
            <a:lnSpc>
              <a:spcPct val="100000"/>
            </a:lnSpc>
          </a:pPr>
          <a:r>
            <a:rPr lang="en-US" sz="2400" b="0" i="0" baseline="0" dirty="0"/>
            <a:t>Include consultants (indicate per diem rate), rentals, tuition, and other contractual services.  </a:t>
          </a:r>
          <a:endParaRPr lang="en-US" sz="2400" dirty="0"/>
        </a:p>
      </dgm:t>
    </dgm:pt>
    <dgm:pt modelId="{EB48FAF0-B5C1-45CC-ADE3-20031F238022}" type="parTrans" cxnId="{CFF6D095-77ED-4899-9846-0DAFAC9B9A70}">
      <dgm:prSet/>
      <dgm:spPr/>
      <dgm:t>
        <a:bodyPr/>
        <a:lstStyle/>
        <a:p>
          <a:endParaRPr lang="en-US"/>
        </a:p>
      </dgm:t>
    </dgm:pt>
    <dgm:pt modelId="{2A96E30D-429B-4F91-BB5F-2C733341807F}" type="sibTrans" cxnId="{CFF6D095-77ED-4899-9846-0DAFAC9B9A70}">
      <dgm:prSet/>
      <dgm:spPr/>
      <dgm:t>
        <a:bodyPr/>
        <a:lstStyle/>
        <a:p>
          <a:endParaRPr lang="en-US"/>
        </a:p>
      </dgm:t>
    </dgm:pt>
    <dgm:pt modelId="{245BEC56-183A-4359-88C9-3AF612C81A0B}">
      <dgm:prSet custT="1"/>
      <dgm:spPr/>
      <dgm:t>
        <a:bodyPr/>
        <a:lstStyle/>
        <a:p>
          <a:pPr>
            <a:lnSpc>
              <a:spcPct val="100000"/>
            </a:lnSpc>
          </a:pPr>
          <a:r>
            <a:rPr lang="en-US" sz="2000" b="0" i="0" baseline="0" dirty="0"/>
            <a:t>Purchased Services from a BOCES, if other than applicant agency, should be budgeted under Purchased Services with BOCES, Code 49.</a:t>
          </a:r>
          <a:endParaRPr lang="en-US" sz="2000" dirty="0"/>
        </a:p>
      </dgm:t>
    </dgm:pt>
    <dgm:pt modelId="{7BBC10EF-89D4-47C9-B289-53E8E4734E53}" type="parTrans" cxnId="{F0DE598E-5708-4609-A231-04CCF660F49E}">
      <dgm:prSet/>
      <dgm:spPr/>
      <dgm:t>
        <a:bodyPr/>
        <a:lstStyle/>
        <a:p>
          <a:endParaRPr lang="en-US"/>
        </a:p>
      </dgm:t>
    </dgm:pt>
    <dgm:pt modelId="{1B24F5A9-80AC-4C29-8FEA-CF5719A55968}" type="sibTrans" cxnId="{F0DE598E-5708-4609-A231-04CCF660F49E}">
      <dgm:prSet/>
      <dgm:spPr/>
      <dgm:t>
        <a:bodyPr/>
        <a:lstStyle/>
        <a:p>
          <a:endParaRPr lang="en-US"/>
        </a:p>
      </dgm:t>
    </dgm:pt>
    <dgm:pt modelId="{DF61CDA8-EFB3-4B48-ACED-4C1B0778C60F}">
      <dgm:prSet custT="1"/>
      <dgm:spPr/>
      <dgm:t>
        <a:bodyPr/>
        <a:lstStyle/>
        <a:p>
          <a:pPr>
            <a:lnSpc>
              <a:spcPct val="100000"/>
            </a:lnSpc>
          </a:pPr>
          <a:r>
            <a:rPr lang="en-US" sz="2000" dirty="0"/>
            <a:t>Be sure to provide the item description, service provider, calculation of cost (rate x frequency) and the proposed expenditure amount.</a:t>
          </a:r>
        </a:p>
      </dgm:t>
    </dgm:pt>
    <dgm:pt modelId="{FE3D0B8A-0338-43C2-835F-BFA840E7A041}" type="parTrans" cxnId="{70FD1925-C6EF-4913-9D87-AC28A48761D5}">
      <dgm:prSet/>
      <dgm:spPr/>
      <dgm:t>
        <a:bodyPr/>
        <a:lstStyle/>
        <a:p>
          <a:endParaRPr lang="en-US"/>
        </a:p>
      </dgm:t>
    </dgm:pt>
    <dgm:pt modelId="{49CB6381-FC3D-4702-94C8-C12EF92B177F}" type="sibTrans" cxnId="{70FD1925-C6EF-4913-9D87-AC28A48761D5}">
      <dgm:prSet/>
      <dgm:spPr/>
      <dgm:t>
        <a:bodyPr/>
        <a:lstStyle/>
        <a:p>
          <a:endParaRPr lang="en-US"/>
        </a:p>
      </dgm:t>
    </dgm:pt>
    <dgm:pt modelId="{DDC86F52-5F4B-4BA1-951E-847C742B6050}" type="pres">
      <dgm:prSet presAssocID="{BF51319F-6608-476E-939B-9485CAB1EBCB}" presName="root" presStyleCnt="0">
        <dgm:presLayoutVars>
          <dgm:dir/>
          <dgm:resizeHandles val="exact"/>
        </dgm:presLayoutVars>
      </dgm:prSet>
      <dgm:spPr/>
    </dgm:pt>
    <dgm:pt modelId="{CE816C83-7F8A-4188-9F41-408F77D7B547}" type="pres">
      <dgm:prSet presAssocID="{1D7B6FFA-09CB-4499-B31A-69A1BE112E96}" presName="compNode" presStyleCnt="0"/>
      <dgm:spPr/>
    </dgm:pt>
    <dgm:pt modelId="{3C5B0307-4FAD-43F1-8C84-F92821159A09}" type="pres">
      <dgm:prSet presAssocID="{1D7B6FFA-09CB-4499-B31A-69A1BE112E9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iploma Roll"/>
        </a:ext>
      </dgm:extLst>
    </dgm:pt>
    <dgm:pt modelId="{7F4DDA26-6BDB-4381-AF52-F1A807B27A49}" type="pres">
      <dgm:prSet presAssocID="{1D7B6FFA-09CB-4499-B31A-69A1BE112E96}" presName="spaceRect" presStyleCnt="0"/>
      <dgm:spPr/>
    </dgm:pt>
    <dgm:pt modelId="{93602C3B-EA18-4083-87BC-730A441F6B1B}" type="pres">
      <dgm:prSet presAssocID="{1D7B6FFA-09CB-4499-B31A-69A1BE112E96}" presName="textRect" presStyleLbl="revTx" presStyleIdx="0" presStyleCnt="3">
        <dgm:presLayoutVars>
          <dgm:chMax val="1"/>
          <dgm:chPref val="1"/>
        </dgm:presLayoutVars>
      </dgm:prSet>
      <dgm:spPr/>
    </dgm:pt>
    <dgm:pt modelId="{77586121-7993-4C44-99A5-085D6261CC76}" type="pres">
      <dgm:prSet presAssocID="{2A96E30D-429B-4F91-BB5F-2C733341807F}" presName="sibTrans" presStyleCnt="0"/>
      <dgm:spPr/>
    </dgm:pt>
    <dgm:pt modelId="{4D738498-17B2-49B7-93EA-729CCC82E579}" type="pres">
      <dgm:prSet presAssocID="{245BEC56-183A-4359-88C9-3AF612C81A0B}" presName="compNode" presStyleCnt="0"/>
      <dgm:spPr/>
    </dgm:pt>
    <dgm:pt modelId="{469EFA0A-DA1B-4DA7-A647-3A0B8A878478}" type="pres">
      <dgm:prSet presAssocID="{245BEC56-183A-4359-88C9-3AF612C81A0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llar"/>
        </a:ext>
      </dgm:extLst>
    </dgm:pt>
    <dgm:pt modelId="{5F926222-004E-4553-B605-E14440539B07}" type="pres">
      <dgm:prSet presAssocID="{245BEC56-183A-4359-88C9-3AF612C81A0B}" presName="spaceRect" presStyleCnt="0"/>
      <dgm:spPr/>
    </dgm:pt>
    <dgm:pt modelId="{1AC5E0A9-6058-405E-AA12-CC2024E152FA}" type="pres">
      <dgm:prSet presAssocID="{245BEC56-183A-4359-88C9-3AF612C81A0B}" presName="textRect" presStyleLbl="revTx" presStyleIdx="1" presStyleCnt="3">
        <dgm:presLayoutVars>
          <dgm:chMax val="1"/>
          <dgm:chPref val="1"/>
        </dgm:presLayoutVars>
      </dgm:prSet>
      <dgm:spPr/>
    </dgm:pt>
    <dgm:pt modelId="{69123D47-1300-4D38-939B-F501C7432207}" type="pres">
      <dgm:prSet presAssocID="{1B24F5A9-80AC-4C29-8FEA-CF5719A55968}" presName="sibTrans" presStyleCnt="0"/>
      <dgm:spPr/>
    </dgm:pt>
    <dgm:pt modelId="{4288C1CB-7DFB-42A4-8ABF-00F6B453F65F}" type="pres">
      <dgm:prSet presAssocID="{DF61CDA8-EFB3-4B48-ACED-4C1B0778C60F}" presName="compNode" presStyleCnt="0"/>
      <dgm:spPr/>
    </dgm:pt>
    <dgm:pt modelId="{8A08AE30-8907-4959-A521-15D9C569AA91}" type="pres">
      <dgm:prSet presAssocID="{DF61CDA8-EFB3-4B48-ACED-4C1B0778C60F}" presName="iconRect" presStyleLbl="node1" presStyleIdx="2" presStyleCnt="3"/>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alculator"/>
        </a:ext>
      </dgm:extLst>
    </dgm:pt>
    <dgm:pt modelId="{A26EAAC3-0B54-4BEB-83AD-9DB9793712CF}" type="pres">
      <dgm:prSet presAssocID="{DF61CDA8-EFB3-4B48-ACED-4C1B0778C60F}" presName="spaceRect" presStyleCnt="0"/>
      <dgm:spPr/>
    </dgm:pt>
    <dgm:pt modelId="{F2FC390C-BF63-4D35-ACC1-B2D4B7F68CE2}" type="pres">
      <dgm:prSet presAssocID="{DF61CDA8-EFB3-4B48-ACED-4C1B0778C60F}" presName="textRect" presStyleLbl="revTx" presStyleIdx="2" presStyleCnt="3">
        <dgm:presLayoutVars>
          <dgm:chMax val="1"/>
          <dgm:chPref val="1"/>
        </dgm:presLayoutVars>
      </dgm:prSet>
      <dgm:spPr/>
    </dgm:pt>
  </dgm:ptLst>
  <dgm:cxnLst>
    <dgm:cxn modelId="{70FD1925-C6EF-4913-9D87-AC28A48761D5}" srcId="{BF51319F-6608-476E-939B-9485CAB1EBCB}" destId="{DF61CDA8-EFB3-4B48-ACED-4C1B0778C60F}" srcOrd="2" destOrd="0" parTransId="{FE3D0B8A-0338-43C2-835F-BFA840E7A041}" sibTransId="{49CB6381-FC3D-4702-94C8-C12EF92B177F}"/>
    <dgm:cxn modelId="{B7C26755-7507-4D0F-BE65-70800D22B7DC}" type="presOf" srcId="{245BEC56-183A-4359-88C9-3AF612C81A0B}" destId="{1AC5E0A9-6058-405E-AA12-CC2024E152FA}" srcOrd="0" destOrd="0" presId="urn:microsoft.com/office/officeart/2018/2/layout/IconLabelList"/>
    <dgm:cxn modelId="{F0DE598E-5708-4609-A231-04CCF660F49E}" srcId="{BF51319F-6608-476E-939B-9485CAB1EBCB}" destId="{245BEC56-183A-4359-88C9-3AF612C81A0B}" srcOrd="1" destOrd="0" parTransId="{7BBC10EF-89D4-47C9-B289-53E8E4734E53}" sibTransId="{1B24F5A9-80AC-4C29-8FEA-CF5719A55968}"/>
    <dgm:cxn modelId="{CFF6D095-77ED-4899-9846-0DAFAC9B9A70}" srcId="{BF51319F-6608-476E-939B-9485CAB1EBCB}" destId="{1D7B6FFA-09CB-4499-B31A-69A1BE112E96}" srcOrd="0" destOrd="0" parTransId="{EB48FAF0-B5C1-45CC-ADE3-20031F238022}" sibTransId="{2A96E30D-429B-4F91-BB5F-2C733341807F}"/>
    <dgm:cxn modelId="{2705E3A5-66AB-4A72-A790-69B5A99DA0D5}" type="presOf" srcId="{BF51319F-6608-476E-939B-9485CAB1EBCB}" destId="{DDC86F52-5F4B-4BA1-951E-847C742B6050}" srcOrd="0" destOrd="0" presId="urn:microsoft.com/office/officeart/2018/2/layout/IconLabelList"/>
    <dgm:cxn modelId="{DAEB5ECD-64C3-41DA-B4AF-91BBE99999E6}" type="presOf" srcId="{1D7B6FFA-09CB-4499-B31A-69A1BE112E96}" destId="{93602C3B-EA18-4083-87BC-730A441F6B1B}" srcOrd="0" destOrd="0" presId="urn:microsoft.com/office/officeart/2018/2/layout/IconLabelList"/>
    <dgm:cxn modelId="{A2D0EBCF-C5A4-4C94-B79D-24081361B473}" type="presOf" srcId="{DF61CDA8-EFB3-4B48-ACED-4C1B0778C60F}" destId="{F2FC390C-BF63-4D35-ACC1-B2D4B7F68CE2}" srcOrd="0" destOrd="0" presId="urn:microsoft.com/office/officeart/2018/2/layout/IconLabelList"/>
    <dgm:cxn modelId="{A3A69C89-C6A8-4493-A84B-B3A09724765E}" type="presParOf" srcId="{DDC86F52-5F4B-4BA1-951E-847C742B6050}" destId="{CE816C83-7F8A-4188-9F41-408F77D7B547}" srcOrd="0" destOrd="0" presId="urn:microsoft.com/office/officeart/2018/2/layout/IconLabelList"/>
    <dgm:cxn modelId="{26561E4C-3553-4DE4-9F34-FECB74D5E31B}" type="presParOf" srcId="{CE816C83-7F8A-4188-9F41-408F77D7B547}" destId="{3C5B0307-4FAD-43F1-8C84-F92821159A09}" srcOrd="0" destOrd="0" presId="urn:microsoft.com/office/officeart/2018/2/layout/IconLabelList"/>
    <dgm:cxn modelId="{C82516C6-7FC2-4EB2-A9B6-6E22FC39CF2C}" type="presParOf" srcId="{CE816C83-7F8A-4188-9F41-408F77D7B547}" destId="{7F4DDA26-6BDB-4381-AF52-F1A807B27A49}" srcOrd="1" destOrd="0" presId="urn:microsoft.com/office/officeart/2018/2/layout/IconLabelList"/>
    <dgm:cxn modelId="{DE07A94A-7A39-4D2F-A892-6BF454EA5699}" type="presParOf" srcId="{CE816C83-7F8A-4188-9F41-408F77D7B547}" destId="{93602C3B-EA18-4083-87BC-730A441F6B1B}" srcOrd="2" destOrd="0" presId="urn:microsoft.com/office/officeart/2018/2/layout/IconLabelList"/>
    <dgm:cxn modelId="{738E9784-5CCB-44E7-9988-E84721E2BE5E}" type="presParOf" srcId="{DDC86F52-5F4B-4BA1-951E-847C742B6050}" destId="{77586121-7993-4C44-99A5-085D6261CC76}" srcOrd="1" destOrd="0" presId="urn:microsoft.com/office/officeart/2018/2/layout/IconLabelList"/>
    <dgm:cxn modelId="{703C9905-9D6F-489A-889E-77B887D82F23}" type="presParOf" srcId="{DDC86F52-5F4B-4BA1-951E-847C742B6050}" destId="{4D738498-17B2-49B7-93EA-729CCC82E579}" srcOrd="2" destOrd="0" presId="urn:microsoft.com/office/officeart/2018/2/layout/IconLabelList"/>
    <dgm:cxn modelId="{D8B2B13D-7364-4B6E-A37E-B00B6F691538}" type="presParOf" srcId="{4D738498-17B2-49B7-93EA-729CCC82E579}" destId="{469EFA0A-DA1B-4DA7-A647-3A0B8A878478}" srcOrd="0" destOrd="0" presId="urn:microsoft.com/office/officeart/2018/2/layout/IconLabelList"/>
    <dgm:cxn modelId="{4EA2A5F0-81A2-48D5-BDA6-4951599E36ED}" type="presParOf" srcId="{4D738498-17B2-49B7-93EA-729CCC82E579}" destId="{5F926222-004E-4553-B605-E14440539B07}" srcOrd="1" destOrd="0" presId="urn:microsoft.com/office/officeart/2018/2/layout/IconLabelList"/>
    <dgm:cxn modelId="{B600FB5A-1A8B-4C48-8849-D3FD11EA427C}" type="presParOf" srcId="{4D738498-17B2-49B7-93EA-729CCC82E579}" destId="{1AC5E0A9-6058-405E-AA12-CC2024E152FA}" srcOrd="2" destOrd="0" presId="urn:microsoft.com/office/officeart/2018/2/layout/IconLabelList"/>
    <dgm:cxn modelId="{DB88BA59-9EAC-46A8-8585-C1FCEE2D9BC7}" type="presParOf" srcId="{DDC86F52-5F4B-4BA1-951E-847C742B6050}" destId="{69123D47-1300-4D38-939B-F501C7432207}" srcOrd="3" destOrd="0" presId="urn:microsoft.com/office/officeart/2018/2/layout/IconLabelList"/>
    <dgm:cxn modelId="{99893C34-85EA-4CD9-9A59-E49D9A8A90B8}" type="presParOf" srcId="{DDC86F52-5F4B-4BA1-951E-847C742B6050}" destId="{4288C1CB-7DFB-42A4-8ABF-00F6B453F65F}" srcOrd="4" destOrd="0" presId="urn:microsoft.com/office/officeart/2018/2/layout/IconLabelList"/>
    <dgm:cxn modelId="{F42847C5-264B-4457-AA45-EB59882D9CC7}" type="presParOf" srcId="{4288C1CB-7DFB-42A4-8ABF-00F6B453F65F}" destId="{8A08AE30-8907-4959-A521-15D9C569AA91}" srcOrd="0" destOrd="0" presId="urn:microsoft.com/office/officeart/2018/2/layout/IconLabelList"/>
    <dgm:cxn modelId="{9A9E74EC-8F55-46C7-8C88-C9E314EDD1CC}" type="presParOf" srcId="{4288C1CB-7DFB-42A4-8ABF-00F6B453F65F}" destId="{A26EAAC3-0B54-4BEB-83AD-9DB9793712CF}" srcOrd="1" destOrd="0" presId="urn:microsoft.com/office/officeart/2018/2/layout/IconLabelList"/>
    <dgm:cxn modelId="{76882258-045B-472E-AC62-1A2952A97482}" type="presParOf" srcId="{4288C1CB-7DFB-42A4-8ABF-00F6B453F65F}" destId="{F2FC390C-BF63-4D35-ACC1-B2D4B7F68CE2}"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68CA90-A371-4B44-93F5-47E35B621460}"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B73B6BF4-C55D-46B3-98BB-EE4B1309E221}">
      <dgm:prSet custT="1"/>
      <dgm:spPr/>
      <dgm:t>
        <a:bodyPr/>
        <a:lstStyle/>
        <a:p>
          <a:pPr>
            <a:lnSpc>
              <a:spcPct val="100000"/>
            </a:lnSpc>
          </a:pPr>
          <a:r>
            <a:rPr lang="en-US" sz="2000" b="0" i="0" baseline="0" dirty="0"/>
            <a:t>Include computers, software, assessment materials, library books, classroom supplies and equipment items under $5,000 per unit.</a:t>
          </a:r>
          <a:endParaRPr lang="en-US" sz="2000" dirty="0"/>
        </a:p>
      </dgm:t>
    </dgm:pt>
    <dgm:pt modelId="{A4DDCB52-3658-4BCD-838B-C22201773779}" type="parTrans" cxnId="{301C03EF-66D4-422A-96F4-E754D8792C49}">
      <dgm:prSet/>
      <dgm:spPr/>
      <dgm:t>
        <a:bodyPr/>
        <a:lstStyle/>
        <a:p>
          <a:endParaRPr lang="en-US"/>
        </a:p>
      </dgm:t>
    </dgm:pt>
    <dgm:pt modelId="{13CA18EF-AEC3-4DA9-A563-A405AB28B6E3}" type="sibTrans" cxnId="{301C03EF-66D4-422A-96F4-E754D8792C49}">
      <dgm:prSet/>
      <dgm:spPr/>
      <dgm:t>
        <a:bodyPr/>
        <a:lstStyle/>
        <a:p>
          <a:endParaRPr lang="en-US"/>
        </a:p>
      </dgm:t>
    </dgm:pt>
    <dgm:pt modelId="{1CF73FDA-F361-444F-9AEF-9DD826EADC39}">
      <dgm:prSet custT="1"/>
      <dgm:spPr/>
      <dgm:t>
        <a:bodyPr/>
        <a:lstStyle/>
        <a:p>
          <a:pPr>
            <a:lnSpc>
              <a:spcPct val="100000"/>
            </a:lnSpc>
          </a:pPr>
          <a:r>
            <a:rPr lang="en-US" sz="2400" b="0" i="0" baseline="0" dirty="0"/>
            <a:t>Be sure to provide the item description, quantity and unit cost.</a:t>
          </a:r>
          <a:endParaRPr lang="en-US" sz="2400" dirty="0"/>
        </a:p>
      </dgm:t>
    </dgm:pt>
    <dgm:pt modelId="{97CBFEAF-F679-47F0-A804-C8D9364BCB11}" type="parTrans" cxnId="{AD9321C6-8F50-4A1F-8B5C-B9B06D6345DF}">
      <dgm:prSet/>
      <dgm:spPr/>
      <dgm:t>
        <a:bodyPr/>
        <a:lstStyle/>
        <a:p>
          <a:endParaRPr lang="en-US"/>
        </a:p>
      </dgm:t>
    </dgm:pt>
    <dgm:pt modelId="{CE76607E-4415-4A17-B8C3-EDBEB3B433B9}" type="sibTrans" cxnId="{AD9321C6-8F50-4A1F-8B5C-B9B06D6345DF}">
      <dgm:prSet/>
      <dgm:spPr/>
      <dgm:t>
        <a:bodyPr/>
        <a:lstStyle/>
        <a:p>
          <a:endParaRPr lang="en-US"/>
        </a:p>
      </dgm:t>
    </dgm:pt>
    <dgm:pt modelId="{082ADB59-A9B4-444A-B5B1-A13B2CF0A197}">
      <dgm:prSet custT="1"/>
      <dgm:spPr/>
      <dgm:t>
        <a:bodyPr/>
        <a:lstStyle/>
        <a:p>
          <a:pPr>
            <a:lnSpc>
              <a:spcPct val="100000"/>
            </a:lnSpc>
          </a:pPr>
          <a:r>
            <a:rPr lang="en-US" sz="2400" dirty="0"/>
            <a:t>Verify that calculations are correct: Quantity X Unit Cost = Proposed Expenditure.</a:t>
          </a:r>
        </a:p>
      </dgm:t>
    </dgm:pt>
    <dgm:pt modelId="{432BAEF7-C970-43ED-B05C-E3EC1260414D}" type="parTrans" cxnId="{350F7386-4FEE-4DD5-9700-B8E3B40A0952}">
      <dgm:prSet/>
      <dgm:spPr/>
      <dgm:t>
        <a:bodyPr/>
        <a:lstStyle/>
        <a:p>
          <a:endParaRPr lang="en-US"/>
        </a:p>
      </dgm:t>
    </dgm:pt>
    <dgm:pt modelId="{7D02096B-EB30-43FC-817A-DD001FD568F5}" type="sibTrans" cxnId="{350F7386-4FEE-4DD5-9700-B8E3B40A0952}">
      <dgm:prSet/>
      <dgm:spPr/>
      <dgm:t>
        <a:bodyPr/>
        <a:lstStyle/>
        <a:p>
          <a:endParaRPr lang="en-US"/>
        </a:p>
      </dgm:t>
    </dgm:pt>
    <dgm:pt modelId="{A561D66E-D8B0-491F-8C84-30E00B291533}" type="pres">
      <dgm:prSet presAssocID="{7368CA90-A371-4B44-93F5-47E35B621460}" presName="root" presStyleCnt="0">
        <dgm:presLayoutVars>
          <dgm:dir/>
          <dgm:resizeHandles val="exact"/>
        </dgm:presLayoutVars>
      </dgm:prSet>
      <dgm:spPr/>
    </dgm:pt>
    <dgm:pt modelId="{6F470029-2FED-4F6E-8C5D-A329B7EF49A1}" type="pres">
      <dgm:prSet presAssocID="{B73B6BF4-C55D-46B3-98BB-EE4B1309E221}" presName="compNode" presStyleCnt="0"/>
      <dgm:spPr/>
    </dgm:pt>
    <dgm:pt modelId="{09E2D1D1-D388-4A75-91A4-F0AF4CA3A021}" type="pres">
      <dgm:prSet presAssocID="{B73B6BF4-C55D-46B3-98BB-EE4B1309E221}" presName="iconRect" presStyleLbl="node1" presStyleIdx="0" presStyleCnt="3"/>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on Shelf"/>
        </a:ext>
      </dgm:extLst>
    </dgm:pt>
    <dgm:pt modelId="{560AF35E-94B4-440C-A75D-4533A849A1EF}" type="pres">
      <dgm:prSet presAssocID="{B73B6BF4-C55D-46B3-98BB-EE4B1309E221}" presName="spaceRect" presStyleCnt="0"/>
      <dgm:spPr/>
    </dgm:pt>
    <dgm:pt modelId="{FB6931C8-F614-4763-8E6A-EFFE1178FB06}" type="pres">
      <dgm:prSet presAssocID="{B73B6BF4-C55D-46B3-98BB-EE4B1309E221}" presName="textRect" presStyleLbl="revTx" presStyleIdx="0" presStyleCnt="3">
        <dgm:presLayoutVars>
          <dgm:chMax val="1"/>
          <dgm:chPref val="1"/>
        </dgm:presLayoutVars>
      </dgm:prSet>
      <dgm:spPr/>
    </dgm:pt>
    <dgm:pt modelId="{E675E021-F5DD-4736-BBEE-D0C7A718E33A}" type="pres">
      <dgm:prSet presAssocID="{13CA18EF-AEC3-4DA9-A563-A405AB28B6E3}" presName="sibTrans" presStyleCnt="0"/>
      <dgm:spPr/>
    </dgm:pt>
    <dgm:pt modelId="{2BE7B0A1-E999-4F19-9837-D7D95DB1C4D9}" type="pres">
      <dgm:prSet presAssocID="{1CF73FDA-F361-444F-9AEF-9DD826EADC39}" presName="compNode" presStyleCnt="0"/>
      <dgm:spPr/>
    </dgm:pt>
    <dgm:pt modelId="{8F292DD5-7EAB-4CD9-BBDE-B369CB7AA080}" type="pres">
      <dgm:prSet presAssocID="{1CF73FDA-F361-444F-9AEF-9DD826EADC3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Rupee"/>
        </a:ext>
      </dgm:extLst>
    </dgm:pt>
    <dgm:pt modelId="{482CA47E-04AB-4EF1-80DF-CD8AFD66D1BB}" type="pres">
      <dgm:prSet presAssocID="{1CF73FDA-F361-444F-9AEF-9DD826EADC39}" presName="spaceRect" presStyleCnt="0"/>
      <dgm:spPr/>
    </dgm:pt>
    <dgm:pt modelId="{BD713243-47F5-40D8-8FDD-794887723834}" type="pres">
      <dgm:prSet presAssocID="{1CF73FDA-F361-444F-9AEF-9DD826EADC39}" presName="textRect" presStyleLbl="revTx" presStyleIdx="1" presStyleCnt="3">
        <dgm:presLayoutVars>
          <dgm:chMax val="1"/>
          <dgm:chPref val="1"/>
        </dgm:presLayoutVars>
      </dgm:prSet>
      <dgm:spPr/>
    </dgm:pt>
    <dgm:pt modelId="{02697C14-8710-4390-A59D-8AE4F55A3A25}" type="pres">
      <dgm:prSet presAssocID="{CE76607E-4415-4A17-B8C3-EDBEB3B433B9}" presName="sibTrans" presStyleCnt="0"/>
      <dgm:spPr/>
    </dgm:pt>
    <dgm:pt modelId="{AB9F5D83-945C-4674-95AC-DCF970AC20EC}" type="pres">
      <dgm:prSet presAssocID="{082ADB59-A9B4-444A-B5B1-A13B2CF0A197}" presName="compNode" presStyleCnt="0"/>
      <dgm:spPr/>
    </dgm:pt>
    <dgm:pt modelId="{4A5BCE65-C8C6-4618-BCAD-4EDC950663B0}" type="pres">
      <dgm:prSet presAssocID="{082ADB59-A9B4-444A-B5B1-A13B2CF0A197}" presName="iconRect" presStyleLbl="node1" presStyleIdx="2" presStyleCnt="3"/>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alculator"/>
        </a:ext>
      </dgm:extLst>
    </dgm:pt>
    <dgm:pt modelId="{109BF4A7-8196-404F-8CAC-342B5F927213}" type="pres">
      <dgm:prSet presAssocID="{082ADB59-A9B4-444A-B5B1-A13B2CF0A197}" presName="spaceRect" presStyleCnt="0"/>
      <dgm:spPr/>
    </dgm:pt>
    <dgm:pt modelId="{16D542AE-07A1-44FF-8BD6-AA13CD55CD5D}" type="pres">
      <dgm:prSet presAssocID="{082ADB59-A9B4-444A-B5B1-A13B2CF0A197}" presName="textRect" presStyleLbl="revTx" presStyleIdx="2" presStyleCnt="3">
        <dgm:presLayoutVars>
          <dgm:chMax val="1"/>
          <dgm:chPref val="1"/>
        </dgm:presLayoutVars>
      </dgm:prSet>
      <dgm:spPr/>
    </dgm:pt>
  </dgm:ptLst>
  <dgm:cxnLst>
    <dgm:cxn modelId="{87C5DF5C-95C0-4DD3-B5B9-90ED642484A2}" type="presOf" srcId="{B73B6BF4-C55D-46B3-98BB-EE4B1309E221}" destId="{FB6931C8-F614-4763-8E6A-EFFE1178FB06}" srcOrd="0" destOrd="0" presId="urn:microsoft.com/office/officeart/2018/2/layout/IconLabelList"/>
    <dgm:cxn modelId="{0D5EA945-9321-4D5C-BA22-40CF07562942}" type="presOf" srcId="{7368CA90-A371-4B44-93F5-47E35B621460}" destId="{A561D66E-D8B0-491F-8C84-30E00B291533}" srcOrd="0" destOrd="0" presId="urn:microsoft.com/office/officeart/2018/2/layout/IconLabelList"/>
    <dgm:cxn modelId="{350F7386-4FEE-4DD5-9700-B8E3B40A0952}" srcId="{7368CA90-A371-4B44-93F5-47E35B621460}" destId="{082ADB59-A9B4-444A-B5B1-A13B2CF0A197}" srcOrd="2" destOrd="0" parTransId="{432BAEF7-C970-43ED-B05C-E3EC1260414D}" sibTransId="{7D02096B-EB30-43FC-817A-DD001FD568F5}"/>
    <dgm:cxn modelId="{FC81B7AD-2E1D-432E-A861-5DDA707CC4FE}" type="presOf" srcId="{082ADB59-A9B4-444A-B5B1-A13B2CF0A197}" destId="{16D542AE-07A1-44FF-8BD6-AA13CD55CD5D}" srcOrd="0" destOrd="0" presId="urn:microsoft.com/office/officeart/2018/2/layout/IconLabelList"/>
    <dgm:cxn modelId="{09880BB2-DC8A-4B12-9F62-65267D795662}" type="presOf" srcId="{1CF73FDA-F361-444F-9AEF-9DD826EADC39}" destId="{BD713243-47F5-40D8-8FDD-794887723834}" srcOrd="0" destOrd="0" presId="urn:microsoft.com/office/officeart/2018/2/layout/IconLabelList"/>
    <dgm:cxn modelId="{AD9321C6-8F50-4A1F-8B5C-B9B06D6345DF}" srcId="{7368CA90-A371-4B44-93F5-47E35B621460}" destId="{1CF73FDA-F361-444F-9AEF-9DD826EADC39}" srcOrd="1" destOrd="0" parTransId="{97CBFEAF-F679-47F0-A804-C8D9364BCB11}" sibTransId="{CE76607E-4415-4A17-B8C3-EDBEB3B433B9}"/>
    <dgm:cxn modelId="{301C03EF-66D4-422A-96F4-E754D8792C49}" srcId="{7368CA90-A371-4B44-93F5-47E35B621460}" destId="{B73B6BF4-C55D-46B3-98BB-EE4B1309E221}" srcOrd="0" destOrd="0" parTransId="{A4DDCB52-3658-4BCD-838B-C22201773779}" sibTransId="{13CA18EF-AEC3-4DA9-A563-A405AB28B6E3}"/>
    <dgm:cxn modelId="{FDC4E68A-B73C-436B-9299-9181E1C20BC8}" type="presParOf" srcId="{A561D66E-D8B0-491F-8C84-30E00B291533}" destId="{6F470029-2FED-4F6E-8C5D-A329B7EF49A1}" srcOrd="0" destOrd="0" presId="urn:microsoft.com/office/officeart/2018/2/layout/IconLabelList"/>
    <dgm:cxn modelId="{9E4E15E1-4815-4344-A5F9-E58FB5879386}" type="presParOf" srcId="{6F470029-2FED-4F6E-8C5D-A329B7EF49A1}" destId="{09E2D1D1-D388-4A75-91A4-F0AF4CA3A021}" srcOrd="0" destOrd="0" presId="urn:microsoft.com/office/officeart/2018/2/layout/IconLabelList"/>
    <dgm:cxn modelId="{B05D40DC-FF56-4BF3-9AF2-36F401E0F92B}" type="presParOf" srcId="{6F470029-2FED-4F6E-8C5D-A329B7EF49A1}" destId="{560AF35E-94B4-440C-A75D-4533A849A1EF}" srcOrd="1" destOrd="0" presId="urn:microsoft.com/office/officeart/2018/2/layout/IconLabelList"/>
    <dgm:cxn modelId="{5093E7E4-1D1C-4B79-AE88-6017CDF6CFAA}" type="presParOf" srcId="{6F470029-2FED-4F6E-8C5D-A329B7EF49A1}" destId="{FB6931C8-F614-4763-8E6A-EFFE1178FB06}" srcOrd="2" destOrd="0" presId="urn:microsoft.com/office/officeart/2018/2/layout/IconLabelList"/>
    <dgm:cxn modelId="{594AEFB7-1F62-4F49-9475-0113159DDEBE}" type="presParOf" srcId="{A561D66E-D8B0-491F-8C84-30E00B291533}" destId="{E675E021-F5DD-4736-BBEE-D0C7A718E33A}" srcOrd="1" destOrd="0" presId="urn:microsoft.com/office/officeart/2018/2/layout/IconLabelList"/>
    <dgm:cxn modelId="{0E9848A1-6C0D-4CA7-8885-D27B6A096E61}" type="presParOf" srcId="{A561D66E-D8B0-491F-8C84-30E00B291533}" destId="{2BE7B0A1-E999-4F19-9837-D7D95DB1C4D9}" srcOrd="2" destOrd="0" presId="urn:microsoft.com/office/officeart/2018/2/layout/IconLabelList"/>
    <dgm:cxn modelId="{3D5ED316-EBDD-47F7-9530-9F8F69D51656}" type="presParOf" srcId="{2BE7B0A1-E999-4F19-9837-D7D95DB1C4D9}" destId="{8F292DD5-7EAB-4CD9-BBDE-B369CB7AA080}" srcOrd="0" destOrd="0" presId="urn:microsoft.com/office/officeart/2018/2/layout/IconLabelList"/>
    <dgm:cxn modelId="{0E37FD9C-4B40-4517-841F-CB2C1501105D}" type="presParOf" srcId="{2BE7B0A1-E999-4F19-9837-D7D95DB1C4D9}" destId="{482CA47E-04AB-4EF1-80DF-CD8AFD66D1BB}" srcOrd="1" destOrd="0" presId="urn:microsoft.com/office/officeart/2018/2/layout/IconLabelList"/>
    <dgm:cxn modelId="{58FE7DB4-9F85-41FA-9043-4CA10BEC0D5D}" type="presParOf" srcId="{2BE7B0A1-E999-4F19-9837-D7D95DB1C4D9}" destId="{BD713243-47F5-40D8-8FDD-794887723834}" srcOrd="2" destOrd="0" presId="urn:microsoft.com/office/officeart/2018/2/layout/IconLabelList"/>
    <dgm:cxn modelId="{0ECEA907-12D3-4F22-B8F4-E2E0E0F1C0E5}" type="presParOf" srcId="{A561D66E-D8B0-491F-8C84-30E00B291533}" destId="{02697C14-8710-4390-A59D-8AE4F55A3A25}" srcOrd="3" destOrd="0" presId="urn:microsoft.com/office/officeart/2018/2/layout/IconLabelList"/>
    <dgm:cxn modelId="{AE612880-9082-40BA-B5DC-991177355C09}" type="presParOf" srcId="{A561D66E-D8B0-491F-8C84-30E00B291533}" destId="{AB9F5D83-945C-4674-95AC-DCF970AC20EC}" srcOrd="4" destOrd="0" presId="urn:microsoft.com/office/officeart/2018/2/layout/IconLabelList"/>
    <dgm:cxn modelId="{A644E46C-452D-4EBD-BE8D-EECC8A4FAACE}" type="presParOf" srcId="{AB9F5D83-945C-4674-95AC-DCF970AC20EC}" destId="{4A5BCE65-C8C6-4618-BCAD-4EDC950663B0}" srcOrd="0" destOrd="0" presId="urn:microsoft.com/office/officeart/2018/2/layout/IconLabelList"/>
    <dgm:cxn modelId="{F04932CA-1372-4EBE-A530-5EDB0E425BED}" type="presParOf" srcId="{AB9F5D83-945C-4674-95AC-DCF970AC20EC}" destId="{109BF4A7-8196-404F-8CAC-342B5F927213}" srcOrd="1" destOrd="0" presId="urn:microsoft.com/office/officeart/2018/2/layout/IconLabelList"/>
    <dgm:cxn modelId="{791C4FED-C756-44BF-8170-09056A13C83F}" type="presParOf" srcId="{AB9F5D83-945C-4674-95AC-DCF970AC20EC}" destId="{16D542AE-07A1-44FF-8BD6-AA13CD55CD5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D82850-E558-4ECE-BCA3-C29367D5EFEC}"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F595876C-BEC7-421B-924C-F8E172F390D9}">
      <dgm:prSet custT="1"/>
      <dgm:spPr/>
      <dgm:t>
        <a:bodyPr/>
        <a:lstStyle/>
        <a:p>
          <a:pPr>
            <a:lnSpc>
              <a:spcPct val="100000"/>
            </a:lnSpc>
          </a:pPr>
          <a:r>
            <a:rPr lang="en-US" sz="1800" dirty="0"/>
            <a:t>Include pupil transportation, conference costs and travel of staff between instructional sites</a:t>
          </a:r>
          <a:r>
            <a:rPr lang="en-US" sz="1100" dirty="0"/>
            <a:t>.  </a:t>
          </a:r>
        </a:p>
      </dgm:t>
    </dgm:pt>
    <dgm:pt modelId="{898484FF-9A05-4D90-B3A5-A728C0C6CCD4}" type="parTrans" cxnId="{015D18DD-A1C3-4667-8C24-90F157C93AB1}">
      <dgm:prSet/>
      <dgm:spPr/>
      <dgm:t>
        <a:bodyPr/>
        <a:lstStyle/>
        <a:p>
          <a:endParaRPr lang="en-US"/>
        </a:p>
      </dgm:t>
    </dgm:pt>
    <dgm:pt modelId="{03A63D75-F7EF-4DCE-A0C1-D88CDD794D92}" type="sibTrans" cxnId="{015D18DD-A1C3-4667-8C24-90F157C93AB1}">
      <dgm:prSet/>
      <dgm:spPr/>
      <dgm:t>
        <a:bodyPr/>
        <a:lstStyle/>
        <a:p>
          <a:endParaRPr lang="en-US"/>
        </a:p>
      </dgm:t>
    </dgm:pt>
    <dgm:pt modelId="{65644581-71A5-4D55-9378-56A8A8D25C16}">
      <dgm:prSet custT="1"/>
      <dgm:spPr/>
      <dgm:t>
        <a:bodyPr/>
        <a:lstStyle/>
        <a:p>
          <a:pPr>
            <a:lnSpc>
              <a:spcPct val="100000"/>
            </a:lnSpc>
          </a:pPr>
          <a:r>
            <a:rPr lang="en-US" sz="1800" dirty="0"/>
            <a:t>Specify agency approved mileage rate for travel by personal car or school-owned vehicle</a:t>
          </a:r>
          <a:r>
            <a:rPr lang="en-US" sz="1400" dirty="0"/>
            <a:t>.</a:t>
          </a:r>
        </a:p>
      </dgm:t>
    </dgm:pt>
    <dgm:pt modelId="{706FD02A-6F75-4F5E-A232-B1F753F7F019}" type="parTrans" cxnId="{9ED9706B-464C-454D-B6B2-D1C0069DC5B1}">
      <dgm:prSet/>
      <dgm:spPr/>
      <dgm:t>
        <a:bodyPr/>
        <a:lstStyle/>
        <a:p>
          <a:endParaRPr lang="en-US"/>
        </a:p>
      </dgm:t>
    </dgm:pt>
    <dgm:pt modelId="{D63650C7-CC80-41BA-A925-201E7DCCCD39}" type="sibTrans" cxnId="{9ED9706B-464C-454D-B6B2-D1C0069DC5B1}">
      <dgm:prSet/>
      <dgm:spPr/>
      <dgm:t>
        <a:bodyPr/>
        <a:lstStyle/>
        <a:p>
          <a:endParaRPr lang="en-US"/>
        </a:p>
      </dgm:t>
    </dgm:pt>
    <dgm:pt modelId="{AACE5E9F-E372-4E9B-851A-55C8E99D3001}">
      <dgm:prSet custT="1"/>
      <dgm:spPr/>
      <dgm:t>
        <a:bodyPr/>
        <a:lstStyle/>
        <a:p>
          <a:pPr>
            <a:lnSpc>
              <a:spcPct val="100000"/>
            </a:lnSpc>
          </a:pPr>
          <a:r>
            <a:rPr lang="en-US" sz="1800" dirty="0"/>
            <a:t>Be sure to provide the position of traveler(s), destination and purpose and the calculation of cost.</a:t>
          </a:r>
        </a:p>
      </dgm:t>
    </dgm:pt>
    <dgm:pt modelId="{BF638D65-6D23-4CD7-A21E-4638DD5E3D96}" type="parTrans" cxnId="{28E52BED-1DAB-4FC3-93DD-01F036DDDED3}">
      <dgm:prSet/>
      <dgm:spPr/>
      <dgm:t>
        <a:bodyPr/>
        <a:lstStyle/>
        <a:p>
          <a:endParaRPr lang="en-US"/>
        </a:p>
      </dgm:t>
    </dgm:pt>
    <dgm:pt modelId="{5066C80A-562C-4512-84CC-966F0AB0A22E}" type="sibTrans" cxnId="{28E52BED-1DAB-4FC3-93DD-01F036DDDED3}">
      <dgm:prSet/>
      <dgm:spPr/>
      <dgm:t>
        <a:bodyPr/>
        <a:lstStyle/>
        <a:p>
          <a:endParaRPr lang="en-US"/>
        </a:p>
      </dgm:t>
    </dgm:pt>
    <dgm:pt modelId="{47360060-F5B0-43E2-9F33-3C400011C7DB}">
      <dgm:prSet custT="1"/>
      <dgm:spPr/>
      <dgm:t>
        <a:bodyPr/>
        <a:lstStyle/>
        <a:p>
          <a:pPr>
            <a:lnSpc>
              <a:spcPct val="100000"/>
            </a:lnSpc>
          </a:pPr>
          <a:r>
            <a:rPr lang="en-US" sz="1800" dirty="0"/>
            <a:t>Verify that calculations are correct: Estimated Miles X Mileage Rate = Proposed Expenditure.</a:t>
          </a:r>
        </a:p>
      </dgm:t>
    </dgm:pt>
    <dgm:pt modelId="{2F3F2F62-16AC-4E48-B156-C1CC643987A1}" type="parTrans" cxnId="{719CE2EA-7E6A-46CA-B309-EDC10EB95818}">
      <dgm:prSet/>
      <dgm:spPr/>
      <dgm:t>
        <a:bodyPr/>
        <a:lstStyle/>
        <a:p>
          <a:endParaRPr lang="en-US"/>
        </a:p>
      </dgm:t>
    </dgm:pt>
    <dgm:pt modelId="{8C36E146-77DD-4049-B3B6-E2E4ACB58C2C}" type="sibTrans" cxnId="{719CE2EA-7E6A-46CA-B309-EDC10EB95818}">
      <dgm:prSet/>
      <dgm:spPr/>
      <dgm:t>
        <a:bodyPr/>
        <a:lstStyle/>
        <a:p>
          <a:endParaRPr lang="en-US"/>
        </a:p>
      </dgm:t>
    </dgm:pt>
    <dgm:pt modelId="{0BC169AF-ED7A-416E-AA08-E7A38CDEB7EF}">
      <dgm:prSet custT="1"/>
      <dgm:spPr/>
      <dgm:t>
        <a:bodyPr/>
        <a:lstStyle/>
        <a:p>
          <a:pPr>
            <a:lnSpc>
              <a:spcPct val="100000"/>
            </a:lnSpc>
          </a:pPr>
          <a:r>
            <a:rPr lang="en-US" sz="1800" b="0" i="0" baseline="0" dirty="0"/>
            <a:t>Out of State Travel is not an allowable expenditure.</a:t>
          </a:r>
          <a:endParaRPr lang="en-US" sz="1800" dirty="0"/>
        </a:p>
      </dgm:t>
    </dgm:pt>
    <dgm:pt modelId="{FD5A757D-7A8F-4477-806D-A581AD0CF33C}" type="parTrans" cxnId="{74AA1D3E-2AEF-4F03-B833-9F9FF454F391}">
      <dgm:prSet/>
      <dgm:spPr/>
      <dgm:t>
        <a:bodyPr/>
        <a:lstStyle/>
        <a:p>
          <a:endParaRPr lang="en-US"/>
        </a:p>
      </dgm:t>
    </dgm:pt>
    <dgm:pt modelId="{95729D71-BAA6-435B-A559-BF1945C3BBA6}" type="sibTrans" cxnId="{74AA1D3E-2AEF-4F03-B833-9F9FF454F391}">
      <dgm:prSet/>
      <dgm:spPr/>
      <dgm:t>
        <a:bodyPr/>
        <a:lstStyle/>
        <a:p>
          <a:endParaRPr lang="en-US"/>
        </a:p>
      </dgm:t>
    </dgm:pt>
    <dgm:pt modelId="{0AA5BF1F-ACAC-449B-8750-81DE84244AC9}" type="pres">
      <dgm:prSet presAssocID="{D4D82850-E558-4ECE-BCA3-C29367D5EFEC}" presName="root" presStyleCnt="0">
        <dgm:presLayoutVars>
          <dgm:dir/>
          <dgm:resizeHandles val="exact"/>
        </dgm:presLayoutVars>
      </dgm:prSet>
      <dgm:spPr/>
    </dgm:pt>
    <dgm:pt modelId="{35549CBF-C170-4143-9375-DB717F4E2C83}" type="pres">
      <dgm:prSet presAssocID="{F595876C-BEC7-421B-924C-F8E172F390D9}" presName="compNode" presStyleCnt="0"/>
      <dgm:spPr/>
    </dgm:pt>
    <dgm:pt modelId="{68A0E2EC-2A54-40FF-BE35-13ECD9BF9EC1}" type="pres">
      <dgm:prSet presAssocID="{F595876C-BEC7-421B-924C-F8E172F390D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D82D4D93-9A34-445D-824D-59CA8B744D9E}" type="pres">
      <dgm:prSet presAssocID="{F595876C-BEC7-421B-924C-F8E172F390D9}" presName="spaceRect" presStyleCnt="0"/>
      <dgm:spPr/>
    </dgm:pt>
    <dgm:pt modelId="{C3CD05EB-FF60-4821-9705-1B01BA473894}" type="pres">
      <dgm:prSet presAssocID="{F595876C-BEC7-421B-924C-F8E172F390D9}" presName="textRect" presStyleLbl="revTx" presStyleIdx="0" presStyleCnt="5">
        <dgm:presLayoutVars>
          <dgm:chMax val="1"/>
          <dgm:chPref val="1"/>
        </dgm:presLayoutVars>
      </dgm:prSet>
      <dgm:spPr/>
    </dgm:pt>
    <dgm:pt modelId="{6E28635E-BD35-4BA6-8A00-FCBE7DC0C950}" type="pres">
      <dgm:prSet presAssocID="{03A63D75-F7EF-4DCE-A0C1-D88CDD794D92}" presName="sibTrans" presStyleCnt="0"/>
      <dgm:spPr/>
    </dgm:pt>
    <dgm:pt modelId="{A4937F54-C6F0-4A96-9930-F4DC664F9C58}" type="pres">
      <dgm:prSet presAssocID="{65644581-71A5-4D55-9378-56A8A8D25C16}" presName="compNode" presStyleCnt="0"/>
      <dgm:spPr/>
    </dgm:pt>
    <dgm:pt modelId="{548BC938-A1E5-4E9D-BB23-F9F365E22962}" type="pres">
      <dgm:prSet presAssocID="{65644581-71A5-4D55-9378-56A8A8D25C1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ar"/>
        </a:ext>
      </dgm:extLst>
    </dgm:pt>
    <dgm:pt modelId="{FF42B99B-7E6E-46BE-8D3A-0B68795E1B95}" type="pres">
      <dgm:prSet presAssocID="{65644581-71A5-4D55-9378-56A8A8D25C16}" presName="spaceRect" presStyleCnt="0"/>
      <dgm:spPr/>
    </dgm:pt>
    <dgm:pt modelId="{09129119-4E06-4BFF-A338-701D35516A04}" type="pres">
      <dgm:prSet presAssocID="{65644581-71A5-4D55-9378-56A8A8D25C16}" presName="textRect" presStyleLbl="revTx" presStyleIdx="1" presStyleCnt="5">
        <dgm:presLayoutVars>
          <dgm:chMax val="1"/>
          <dgm:chPref val="1"/>
        </dgm:presLayoutVars>
      </dgm:prSet>
      <dgm:spPr/>
    </dgm:pt>
    <dgm:pt modelId="{28C93D18-E7D1-415D-9CC7-B580D2E0071B}" type="pres">
      <dgm:prSet presAssocID="{D63650C7-CC80-41BA-A925-201E7DCCCD39}" presName="sibTrans" presStyleCnt="0"/>
      <dgm:spPr/>
    </dgm:pt>
    <dgm:pt modelId="{3CE038CA-3E0A-4D06-BD57-78787823E54F}" type="pres">
      <dgm:prSet presAssocID="{AACE5E9F-E372-4E9B-851A-55C8E99D3001}" presName="compNode" presStyleCnt="0"/>
      <dgm:spPr/>
    </dgm:pt>
    <dgm:pt modelId="{9C5FF26C-DAD6-44B3-91B5-1B1B82BB4D98}" type="pres">
      <dgm:prSet presAssocID="{AACE5E9F-E372-4E9B-851A-55C8E99D300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Wallet"/>
        </a:ext>
      </dgm:extLst>
    </dgm:pt>
    <dgm:pt modelId="{A7D2F555-18C7-468D-928C-560D946E8EA1}" type="pres">
      <dgm:prSet presAssocID="{AACE5E9F-E372-4E9B-851A-55C8E99D3001}" presName="spaceRect" presStyleCnt="0"/>
      <dgm:spPr/>
    </dgm:pt>
    <dgm:pt modelId="{EEC9BFD3-45E0-42EE-88D4-17DE55E3FEE0}" type="pres">
      <dgm:prSet presAssocID="{AACE5E9F-E372-4E9B-851A-55C8E99D3001}" presName="textRect" presStyleLbl="revTx" presStyleIdx="2" presStyleCnt="5">
        <dgm:presLayoutVars>
          <dgm:chMax val="1"/>
          <dgm:chPref val="1"/>
        </dgm:presLayoutVars>
      </dgm:prSet>
      <dgm:spPr/>
    </dgm:pt>
    <dgm:pt modelId="{A53C38A5-0DDA-49E8-81E3-75B5ED8C4609}" type="pres">
      <dgm:prSet presAssocID="{5066C80A-562C-4512-84CC-966F0AB0A22E}" presName="sibTrans" presStyleCnt="0"/>
      <dgm:spPr/>
    </dgm:pt>
    <dgm:pt modelId="{0901E35F-1F05-447A-8837-A949B6E74F99}" type="pres">
      <dgm:prSet presAssocID="{47360060-F5B0-43E2-9F33-3C400011C7DB}" presName="compNode" presStyleCnt="0"/>
      <dgm:spPr/>
    </dgm:pt>
    <dgm:pt modelId="{0E129246-D7B3-41D1-B80F-9DE23BF7C7C4}" type="pres">
      <dgm:prSet presAssocID="{47360060-F5B0-43E2-9F33-3C400011C7DB}" presName="iconRect" presStyleLbl="node1" presStyleIdx="3" presStyleCnt="5"/>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alculator"/>
        </a:ext>
      </dgm:extLst>
    </dgm:pt>
    <dgm:pt modelId="{980D5AB1-0511-4945-AAED-456A2E52A77E}" type="pres">
      <dgm:prSet presAssocID="{47360060-F5B0-43E2-9F33-3C400011C7DB}" presName="spaceRect" presStyleCnt="0"/>
      <dgm:spPr/>
    </dgm:pt>
    <dgm:pt modelId="{E1EFA030-D016-4714-B010-1EADB5CB5E31}" type="pres">
      <dgm:prSet presAssocID="{47360060-F5B0-43E2-9F33-3C400011C7DB}" presName="textRect" presStyleLbl="revTx" presStyleIdx="3" presStyleCnt="5">
        <dgm:presLayoutVars>
          <dgm:chMax val="1"/>
          <dgm:chPref val="1"/>
        </dgm:presLayoutVars>
      </dgm:prSet>
      <dgm:spPr/>
    </dgm:pt>
    <dgm:pt modelId="{A86E1537-AFA0-497E-9ACC-6DAD58902ADA}" type="pres">
      <dgm:prSet presAssocID="{8C36E146-77DD-4049-B3B6-E2E4ACB58C2C}" presName="sibTrans" presStyleCnt="0"/>
      <dgm:spPr/>
    </dgm:pt>
    <dgm:pt modelId="{84413F31-8238-40AF-AA40-B53ECF536840}" type="pres">
      <dgm:prSet presAssocID="{0BC169AF-ED7A-416E-AA08-E7A38CDEB7EF}" presName="compNode" presStyleCnt="0"/>
      <dgm:spPr/>
    </dgm:pt>
    <dgm:pt modelId="{7ECB280F-4FAE-4C7B-A366-9F3E60EE2C1A}" type="pres">
      <dgm:prSet presAssocID="{0BC169AF-ED7A-416E-AA08-E7A38CDEB7E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Airplane"/>
        </a:ext>
      </dgm:extLst>
    </dgm:pt>
    <dgm:pt modelId="{073F8A8A-5934-4E5E-A1C6-AB939F51C0DA}" type="pres">
      <dgm:prSet presAssocID="{0BC169AF-ED7A-416E-AA08-E7A38CDEB7EF}" presName="spaceRect" presStyleCnt="0"/>
      <dgm:spPr/>
    </dgm:pt>
    <dgm:pt modelId="{50C1F67F-F338-4FBB-8DB4-A2C789B85746}" type="pres">
      <dgm:prSet presAssocID="{0BC169AF-ED7A-416E-AA08-E7A38CDEB7EF}" presName="textRect" presStyleLbl="revTx" presStyleIdx="4" presStyleCnt="5">
        <dgm:presLayoutVars>
          <dgm:chMax val="1"/>
          <dgm:chPref val="1"/>
        </dgm:presLayoutVars>
      </dgm:prSet>
      <dgm:spPr/>
    </dgm:pt>
  </dgm:ptLst>
  <dgm:cxnLst>
    <dgm:cxn modelId="{69B86214-B6D9-49B5-8D81-8A062681D1CE}" type="presOf" srcId="{47360060-F5B0-43E2-9F33-3C400011C7DB}" destId="{E1EFA030-D016-4714-B010-1EADB5CB5E31}" srcOrd="0" destOrd="0" presId="urn:microsoft.com/office/officeart/2018/2/layout/IconLabelList"/>
    <dgm:cxn modelId="{239CEE26-CF2F-4F87-AF44-2C26B140AD09}" type="presOf" srcId="{D4D82850-E558-4ECE-BCA3-C29367D5EFEC}" destId="{0AA5BF1F-ACAC-449B-8750-81DE84244AC9}" srcOrd="0" destOrd="0" presId="urn:microsoft.com/office/officeart/2018/2/layout/IconLabelList"/>
    <dgm:cxn modelId="{74AA1D3E-2AEF-4F03-B833-9F9FF454F391}" srcId="{D4D82850-E558-4ECE-BCA3-C29367D5EFEC}" destId="{0BC169AF-ED7A-416E-AA08-E7A38CDEB7EF}" srcOrd="4" destOrd="0" parTransId="{FD5A757D-7A8F-4477-806D-A581AD0CF33C}" sibTransId="{95729D71-BAA6-435B-A559-BF1945C3BBA6}"/>
    <dgm:cxn modelId="{9ED9706B-464C-454D-B6B2-D1C0069DC5B1}" srcId="{D4D82850-E558-4ECE-BCA3-C29367D5EFEC}" destId="{65644581-71A5-4D55-9378-56A8A8D25C16}" srcOrd="1" destOrd="0" parTransId="{706FD02A-6F75-4F5E-A232-B1F753F7F019}" sibTransId="{D63650C7-CC80-41BA-A925-201E7DCCCD39}"/>
    <dgm:cxn modelId="{35A49557-5C39-4EAA-9E07-A8C2F1537382}" type="presOf" srcId="{0BC169AF-ED7A-416E-AA08-E7A38CDEB7EF}" destId="{50C1F67F-F338-4FBB-8DB4-A2C789B85746}" srcOrd="0" destOrd="0" presId="urn:microsoft.com/office/officeart/2018/2/layout/IconLabelList"/>
    <dgm:cxn modelId="{09303CAF-4C09-45DA-81A7-9E0EB54812D9}" type="presOf" srcId="{AACE5E9F-E372-4E9B-851A-55C8E99D3001}" destId="{EEC9BFD3-45E0-42EE-88D4-17DE55E3FEE0}" srcOrd="0" destOrd="0" presId="urn:microsoft.com/office/officeart/2018/2/layout/IconLabelList"/>
    <dgm:cxn modelId="{015D18DD-A1C3-4667-8C24-90F157C93AB1}" srcId="{D4D82850-E558-4ECE-BCA3-C29367D5EFEC}" destId="{F595876C-BEC7-421B-924C-F8E172F390D9}" srcOrd="0" destOrd="0" parTransId="{898484FF-9A05-4D90-B3A5-A728C0C6CCD4}" sibTransId="{03A63D75-F7EF-4DCE-A0C1-D88CDD794D92}"/>
    <dgm:cxn modelId="{719CE2EA-7E6A-46CA-B309-EDC10EB95818}" srcId="{D4D82850-E558-4ECE-BCA3-C29367D5EFEC}" destId="{47360060-F5B0-43E2-9F33-3C400011C7DB}" srcOrd="3" destOrd="0" parTransId="{2F3F2F62-16AC-4E48-B156-C1CC643987A1}" sibTransId="{8C36E146-77DD-4049-B3B6-E2E4ACB58C2C}"/>
    <dgm:cxn modelId="{BC85CCEC-2783-4940-9570-E6A04727BCAE}" type="presOf" srcId="{F595876C-BEC7-421B-924C-F8E172F390D9}" destId="{C3CD05EB-FF60-4821-9705-1B01BA473894}" srcOrd="0" destOrd="0" presId="urn:microsoft.com/office/officeart/2018/2/layout/IconLabelList"/>
    <dgm:cxn modelId="{28E52BED-1DAB-4FC3-93DD-01F036DDDED3}" srcId="{D4D82850-E558-4ECE-BCA3-C29367D5EFEC}" destId="{AACE5E9F-E372-4E9B-851A-55C8E99D3001}" srcOrd="2" destOrd="0" parTransId="{BF638D65-6D23-4CD7-A21E-4638DD5E3D96}" sibTransId="{5066C80A-562C-4512-84CC-966F0AB0A22E}"/>
    <dgm:cxn modelId="{FF80C2FA-163A-486E-901B-B1DAF9611B75}" type="presOf" srcId="{65644581-71A5-4D55-9378-56A8A8D25C16}" destId="{09129119-4E06-4BFF-A338-701D35516A04}" srcOrd="0" destOrd="0" presId="urn:microsoft.com/office/officeart/2018/2/layout/IconLabelList"/>
    <dgm:cxn modelId="{D94A1E28-A52D-45B1-87C7-82D56BCAAEE2}" type="presParOf" srcId="{0AA5BF1F-ACAC-449B-8750-81DE84244AC9}" destId="{35549CBF-C170-4143-9375-DB717F4E2C83}" srcOrd="0" destOrd="0" presId="urn:microsoft.com/office/officeart/2018/2/layout/IconLabelList"/>
    <dgm:cxn modelId="{E7592E3C-7837-447B-95C5-E64520994EEE}" type="presParOf" srcId="{35549CBF-C170-4143-9375-DB717F4E2C83}" destId="{68A0E2EC-2A54-40FF-BE35-13ECD9BF9EC1}" srcOrd="0" destOrd="0" presId="urn:microsoft.com/office/officeart/2018/2/layout/IconLabelList"/>
    <dgm:cxn modelId="{22707EFF-A260-48F2-94F2-5CE4DFA74263}" type="presParOf" srcId="{35549CBF-C170-4143-9375-DB717F4E2C83}" destId="{D82D4D93-9A34-445D-824D-59CA8B744D9E}" srcOrd="1" destOrd="0" presId="urn:microsoft.com/office/officeart/2018/2/layout/IconLabelList"/>
    <dgm:cxn modelId="{8E206295-8188-4114-AC03-85CC74C5B6DD}" type="presParOf" srcId="{35549CBF-C170-4143-9375-DB717F4E2C83}" destId="{C3CD05EB-FF60-4821-9705-1B01BA473894}" srcOrd="2" destOrd="0" presId="urn:microsoft.com/office/officeart/2018/2/layout/IconLabelList"/>
    <dgm:cxn modelId="{65BA0F57-211D-41EA-A0C3-8C9C9BC2F084}" type="presParOf" srcId="{0AA5BF1F-ACAC-449B-8750-81DE84244AC9}" destId="{6E28635E-BD35-4BA6-8A00-FCBE7DC0C950}" srcOrd="1" destOrd="0" presId="urn:microsoft.com/office/officeart/2018/2/layout/IconLabelList"/>
    <dgm:cxn modelId="{A0763932-5260-452A-AC57-F5EE3847B06B}" type="presParOf" srcId="{0AA5BF1F-ACAC-449B-8750-81DE84244AC9}" destId="{A4937F54-C6F0-4A96-9930-F4DC664F9C58}" srcOrd="2" destOrd="0" presId="urn:microsoft.com/office/officeart/2018/2/layout/IconLabelList"/>
    <dgm:cxn modelId="{C560432B-9AAD-4692-976D-974467B59ED5}" type="presParOf" srcId="{A4937F54-C6F0-4A96-9930-F4DC664F9C58}" destId="{548BC938-A1E5-4E9D-BB23-F9F365E22962}" srcOrd="0" destOrd="0" presId="urn:microsoft.com/office/officeart/2018/2/layout/IconLabelList"/>
    <dgm:cxn modelId="{6FC0F461-D1CB-4B45-8D63-4E5F46F328A6}" type="presParOf" srcId="{A4937F54-C6F0-4A96-9930-F4DC664F9C58}" destId="{FF42B99B-7E6E-46BE-8D3A-0B68795E1B95}" srcOrd="1" destOrd="0" presId="urn:microsoft.com/office/officeart/2018/2/layout/IconLabelList"/>
    <dgm:cxn modelId="{1368DEB5-EC51-49DC-AEE0-07BCFA09194E}" type="presParOf" srcId="{A4937F54-C6F0-4A96-9930-F4DC664F9C58}" destId="{09129119-4E06-4BFF-A338-701D35516A04}" srcOrd="2" destOrd="0" presId="urn:microsoft.com/office/officeart/2018/2/layout/IconLabelList"/>
    <dgm:cxn modelId="{DC4229C9-83D0-46AE-9755-226825421CD2}" type="presParOf" srcId="{0AA5BF1F-ACAC-449B-8750-81DE84244AC9}" destId="{28C93D18-E7D1-415D-9CC7-B580D2E0071B}" srcOrd="3" destOrd="0" presId="urn:microsoft.com/office/officeart/2018/2/layout/IconLabelList"/>
    <dgm:cxn modelId="{199A812A-B353-4C13-B8C3-8C666673386F}" type="presParOf" srcId="{0AA5BF1F-ACAC-449B-8750-81DE84244AC9}" destId="{3CE038CA-3E0A-4D06-BD57-78787823E54F}" srcOrd="4" destOrd="0" presId="urn:microsoft.com/office/officeart/2018/2/layout/IconLabelList"/>
    <dgm:cxn modelId="{FDA6A89D-88FA-45EA-8728-E070AAA9CC92}" type="presParOf" srcId="{3CE038CA-3E0A-4D06-BD57-78787823E54F}" destId="{9C5FF26C-DAD6-44B3-91B5-1B1B82BB4D98}" srcOrd="0" destOrd="0" presId="urn:microsoft.com/office/officeart/2018/2/layout/IconLabelList"/>
    <dgm:cxn modelId="{43E189C6-2E38-409C-8453-9684466AB967}" type="presParOf" srcId="{3CE038CA-3E0A-4D06-BD57-78787823E54F}" destId="{A7D2F555-18C7-468D-928C-560D946E8EA1}" srcOrd="1" destOrd="0" presId="urn:microsoft.com/office/officeart/2018/2/layout/IconLabelList"/>
    <dgm:cxn modelId="{5D952023-F58B-46C0-9A54-657DFA62E1A2}" type="presParOf" srcId="{3CE038CA-3E0A-4D06-BD57-78787823E54F}" destId="{EEC9BFD3-45E0-42EE-88D4-17DE55E3FEE0}" srcOrd="2" destOrd="0" presId="urn:microsoft.com/office/officeart/2018/2/layout/IconLabelList"/>
    <dgm:cxn modelId="{9405A6D4-BEA8-42CF-9E72-26D4B2654CA8}" type="presParOf" srcId="{0AA5BF1F-ACAC-449B-8750-81DE84244AC9}" destId="{A53C38A5-0DDA-49E8-81E3-75B5ED8C4609}" srcOrd="5" destOrd="0" presId="urn:microsoft.com/office/officeart/2018/2/layout/IconLabelList"/>
    <dgm:cxn modelId="{427015E8-80B5-4481-9846-A303CDA85515}" type="presParOf" srcId="{0AA5BF1F-ACAC-449B-8750-81DE84244AC9}" destId="{0901E35F-1F05-447A-8837-A949B6E74F99}" srcOrd="6" destOrd="0" presId="urn:microsoft.com/office/officeart/2018/2/layout/IconLabelList"/>
    <dgm:cxn modelId="{32E1D996-2A82-4F55-8E1C-1B4779502671}" type="presParOf" srcId="{0901E35F-1F05-447A-8837-A949B6E74F99}" destId="{0E129246-D7B3-41D1-B80F-9DE23BF7C7C4}" srcOrd="0" destOrd="0" presId="urn:microsoft.com/office/officeart/2018/2/layout/IconLabelList"/>
    <dgm:cxn modelId="{B5B99955-E600-4891-B8A3-D22439A1B8C4}" type="presParOf" srcId="{0901E35F-1F05-447A-8837-A949B6E74F99}" destId="{980D5AB1-0511-4945-AAED-456A2E52A77E}" srcOrd="1" destOrd="0" presId="urn:microsoft.com/office/officeart/2018/2/layout/IconLabelList"/>
    <dgm:cxn modelId="{B927FB67-A77F-4418-87FC-6FB02633C056}" type="presParOf" srcId="{0901E35F-1F05-447A-8837-A949B6E74F99}" destId="{E1EFA030-D016-4714-B010-1EADB5CB5E31}" srcOrd="2" destOrd="0" presId="urn:microsoft.com/office/officeart/2018/2/layout/IconLabelList"/>
    <dgm:cxn modelId="{8ABE933F-5570-404E-BA19-05C53C332ABA}" type="presParOf" srcId="{0AA5BF1F-ACAC-449B-8750-81DE84244AC9}" destId="{A86E1537-AFA0-497E-9ACC-6DAD58902ADA}" srcOrd="7" destOrd="0" presId="urn:microsoft.com/office/officeart/2018/2/layout/IconLabelList"/>
    <dgm:cxn modelId="{776D3588-130A-4457-9DF8-78787BB53121}" type="presParOf" srcId="{0AA5BF1F-ACAC-449B-8750-81DE84244AC9}" destId="{84413F31-8238-40AF-AA40-B53ECF536840}" srcOrd="8" destOrd="0" presId="urn:microsoft.com/office/officeart/2018/2/layout/IconLabelList"/>
    <dgm:cxn modelId="{EF58C48C-8110-4962-9F45-11C4E930DE77}" type="presParOf" srcId="{84413F31-8238-40AF-AA40-B53ECF536840}" destId="{7ECB280F-4FAE-4C7B-A366-9F3E60EE2C1A}" srcOrd="0" destOrd="0" presId="urn:microsoft.com/office/officeart/2018/2/layout/IconLabelList"/>
    <dgm:cxn modelId="{E9410F87-543E-4C9B-8200-B9022F15EE50}" type="presParOf" srcId="{84413F31-8238-40AF-AA40-B53ECF536840}" destId="{073F8A8A-5934-4E5E-A1C6-AB939F51C0DA}" srcOrd="1" destOrd="0" presId="urn:microsoft.com/office/officeart/2018/2/layout/IconLabelList"/>
    <dgm:cxn modelId="{6A9080CA-F908-4E97-9BEE-81F44D139C96}" type="presParOf" srcId="{84413F31-8238-40AF-AA40-B53ECF536840}" destId="{50C1F67F-F338-4FBB-8DB4-A2C789B8574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CCED7F-EC6C-42E8-B734-B367F97F2871}"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877F1009-2DDF-4D03-A504-8048AE1666DB}">
      <dgm:prSet custT="1"/>
      <dgm:spPr/>
      <dgm:t>
        <a:bodyPr/>
        <a:lstStyle/>
        <a:p>
          <a:pPr>
            <a:lnSpc>
              <a:spcPct val="100000"/>
            </a:lnSpc>
          </a:pPr>
          <a:r>
            <a:rPr lang="en-US" sz="2000" dirty="0"/>
            <a:t>School districts and BOCES should use the restricted indirect cost rate that has been approved for the school year in which the grant will operate</a:t>
          </a:r>
          <a:r>
            <a:rPr lang="en-US" sz="1400" dirty="0"/>
            <a:t>.  </a:t>
          </a:r>
        </a:p>
      </dgm:t>
    </dgm:pt>
    <dgm:pt modelId="{B4A355F9-7864-401E-A06E-DAA73EC2B322}" type="parTrans" cxnId="{71BAA723-31AA-4CA6-8C52-875C0813FC78}">
      <dgm:prSet/>
      <dgm:spPr/>
      <dgm:t>
        <a:bodyPr/>
        <a:lstStyle/>
        <a:p>
          <a:endParaRPr lang="en-US"/>
        </a:p>
      </dgm:t>
    </dgm:pt>
    <dgm:pt modelId="{B5E22C7E-5C73-45FB-8A67-CCB47DFF3A2E}" type="sibTrans" cxnId="{71BAA723-31AA-4CA6-8C52-875C0813FC78}">
      <dgm:prSet/>
      <dgm:spPr/>
      <dgm:t>
        <a:bodyPr/>
        <a:lstStyle/>
        <a:p>
          <a:endParaRPr lang="en-US"/>
        </a:p>
      </dgm:t>
    </dgm:pt>
    <dgm:pt modelId="{E61FE5F3-A33B-4C0A-B055-8B18F2F0669C}">
      <dgm:prSet custT="1"/>
      <dgm:spPr/>
      <dgm:t>
        <a:bodyPr/>
        <a:lstStyle/>
        <a:p>
          <a:pPr>
            <a:lnSpc>
              <a:spcPct val="100000"/>
            </a:lnSpc>
          </a:pPr>
          <a:r>
            <a:rPr lang="en-US" sz="2000" dirty="0"/>
            <a:t>Most other agencies (CBO’s and Non-Profits) are subject to a fixed maximum rate depending on the grant program and type of agency. </a:t>
          </a:r>
        </a:p>
      </dgm:t>
    </dgm:pt>
    <dgm:pt modelId="{E3A208A6-A0FE-4908-BA6B-3B65B89C1D75}" type="parTrans" cxnId="{8EBB9B5A-8E4A-452A-8B37-C56F772C8AA8}">
      <dgm:prSet/>
      <dgm:spPr/>
      <dgm:t>
        <a:bodyPr/>
        <a:lstStyle/>
        <a:p>
          <a:endParaRPr lang="en-US"/>
        </a:p>
      </dgm:t>
    </dgm:pt>
    <dgm:pt modelId="{172D33D1-259E-4945-AB35-7C9AA1438B95}" type="sibTrans" cxnId="{8EBB9B5A-8E4A-452A-8B37-C56F772C8AA8}">
      <dgm:prSet/>
      <dgm:spPr/>
      <dgm:t>
        <a:bodyPr/>
        <a:lstStyle/>
        <a:p>
          <a:endParaRPr lang="en-US"/>
        </a:p>
      </dgm:t>
    </dgm:pt>
    <dgm:pt modelId="{1AD1BB3B-8774-42EF-82C7-B6D58A1C1A9D}">
      <dgm:prSet custT="1"/>
      <dgm:spPr/>
      <dgm:t>
        <a:bodyPr/>
        <a:lstStyle/>
        <a:p>
          <a:pPr>
            <a:lnSpc>
              <a:spcPct val="100000"/>
            </a:lnSpc>
          </a:pPr>
          <a:r>
            <a:rPr lang="en-US" sz="2000" dirty="0"/>
            <a:t>The modified direct cost used in the calculation of indirect cost must exclude equipment, minor remodeling, the portion of each subcontract exceeding $25,000 and any flow through funds</a:t>
          </a:r>
          <a:r>
            <a:rPr lang="en-US" sz="1400" dirty="0"/>
            <a:t>.</a:t>
          </a:r>
        </a:p>
      </dgm:t>
    </dgm:pt>
    <dgm:pt modelId="{3E557079-30E4-4213-847C-3FC513F53ED5}" type="parTrans" cxnId="{AFFA8CAA-6359-4F88-94A0-1FBCB964A090}">
      <dgm:prSet/>
      <dgm:spPr/>
      <dgm:t>
        <a:bodyPr/>
        <a:lstStyle/>
        <a:p>
          <a:endParaRPr lang="en-US"/>
        </a:p>
      </dgm:t>
    </dgm:pt>
    <dgm:pt modelId="{AC7CAD19-5E71-40A2-8001-CD1FA75191CB}" type="sibTrans" cxnId="{AFFA8CAA-6359-4F88-94A0-1FBCB964A090}">
      <dgm:prSet/>
      <dgm:spPr/>
      <dgm:t>
        <a:bodyPr/>
        <a:lstStyle/>
        <a:p>
          <a:endParaRPr lang="en-US"/>
        </a:p>
      </dgm:t>
    </dgm:pt>
    <dgm:pt modelId="{5F2FF748-0429-4CC3-B5FF-B906958EC39C}" type="pres">
      <dgm:prSet presAssocID="{73CCED7F-EC6C-42E8-B734-B367F97F2871}" presName="root" presStyleCnt="0">
        <dgm:presLayoutVars>
          <dgm:dir/>
          <dgm:resizeHandles val="exact"/>
        </dgm:presLayoutVars>
      </dgm:prSet>
      <dgm:spPr/>
    </dgm:pt>
    <dgm:pt modelId="{0D6C6074-E8E4-4196-A7BA-3E941D7FC555}" type="pres">
      <dgm:prSet presAssocID="{877F1009-2DDF-4D03-A504-8048AE1666DB}" presName="compNode" presStyleCnt="0"/>
      <dgm:spPr/>
    </dgm:pt>
    <dgm:pt modelId="{9E9C09FF-B8F8-43E6-832E-7E3AA03342C1}" type="pres">
      <dgm:prSet presAssocID="{877F1009-2DDF-4D03-A504-8048AE1666D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choolhouse"/>
        </a:ext>
      </dgm:extLst>
    </dgm:pt>
    <dgm:pt modelId="{2385DADA-0E85-484C-84AE-DC45E5C3D3DC}" type="pres">
      <dgm:prSet presAssocID="{877F1009-2DDF-4D03-A504-8048AE1666DB}" presName="spaceRect" presStyleCnt="0"/>
      <dgm:spPr/>
    </dgm:pt>
    <dgm:pt modelId="{1015EF08-0113-46E7-9639-A6D116A00E04}" type="pres">
      <dgm:prSet presAssocID="{877F1009-2DDF-4D03-A504-8048AE1666DB}" presName="textRect" presStyleLbl="revTx" presStyleIdx="0" presStyleCnt="3">
        <dgm:presLayoutVars>
          <dgm:chMax val="1"/>
          <dgm:chPref val="1"/>
        </dgm:presLayoutVars>
      </dgm:prSet>
      <dgm:spPr/>
    </dgm:pt>
    <dgm:pt modelId="{684D6D93-5A36-476A-B5E6-618907556DE2}" type="pres">
      <dgm:prSet presAssocID="{B5E22C7E-5C73-45FB-8A67-CCB47DFF3A2E}" presName="sibTrans" presStyleCnt="0"/>
      <dgm:spPr/>
    </dgm:pt>
    <dgm:pt modelId="{95FCDC63-9205-4887-A559-E3CF09FBC1FD}" type="pres">
      <dgm:prSet presAssocID="{E61FE5F3-A33B-4C0A-B055-8B18F2F0669C}" presName="compNode" presStyleCnt="0"/>
      <dgm:spPr/>
    </dgm:pt>
    <dgm:pt modelId="{FAA9894F-4C64-4FDA-851C-7AA878760EB2}" type="pres">
      <dgm:prSet presAssocID="{E61FE5F3-A33B-4C0A-B055-8B18F2F0669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nk"/>
        </a:ext>
      </dgm:extLst>
    </dgm:pt>
    <dgm:pt modelId="{DCB0EB43-8F0F-4AD4-B6B2-4D10EC84E813}" type="pres">
      <dgm:prSet presAssocID="{E61FE5F3-A33B-4C0A-B055-8B18F2F0669C}" presName="spaceRect" presStyleCnt="0"/>
      <dgm:spPr/>
    </dgm:pt>
    <dgm:pt modelId="{C0F22CC3-831E-4F85-9831-706B299F244C}" type="pres">
      <dgm:prSet presAssocID="{E61FE5F3-A33B-4C0A-B055-8B18F2F0669C}" presName="textRect" presStyleLbl="revTx" presStyleIdx="1" presStyleCnt="3">
        <dgm:presLayoutVars>
          <dgm:chMax val="1"/>
          <dgm:chPref val="1"/>
        </dgm:presLayoutVars>
      </dgm:prSet>
      <dgm:spPr/>
    </dgm:pt>
    <dgm:pt modelId="{35812A64-5455-4A38-ABFC-2B006A3A71ED}" type="pres">
      <dgm:prSet presAssocID="{172D33D1-259E-4945-AB35-7C9AA1438B95}" presName="sibTrans" presStyleCnt="0"/>
      <dgm:spPr/>
    </dgm:pt>
    <dgm:pt modelId="{FC17BD24-6A73-4DDD-871A-FF40030353FF}" type="pres">
      <dgm:prSet presAssocID="{1AD1BB3B-8774-42EF-82C7-B6D58A1C1A9D}" presName="compNode" presStyleCnt="0"/>
      <dgm:spPr/>
    </dgm:pt>
    <dgm:pt modelId="{427E32A5-29E3-40EE-B30C-57ACBD8B401C}" type="pres">
      <dgm:prSet presAssocID="{1AD1BB3B-8774-42EF-82C7-B6D58A1C1A9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Electrician"/>
        </a:ext>
      </dgm:extLst>
    </dgm:pt>
    <dgm:pt modelId="{24CD75D0-8FAC-4C91-BF71-942CD368BD70}" type="pres">
      <dgm:prSet presAssocID="{1AD1BB3B-8774-42EF-82C7-B6D58A1C1A9D}" presName="spaceRect" presStyleCnt="0"/>
      <dgm:spPr/>
    </dgm:pt>
    <dgm:pt modelId="{CC5AC23C-DDF1-477C-A50E-AC452C6FF955}" type="pres">
      <dgm:prSet presAssocID="{1AD1BB3B-8774-42EF-82C7-B6D58A1C1A9D}" presName="textRect" presStyleLbl="revTx" presStyleIdx="2" presStyleCnt="3">
        <dgm:presLayoutVars>
          <dgm:chMax val="1"/>
          <dgm:chPref val="1"/>
        </dgm:presLayoutVars>
      </dgm:prSet>
      <dgm:spPr/>
    </dgm:pt>
  </dgm:ptLst>
  <dgm:cxnLst>
    <dgm:cxn modelId="{92564311-6B39-4651-A126-CDAC98170A25}" type="presOf" srcId="{1AD1BB3B-8774-42EF-82C7-B6D58A1C1A9D}" destId="{CC5AC23C-DDF1-477C-A50E-AC452C6FF955}" srcOrd="0" destOrd="0" presId="urn:microsoft.com/office/officeart/2018/2/layout/IconLabelList"/>
    <dgm:cxn modelId="{71BAA723-31AA-4CA6-8C52-875C0813FC78}" srcId="{73CCED7F-EC6C-42E8-B734-B367F97F2871}" destId="{877F1009-2DDF-4D03-A504-8048AE1666DB}" srcOrd="0" destOrd="0" parTransId="{B4A355F9-7864-401E-A06E-DAA73EC2B322}" sibTransId="{B5E22C7E-5C73-45FB-8A67-CCB47DFF3A2E}"/>
    <dgm:cxn modelId="{F2F19638-7846-4660-B69A-8B5DF66B58DA}" type="presOf" srcId="{877F1009-2DDF-4D03-A504-8048AE1666DB}" destId="{1015EF08-0113-46E7-9639-A6D116A00E04}" srcOrd="0" destOrd="0" presId="urn:microsoft.com/office/officeart/2018/2/layout/IconLabelList"/>
    <dgm:cxn modelId="{779E8842-890F-4198-9F51-E54D3C057B1C}" type="presOf" srcId="{E61FE5F3-A33B-4C0A-B055-8B18F2F0669C}" destId="{C0F22CC3-831E-4F85-9831-706B299F244C}" srcOrd="0" destOrd="0" presId="urn:microsoft.com/office/officeart/2018/2/layout/IconLabelList"/>
    <dgm:cxn modelId="{8EBB9B5A-8E4A-452A-8B37-C56F772C8AA8}" srcId="{73CCED7F-EC6C-42E8-B734-B367F97F2871}" destId="{E61FE5F3-A33B-4C0A-B055-8B18F2F0669C}" srcOrd="1" destOrd="0" parTransId="{E3A208A6-A0FE-4908-BA6B-3B65B89C1D75}" sibTransId="{172D33D1-259E-4945-AB35-7C9AA1438B95}"/>
    <dgm:cxn modelId="{AFFA8CAA-6359-4F88-94A0-1FBCB964A090}" srcId="{73CCED7F-EC6C-42E8-B734-B367F97F2871}" destId="{1AD1BB3B-8774-42EF-82C7-B6D58A1C1A9D}" srcOrd="2" destOrd="0" parTransId="{3E557079-30E4-4213-847C-3FC513F53ED5}" sibTransId="{AC7CAD19-5E71-40A2-8001-CD1FA75191CB}"/>
    <dgm:cxn modelId="{78F637F6-5A49-4DF6-9405-35FCED43B9A5}" type="presOf" srcId="{73CCED7F-EC6C-42E8-B734-B367F97F2871}" destId="{5F2FF748-0429-4CC3-B5FF-B906958EC39C}" srcOrd="0" destOrd="0" presId="urn:microsoft.com/office/officeart/2018/2/layout/IconLabelList"/>
    <dgm:cxn modelId="{BDF170F1-C82E-4F1C-BA5E-BA01BEF4856A}" type="presParOf" srcId="{5F2FF748-0429-4CC3-B5FF-B906958EC39C}" destId="{0D6C6074-E8E4-4196-A7BA-3E941D7FC555}" srcOrd="0" destOrd="0" presId="urn:microsoft.com/office/officeart/2018/2/layout/IconLabelList"/>
    <dgm:cxn modelId="{F859B0E9-1545-4772-BBB2-F470F0E4772A}" type="presParOf" srcId="{0D6C6074-E8E4-4196-A7BA-3E941D7FC555}" destId="{9E9C09FF-B8F8-43E6-832E-7E3AA03342C1}" srcOrd="0" destOrd="0" presId="urn:microsoft.com/office/officeart/2018/2/layout/IconLabelList"/>
    <dgm:cxn modelId="{848B50C2-665C-43D7-9EAC-5482E67DF924}" type="presParOf" srcId="{0D6C6074-E8E4-4196-A7BA-3E941D7FC555}" destId="{2385DADA-0E85-484C-84AE-DC45E5C3D3DC}" srcOrd="1" destOrd="0" presId="urn:microsoft.com/office/officeart/2018/2/layout/IconLabelList"/>
    <dgm:cxn modelId="{0CB834F5-F290-4D41-A12C-E870C13424AA}" type="presParOf" srcId="{0D6C6074-E8E4-4196-A7BA-3E941D7FC555}" destId="{1015EF08-0113-46E7-9639-A6D116A00E04}" srcOrd="2" destOrd="0" presId="urn:microsoft.com/office/officeart/2018/2/layout/IconLabelList"/>
    <dgm:cxn modelId="{BF7DE533-AA76-4EB6-A818-B81B7F8293C8}" type="presParOf" srcId="{5F2FF748-0429-4CC3-B5FF-B906958EC39C}" destId="{684D6D93-5A36-476A-B5E6-618907556DE2}" srcOrd="1" destOrd="0" presId="urn:microsoft.com/office/officeart/2018/2/layout/IconLabelList"/>
    <dgm:cxn modelId="{E94419BA-F9A7-42A5-8EFF-48C445EDBECB}" type="presParOf" srcId="{5F2FF748-0429-4CC3-B5FF-B906958EC39C}" destId="{95FCDC63-9205-4887-A559-E3CF09FBC1FD}" srcOrd="2" destOrd="0" presId="urn:microsoft.com/office/officeart/2018/2/layout/IconLabelList"/>
    <dgm:cxn modelId="{6EBF72DE-5243-445D-BFFF-EDC30CD9A4CA}" type="presParOf" srcId="{95FCDC63-9205-4887-A559-E3CF09FBC1FD}" destId="{FAA9894F-4C64-4FDA-851C-7AA878760EB2}" srcOrd="0" destOrd="0" presId="urn:microsoft.com/office/officeart/2018/2/layout/IconLabelList"/>
    <dgm:cxn modelId="{FB49F028-0335-41F4-908C-DD1D8C5CBAF2}" type="presParOf" srcId="{95FCDC63-9205-4887-A559-E3CF09FBC1FD}" destId="{DCB0EB43-8F0F-4AD4-B6B2-4D10EC84E813}" srcOrd="1" destOrd="0" presId="urn:microsoft.com/office/officeart/2018/2/layout/IconLabelList"/>
    <dgm:cxn modelId="{590105E2-6278-4CDE-948C-8A3E98F042B2}" type="presParOf" srcId="{95FCDC63-9205-4887-A559-E3CF09FBC1FD}" destId="{C0F22CC3-831E-4F85-9831-706B299F244C}" srcOrd="2" destOrd="0" presId="urn:microsoft.com/office/officeart/2018/2/layout/IconLabelList"/>
    <dgm:cxn modelId="{94B18045-1810-4F98-A8C2-0E800F0267D5}" type="presParOf" srcId="{5F2FF748-0429-4CC3-B5FF-B906958EC39C}" destId="{35812A64-5455-4A38-ABFC-2B006A3A71ED}" srcOrd="3" destOrd="0" presId="urn:microsoft.com/office/officeart/2018/2/layout/IconLabelList"/>
    <dgm:cxn modelId="{3879136B-8918-4210-9198-A4B9104E82AC}" type="presParOf" srcId="{5F2FF748-0429-4CC3-B5FF-B906958EC39C}" destId="{FC17BD24-6A73-4DDD-871A-FF40030353FF}" srcOrd="4" destOrd="0" presId="urn:microsoft.com/office/officeart/2018/2/layout/IconLabelList"/>
    <dgm:cxn modelId="{320799F2-292C-497F-91BA-DE567BCDDB4A}" type="presParOf" srcId="{FC17BD24-6A73-4DDD-871A-FF40030353FF}" destId="{427E32A5-29E3-40EE-B30C-57ACBD8B401C}" srcOrd="0" destOrd="0" presId="urn:microsoft.com/office/officeart/2018/2/layout/IconLabelList"/>
    <dgm:cxn modelId="{896AEABE-925C-42BF-8A72-BF42BE2B17FA}" type="presParOf" srcId="{FC17BD24-6A73-4DDD-871A-FF40030353FF}" destId="{24CD75D0-8FAC-4C91-BF71-942CD368BD70}" srcOrd="1" destOrd="0" presId="urn:microsoft.com/office/officeart/2018/2/layout/IconLabelList"/>
    <dgm:cxn modelId="{23FECF4F-0792-421D-813A-4112388397E3}" type="presParOf" srcId="{FC17BD24-6A73-4DDD-871A-FF40030353FF}" destId="{CC5AC23C-DDF1-477C-A50E-AC452C6FF955}"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A14D977-F371-4225-9701-36C83F8A3CA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14B15AB-8B2F-45F2-B7E1-E7CD6E662B66}">
      <dgm:prSet/>
      <dgm:spPr/>
      <dgm:t>
        <a:bodyPr/>
        <a:lstStyle/>
        <a:p>
          <a:r>
            <a:rPr lang="en-US" b="0" i="0" baseline="0" dirty="0"/>
            <a:t>Allowable costs include salaries, associated employee benefits, purchased services, and supplies and materials related to alterations to existing sites.</a:t>
          </a:r>
          <a:endParaRPr lang="en-US" dirty="0"/>
        </a:p>
      </dgm:t>
    </dgm:pt>
    <dgm:pt modelId="{EF34C259-12B3-427A-B15C-A84C03D1FDDA}" type="parTrans" cxnId="{8447722E-807E-4360-B6B4-2CEE8E5A279E}">
      <dgm:prSet/>
      <dgm:spPr/>
      <dgm:t>
        <a:bodyPr/>
        <a:lstStyle/>
        <a:p>
          <a:endParaRPr lang="en-US"/>
        </a:p>
      </dgm:t>
    </dgm:pt>
    <dgm:pt modelId="{1DFEB010-5398-4DAC-BB53-AD8980EBD49A}" type="sibTrans" cxnId="{8447722E-807E-4360-B6B4-2CEE8E5A279E}">
      <dgm:prSet/>
      <dgm:spPr/>
      <dgm:t>
        <a:bodyPr/>
        <a:lstStyle/>
        <a:p>
          <a:endParaRPr lang="en-US"/>
        </a:p>
      </dgm:t>
    </dgm:pt>
    <dgm:pt modelId="{7F30FBDC-9D1D-476F-97CA-963037B14C2E}">
      <dgm:prSet/>
      <dgm:spPr/>
      <dgm:t>
        <a:bodyPr/>
        <a:lstStyle/>
        <a:p>
          <a:r>
            <a:rPr lang="en-US" b="0" i="0" baseline="0" dirty="0"/>
            <a:t>Be sure to include a description of the work to be performed, cost calculation and the proposed expenditure amount.</a:t>
          </a:r>
          <a:endParaRPr lang="en-US" dirty="0"/>
        </a:p>
      </dgm:t>
    </dgm:pt>
    <dgm:pt modelId="{A5E23275-FE6A-4590-ACFA-49BF77296CA8}" type="parTrans" cxnId="{79447E65-1C24-4044-9729-38B6B5E4AC34}">
      <dgm:prSet/>
      <dgm:spPr/>
      <dgm:t>
        <a:bodyPr/>
        <a:lstStyle/>
        <a:p>
          <a:endParaRPr lang="en-US"/>
        </a:p>
      </dgm:t>
    </dgm:pt>
    <dgm:pt modelId="{5903D558-4AD9-4040-B586-D0912D78EDA9}" type="sibTrans" cxnId="{79447E65-1C24-4044-9729-38B6B5E4AC34}">
      <dgm:prSet/>
      <dgm:spPr/>
      <dgm:t>
        <a:bodyPr/>
        <a:lstStyle/>
        <a:p>
          <a:endParaRPr lang="en-US"/>
        </a:p>
      </dgm:t>
    </dgm:pt>
    <dgm:pt modelId="{5CE4DCD2-40A9-4272-9FB6-6F747D8DD60A}">
      <dgm:prSet/>
      <dgm:spPr/>
      <dgm:t>
        <a:bodyPr/>
        <a:lstStyle/>
        <a:p>
          <a:r>
            <a:rPr lang="en-US" dirty="0"/>
            <a:t>Only minor remodeling exclusively for the proposed project will be considered.</a:t>
          </a:r>
        </a:p>
      </dgm:t>
    </dgm:pt>
    <dgm:pt modelId="{B9EBE183-B1F5-42A3-BCB4-B6AF275D362D}" type="parTrans" cxnId="{88114838-68DF-451C-B171-2DC64E04A74F}">
      <dgm:prSet/>
      <dgm:spPr/>
      <dgm:t>
        <a:bodyPr/>
        <a:lstStyle/>
        <a:p>
          <a:endParaRPr lang="en-US"/>
        </a:p>
      </dgm:t>
    </dgm:pt>
    <dgm:pt modelId="{FC15B9BC-182E-493E-86C5-D77B3D495DE9}" type="sibTrans" cxnId="{88114838-68DF-451C-B171-2DC64E04A74F}">
      <dgm:prSet/>
      <dgm:spPr/>
      <dgm:t>
        <a:bodyPr/>
        <a:lstStyle/>
        <a:p>
          <a:endParaRPr lang="en-US"/>
        </a:p>
      </dgm:t>
    </dgm:pt>
    <dgm:pt modelId="{D6F4129A-994E-4B02-8E37-C7D3BAB7895C}" type="pres">
      <dgm:prSet presAssocID="{0A14D977-F371-4225-9701-36C83F8A3CAC}" presName="linear" presStyleCnt="0">
        <dgm:presLayoutVars>
          <dgm:animLvl val="lvl"/>
          <dgm:resizeHandles val="exact"/>
        </dgm:presLayoutVars>
      </dgm:prSet>
      <dgm:spPr/>
    </dgm:pt>
    <dgm:pt modelId="{FE84B7E0-AE5F-4770-BA56-5D326B260DA3}" type="pres">
      <dgm:prSet presAssocID="{A14B15AB-8B2F-45F2-B7E1-E7CD6E662B66}" presName="parentText" presStyleLbl="node1" presStyleIdx="0" presStyleCnt="3">
        <dgm:presLayoutVars>
          <dgm:chMax val="0"/>
          <dgm:bulletEnabled val="1"/>
        </dgm:presLayoutVars>
      </dgm:prSet>
      <dgm:spPr/>
    </dgm:pt>
    <dgm:pt modelId="{3F6E662C-30A5-43BF-9505-24E4C8DE01B5}" type="pres">
      <dgm:prSet presAssocID="{1DFEB010-5398-4DAC-BB53-AD8980EBD49A}" presName="spacer" presStyleCnt="0"/>
      <dgm:spPr/>
    </dgm:pt>
    <dgm:pt modelId="{A500999D-287E-4DA7-B052-3855FCEAC967}" type="pres">
      <dgm:prSet presAssocID="{7F30FBDC-9D1D-476F-97CA-963037B14C2E}" presName="parentText" presStyleLbl="node1" presStyleIdx="1" presStyleCnt="3">
        <dgm:presLayoutVars>
          <dgm:chMax val="0"/>
          <dgm:bulletEnabled val="1"/>
        </dgm:presLayoutVars>
      </dgm:prSet>
      <dgm:spPr/>
    </dgm:pt>
    <dgm:pt modelId="{C7825829-DDAC-4641-9F13-31B44A669483}" type="pres">
      <dgm:prSet presAssocID="{5903D558-4AD9-4040-B586-D0912D78EDA9}" presName="spacer" presStyleCnt="0"/>
      <dgm:spPr/>
    </dgm:pt>
    <dgm:pt modelId="{4ACCD5D3-F027-4BEA-8CF8-5584542939A6}" type="pres">
      <dgm:prSet presAssocID="{5CE4DCD2-40A9-4272-9FB6-6F747D8DD60A}" presName="parentText" presStyleLbl="node1" presStyleIdx="2" presStyleCnt="3">
        <dgm:presLayoutVars>
          <dgm:chMax val="0"/>
          <dgm:bulletEnabled val="1"/>
        </dgm:presLayoutVars>
      </dgm:prSet>
      <dgm:spPr/>
    </dgm:pt>
  </dgm:ptLst>
  <dgm:cxnLst>
    <dgm:cxn modelId="{B2BFE72B-D317-472D-993D-59BE95325BD4}" type="presOf" srcId="{A14B15AB-8B2F-45F2-B7E1-E7CD6E662B66}" destId="{FE84B7E0-AE5F-4770-BA56-5D326B260DA3}" srcOrd="0" destOrd="0" presId="urn:microsoft.com/office/officeart/2005/8/layout/vList2"/>
    <dgm:cxn modelId="{8447722E-807E-4360-B6B4-2CEE8E5A279E}" srcId="{0A14D977-F371-4225-9701-36C83F8A3CAC}" destId="{A14B15AB-8B2F-45F2-B7E1-E7CD6E662B66}" srcOrd="0" destOrd="0" parTransId="{EF34C259-12B3-427A-B15C-A84C03D1FDDA}" sibTransId="{1DFEB010-5398-4DAC-BB53-AD8980EBD49A}"/>
    <dgm:cxn modelId="{88114838-68DF-451C-B171-2DC64E04A74F}" srcId="{0A14D977-F371-4225-9701-36C83F8A3CAC}" destId="{5CE4DCD2-40A9-4272-9FB6-6F747D8DD60A}" srcOrd="2" destOrd="0" parTransId="{B9EBE183-B1F5-42A3-BCB4-B6AF275D362D}" sibTransId="{FC15B9BC-182E-493E-86C5-D77B3D495DE9}"/>
    <dgm:cxn modelId="{79447E65-1C24-4044-9729-38B6B5E4AC34}" srcId="{0A14D977-F371-4225-9701-36C83F8A3CAC}" destId="{7F30FBDC-9D1D-476F-97CA-963037B14C2E}" srcOrd="1" destOrd="0" parTransId="{A5E23275-FE6A-4590-ACFA-49BF77296CA8}" sibTransId="{5903D558-4AD9-4040-B586-D0912D78EDA9}"/>
    <dgm:cxn modelId="{D8E08C77-DE70-4E60-8035-7E42A664D177}" type="presOf" srcId="{5CE4DCD2-40A9-4272-9FB6-6F747D8DD60A}" destId="{4ACCD5D3-F027-4BEA-8CF8-5584542939A6}" srcOrd="0" destOrd="0" presId="urn:microsoft.com/office/officeart/2005/8/layout/vList2"/>
    <dgm:cxn modelId="{B701D67F-8678-4168-921F-D0E9FF80DFEE}" type="presOf" srcId="{0A14D977-F371-4225-9701-36C83F8A3CAC}" destId="{D6F4129A-994E-4B02-8E37-C7D3BAB7895C}" srcOrd="0" destOrd="0" presId="urn:microsoft.com/office/officeart/2005/8/layout/vList2"/>
    <dgm:cxn modelId="{EAB060BA-500F-41DE-BD68-1AE1AD40893F}" type="presOf" srcId="{7F30FBDC-9D1D-476F-97CA-963037B14C2E}" destId="{A500999D-287E-4DA7-B052-3855FCEAC967}" srcOrd="0" destOrd="0" presId="urn:microsoft.com/office/officeart/2005/8/layout/vList2"/>
    <dgm:cxn modelId="{BA77F17C-3A3B-4636-A5D9-436577F4F9A5}" type="presParOf" srcId="{D6F4129A-994E-4B02-8E37-C7D3BAB7895C}" destId="{FE84B7E0-AE5F-4770-BA56-5D326B260DA3}" srcOrd="0" destOrd="0" presId="urn:microsoft.com/office/officeart/2005/8/layout/vList2"/>
    <dgm:cxn modelId="{9B3FE91C-4FFB-4BF0-90A9-CEE34ACFCD45}" type="presParOf" srcId="{D6F4129A-994E-4B02-8E37-C7D3BAB7895C}" destId="{3F6E662C-30A5-43BF-9505-24E4C8DE01B5}" srcOrd="1" destOrd="0" presId="urn:microsoft.com/office/officeart/2005/8/layout/vList2"/>
    <dgm:cxn modelId="{DE2F7E2E-FCBE-4A09-8AD9-4BE8338E701F}" type="presParOf" srcId="{D6F4129A-994E-4B02-8E37-C7D3BAB7895C}" destId="{A500999D-287E-4DA7-B052-3855FCEAC967}" srcOrd="2" destOrd="0" presId="urn:microsoft.com/office/officeart/2005/8/layout/vList2"/>
    <dgm:cxn modelId="{C4336C07-2C5A-4AFC-8FD9-1B3DA3B0EF15}" type="presParOf" srcId="{D6F4129A-994E-4B02-8E37-C7D3BAB7895C}" destId="{C7825829-DDAC-4641-9F13-31B44A669483}" srcOrd="3" destOrd="0" presId="urn:microsoft.com/office/officeart/2005/8/layout/vList2"/>
    <dgm:cxn modelId="{4F614DB1-481B-47B0-B223-0C966E6F7077}" type="presParOf" srcId="{D6F4129A-994E-4B02-8E37-C7D3BAB7895C}" destId="{4ACCD5D3-F027-4BEA-8CF8-5584542939A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F0FF35-7BC9-4329-80BD-CBB87C644650}"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976A1F89-DF00-44B2-BBE5-1524BE5DB282}">
      <dgm:prSet custT="1"/>
      <dgm:spPr/>
      <dgm:t>
        <a:bodyPr/>
        <a:lstStyle/>
        <a:p>
          <a:pPr>
            <a:lnSpc>
              <a:spcPct val="100000"/>
            </a:lnSpc>
          </a:pPr>
          <a:r>
            <a:rPr lang="en-US" sz="2400" dirty="0"/>
            <a:t>Include equipment items having a unit value of $5,000 or more, number and type.</a:t>
          </a:r>
        </a:p>
      </dgm:t>
    </dgm:pt>
    <dgm:pt modelId="{718D507C-BCDF-4154-A29C-F0F6328B50E8}" type="parTrans" cxnId="{E54E199B-2A64-4566-8135-BB1CEEE2F5AB}">
      <dgm:prSet/>
      <dgm:spPr/>
      <dgm:t>
        <a:bodyPr/>
        <a:lstStyle/>
        <a:p>
          <a:endParaRPr lang="en-US"/>
        </a:p>
      </dgm:t>
    </dgm:pt>
    <dgm:pt modelId="{BD7258A4-A57E-4968-994B-2C385F2FD461}" type="sibTrans" cxnId="{E54E199B-2A64-4566-8135-BB1CEEE2F5AB}">
      <dgm:prSet/>
      <dgm:spPr/>
      <dgm:t>
        <a:bodyPr/>
        <a:lstStyle/>
        <a:p>
          <a:endParaRPr lang="en-US"/>
        </a:p>
      </dgm:t>
    </dgm:pt>
    <dgm:pt modelId="{BB77F350-7647-40FD-ADE4-C06A352A3F74}">
      <dgm:prSet custT="1"/>
      <dgm:spPr/>
      <dgm:t>
        <a:bodyPr/>
        <a:lstStyle/>
        <a:p>
          <a:pPr>
            <a:lnSpc>
              <a:spcPct val="100000"/>
            </a:lnSpc>
          </a:pPr>
          <a:r>
            <a:rPr lang="en-US" sz="2400" dirty="0"/>
            <a:t>Be sure to include a breakdown of the details including the item description, quantity and unit cost.</a:t>
          </a:r>
        </a:p>
      </dgm:t>
    </dgm:pt>
    <dgm:pt modelId="{AE0D5FA2-3D89-4746-84B9-D9103EBBF6CC}" type="parTrans" cxnId="{46353A53-81E9-4806-BE35-AE54DFBFF7FA}">
      <dgm:prSet/>
      <dgm:spPr/>
      <dgm:t>
        <a:bodyPr/>
        <a:lstStyle/>
        <a:p>
          <a:endParaRPr lang="en-US"/>
        </a:p>
      </dgm:t>
    </dgm:pt>
    <dgm:pt modelId="{243C9C46-3040-4538-B542-158A6D698C68}" type="sibTrans" cxnId="{46353A53-81E9-4806-BE35-AE54DFBFF7FA}">
      <dgm:prSet/>
      <dgm:spPr/>
      <dgm:t>
        <a:bodyPr/>
        <a:lstStyle/>
        <a:p>
          <a:endParaRPr lang="en-US"/>
        </a:p>
      </dgm:t>
    </dgm:pt>
    <dgm:pt modelId="{CF5FEDE4-EED8-4826-9D5A-5ACB6B55D69E}">
      <dgm:prSet custT="1"/>
      <dgm:spPr/>
      <dgm:t>
        <a:bodyPr/>
        <a:lstStyle/>
        <a:p>
          <a:pPr>
            <a:lnSpc>
              <a:spcPct val="100000"/>
            </a:lnSpc>
          </a:pPr>
          <a:r>
            <a:rPr lang="en-US" sz="2000" dirty="0"/>
            <a:t> A</a:t>
          </a:r>
          <a:r>
            <a:rPr lang="en-US" sz="2000" b="0" i="0" baseline="0" dirty="0"/>
            <a:t>ll equipment to be purchased in support of this project with a unit cost of $5,000 or more should be itemized in this category. </a:t>
          </a:r>
          <a:endParaRPr lang="en-US" sz="2000" dirty="0"/>
        </a:p>
      </dgm:t>
    </dgm:pt>
    <dgm:pt modelId="{EDFD64F2-47C4-402B-A3F9-26DCFC89A78F}" type="parTrans" cxnId="{A64A1FDE-96AE-4D08-B1BB-DD3BAC69A5FF}">
      <dgm:prSet/>
      <dgm:spPr/>
      <dgm:t>
        <a:bodyPr/>
        <a:lstStyle/>
        <a:p>
          <a:endParaRPr lang="en-US"/>
        </a:p>
      </dgm:t>
    </dgm:pt>
    <dgm:pt modelId="{E9766019-80B8-4FB2-A6AA-5B2C8E2E0310}" type="sibTrans" cxnId="{A64A1FDE-96AE-4D08-B1BB-DD3BAC69A5FF}">
      <dgm:prSet/>
      <dgm:spPr/>
      <dgm:t>
        <a:bodyPr/>
        <a:lstStyle/>
        <a:p>
          <a:endParaRPr lang="en-US"/>
        </a:p>
      </dgm:t>
    </dgm:pt>
    <dgm:pt modelId="{C6A57B2E-7233-49A2-94E4-D83E8E3651F5}">
      <dgm:prSet custT="1"/>
      <dgm:spPr/>
      <dgm:t>
        <a:bodyPr/>
        <a:lstStyle/>
        <a:p>
          <a:pPr>
            <a:lnSpc>
              <a:spcPct val="100000"/>
            </a:lnSpc>
          </a:pPr>
          <a:r>
            <a:rPr lang="en-US" sz="2000" b="0" i="0" baseline="0" dirty="0"/>
            <a:t>Equipment items under $5,000 should be budgeted under Supplies and Materials, Code 45.   Repairs should be budgeted under Purchased Services, Code 40</a:t>
          </a:r>
          <a:r>
            <a:rPr lang="en-US" sz="1200" b="0" i="0" baseline="0" dirty="0"/>
            <a:t>.</a:t>
          </a:r>
          <a:endParaRPr lang="en-US" sz="1200" dirty="0"/>
        </a:p>
      </dgm:t>
    </dgm:pt>
    <dgm:pt modelId="{89CFEAE8-E38E-412C-A294-52271A66406A}" type="parTrans" cxnId="{F18EF56C-276C-4630-A885-7A64AF3B6A4E}">
      <dgm:prSet/>
      <dgm:spPr/>
      <dgm:t>
        <a:bodyPr/>
        <a:lstStyle/>
        <a:p>
          <a:endParaRPr lang="en-US"/>
        </a:p>
      </dgm:t>
    </dgm:pt>
    <dgm:pt modelId="{725ADB80-5979-4A20-BF61-F43EE86009FB}" type="sibTrans" cxnId="{F18EF56C-276C-4630-A885-7A64AF3B6A4E}">
      <dgm:prSet/>
      <dgm:spPr/>
      <dgm:t>
        <a:bodyPr/>
        <a:lstStyle/>
        <a:p>
          <a:endParaRPr lang="en-US"/>
        </a:p>
      </dgm:t>
    </dgm:pt>
    <dgm:pt modelId="{4C0DD170-0A2D-4FF4-AAF7-7B60DBFBEC5A}" type="pres">
      <dgm:prSet presAssocID="{FAF0FF35-7BC9-4329-80BD-CBB87C644650}" presName="root" presStyleCnt="0">
        <dgm:presLayoutVars>
          <dgm:dir/>
          <dgm:resizeHandles val="exact"/>
        </dgm:presLayoutVars>
      </dgm:prSet>
      <dgm:spPr/>
    </dgm:pt>
    <dgm:pt modelId="{ACEA0B6A-EAD6-469D-AFB1-2C715C0150F1}" type="pres">
      <dgm:prSet presAssocID="{976A1F89-DF00-44B2-BBE5-1524BE5DB282}" presName="compNode" presStyleCnt="0"/>
      <dgm:spPr/>
    </dgm:pt>
    <dgm:pt modelId="{CB922BD8-9D6A-4AD0-A50A-6F11C1BCB322}" type="pres">
      <dgm:prSet presAssocID="{976A1F89-DF00-44B2-BBE5-1524BE5DB282}" presName="iconRect" presStyleLbl="node1" presStyleIdx="0" presStyleCnt="4"/>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onstruction Worker"/>
        </a:ext>
      </dgm:extLst>
    </dgm:pt>
    <dgm:pt modelId="{1F06A96F-2F40-4AE1-B402-6948E6F041C9}" type="pres">
      <dgm:prSet presAssocID="{976A1F89-DF00-44B2-BBE5-1524BE5DB282}" presName="spaceRect" presStyleCnt="0"/>
      <dgm:spPr/>
    </dgm:pt>
    <dgm:pt modelId="{BEC08B1A-08B4-4841-94A2-CA87D87B14D3}" type="pres">
      <dgm:prSet presAssocID="{976A1F89-DF00-44B2-BBE5-1524BE5DB282}" presName="textRect" presStyleLbl="revTx" presStyleIdx="0" presStyleCnt="4">
        <dgm:presLayoutVars>
          <dgm:chMax val="1"/>
          <dgm:chPref val="1"/>
        </dgm:presLayoutVars>
      </dgm:prSet>
      <dgm:spPr/>
    </dgm:pt>
    <dgm:pt modelId="{552989C3-FFF3-473B-9314-A8BCFD958B3A}" type="pres">
      <dgm:prSet presAssocID="{BD7258A4-A57E-4968-994B-2C385F2FD461}" presName="sibTrans" presStyleCnt="0"/>
      <dgm:spPr/>
    </dgm:pt>
    <dgm:pt modelId="{8BACF47E-4AEF-4AD7-8C05-80732A10CE6B}" type="pres">
      <dgm:prSet presAssocID="{BB77F350-7647-40FD-ADE4-C06A352A3F74}" presName="compNode" presStyleCnt="0"/>
      <dgm:spPr/>
    </dgm:pt>
    <dgm:pt modelId="{F91FADB0-CABE-4126-8FE1-813824F55404}" type="pres">
      <dgm:prSet presAssocID="{BB77F350-7647-40FD-ADE4-C06A352A3F74}" presName="iconRect" presStyleLbl="node1" presStyleIdx="1" presStyleCnt="4"/>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llar"/>
        </a:ext>
      </dgm:extLst>
    </dgm:pt>
    <dgm:pt modelId="{878DD3EB-0731-458C-B4D0-4509AEFCF3A1}" type="pres">
      <dgm:prSet presAssocID="{BB77F350-7647-40FD-ADE4-C06A352A3F74}" presName="spaceRect" presStyleCnt="0"/>
      <dgm:spPr/>
    </dgm:pt>
    <dgm:pt modelId="{35003747-9ED2-4548-966D-68AA4C7DE2AD}" type="pres">
      <dgm:prSet presAssocID="{BB77F350-7647-40FD-ADE4-C06A352A3F74}" presName="textRect" presStyleLbl="revTx" presStyleIdx="1" presStyleCnt="4">
        <dgm:presLayoutVars>
          <dgm:chMax val="1"/>
          <dgm:chPref val="1"/>
        </dgm:presLayoutVars>
      </dgm:prSet>
      <dgm:spPr/>
    </dgm:pt>
    <dgm:pt modelId="{4226D060-B6C5-44CD-BE1D-256F2520C329}" type="pres">
      <dgm:prSet presAssocID="{243C9C46-3040-4538-B542-158A6D698C68}" presName="sibTrans" presStyleCnt="0"/>
      <dgm:spPr/>
    </dgm:pt>
    <dgm:pt modelId="{9604F755-55EB-44DF-B68A-7B4E249769BC}" type="pres">
      <dgm:prSet presAssocID="{CF5FEDE4-EED8-4826-9D5A-5ACB6B55D69E}" presName="compNode" presStyleCnt="0"/>
      <dgm:spPr/>
    </dgm:pt>
    <dgm:pt modelId="{294D3773-303D-4A41-9808-2525D335B2F2}" type="pres">
      <dgm:prSet presAssocID="{CF5FEDE4-EED8-4826-9D5A-5ACB6B55D69E}" presName="iconRect" presStyleLbl="node1" presStyleIdx="2" presStyleCnt="4" custScaleY="150551"/>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ulldozer"/>
        </a:ext>
      </dgm:extLst>
    </dgm:pt>
    <dgm:pt modelId="{BC71589D-B2DE-47DC-A66A-F073B37F4D11}" type="pres">
      <dgm:prSet presAssocID="{CF5FEDE4-EED8-4826-9D5A-5ACB6B55D69E}" presName="spaceRect" presStyleCnt="0"/>
      <dgm:spPr/>
    </dgm:pt>
    <dgm:pt modelId="{453BE39A-48FF-4AA3-8028-3B8AD1EB9043}" type="pres">
      <dgm:prSet presAssocID="{CF5FEDE4-EED8-4826-9D5A-5ACB6B55D69E}" presName="textRect" presStyleLbl="revTx" presStyleIdx="2" presStyleCnt="4">
        <dgm:presLayoutVars>
          <dgm:chMax val="1"/>
          <dgm:chPref val="1"/>
        </dgm:presLayoutVars>
      </dgm:prSet>
      <dgm:spPr/>
    </dgm:pt>
    <dgm:pt modelId="{55AC1C3A-439F-4DBF-9DB7-EAB2F13B7905}" type="pres">
      <dgm:prSet presAssocID="{E9766019-80B8-4FB2-A6AA-5B2C8E2E0310}" presName="sibTrans" presStyleCnt="0"/>
      <dgm:spPr/>
    </dgm:pt>
    <dgm:pt modelId="{BD68BC8E-17DD-47AA-AE00-8A44F247CA4D}" type="pres">
      <dgm:prSet presAssocID="{C6A57B2E-7233-49A2-94E4-D83E8E3651F5}" presName="compNode" presStyleCnt="0"/>
      <dgm:spPr/>
    </dgm:pt>
    <dgm:pt modelId="{C316A02E-CBF8-48BE-A03A-6FBB79597203}" type="pres">
      <dgm:prSet presAssocID="{C6A57B2E-7233-49A2-94E4-D83E8E3651F5}" presName="iconRect" presStyleLbl="node1" presStyleIdx="3" presStyleCnt="4"/>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oney"/>
        </a:ext>
      </dgm:extLst>
    </dgm:pt>
    <dgm:pt modelId="{40C7F3D4-1742-4A78-811C-94BE620789D3}" type="pres">
      <dgm:prSet presAssocID="{C6A57B2E-7233-49A2-94E4-D83E8E3651F5}" presName="spaceRect" presStyleCnt="0"/>
      <dgm:spPr/>
    </dgm:pt>
    <dgm:pt modelId="{9EE9AE8E-6BCF-41D2-BD51-782B13F83C3F}" type="pres">
      <dgm:prSet presAssocID="{C6A57B2E-7233-49A2-94E4-D83E8E3651F5}" presName="textRect" presStyleLbl="revTx" presStyleIdx="3" presStyleCnt="4">
        <dgm:presLayoutVars>
          <dgm:chMax val="1"/>
          <dgm:chPref val="1"/>
        </dgm:presLayoutVars>
      </dgm:prSet>
      <dgm:spPr/>
    </dgm:pt>
  </dgm:ptLst>
  <dgm:cxnLst>
    <dgm:cxn modelId="{32770F12-6DE0-46FB-B4B5-17E9ED78F4D4}" type="presOf" srcId="{BB77F350-7647-40FD-ADE4-C06A352A3F74}" destId="{35003747-9ED2-4548-966D-68AA4C7DE2AD}" srcOrd="0" destOrd="0" presId="urn:microsoft.com/office/officeart/2018/2/layout/IconLabelList"/>
    <dgm:cxn modelId="{E2C8645C-6574-41E6-9281-75EA1549CB09}" type="presOf" srcId="{976A1F89-DF00-44B2-BBE5-1524BE5DB282}" destId="{BEC08B1A-08B4-4841-94A2-CA87D87B14D3}" srcOrd="0" destOrd="0" presId="urn:microsoft.com/office/officeart/2018/2/layout/IconLabelList"/>
    <dgm:cxn modelId="{F18EF56C-276C-4630-A885-7A64AF3B6A4E}" srcId="{FAF0FF35-7BC9-4329-80BD-CBB87C644650}" destId="{C6A57B2E-7233-49A2-94E4-D83E8E3651F5}" srcOrd="3" destOrd="0" parTransId="{89CFEAE8-E38E-412C-A294-52271A66406A}" sibTransId="{725ADB80-5979-4A20-BF61-F43EE86009FB}"/>
    <dgm:cxn modelId="{410CA04D-88D1-44B6-9343-3B257E403A0A}" type="presOf" srcId="{FAF0FF35-7BC9-4329-80BD-CBB87C644650}" destId="{4C0DD170-0A2D-4FF4-AAF7-7B60DBFBEC5A}" srcOrd="0" destOrd="0" presId="urn:microsoft.com/office/officeart/2018/2/layout/IconLabelList"/>
    <dgm:cxn modelId="{46353A53-81E9-4806-BE35-AE54DFBFF7FA}" srcId="{FAF0FF35-7BC9-4329-80BD-CBB87C644650}" destId="{BB77F350-7647-40FD-ADE4-C06A352A3F74}" srcOrd="1" destOrd="0" parTransId="{AE0D5FA2-3D89-4746-84B9-D9103EBBF6CC}" sibTransId="{243C9C46-3040-4538-B542-158A6D698C68}"/>
    <dgm:cxn modelId="{8817B988-9D55-4DB3-8F5A-8C837DC5B2F1}" type="presOf" srcId="{C6A57B2E-7233-49A2-94E4-D83E8E3651F5}" destId="{9EE9AE8E-6BCF-41D2-BD51-782B13F83C3F}" srcOrd="0" destOrd="0" presId="urn:microsoft.com/office/officeart/2018/2/layout/IconLabelList"/>
    <dgm:cxn modelId="{E54E199B-2A64-4566-8135-BB1CEEE2F5AB}" srcId="{FAF0FF35-7BC9-4329-80BD-CBB87C644650}" destId="{976A1F89-DF00-44B2-BBE5-1524BE5DB282}" srcOrd="0" destOrd="0" parTransId="{718D507C-BCDF-4154-A29C-F0F6328B50E8}" sibTransId="{BD7258A4-A57E-4968-994B-2C385F2FD461}"/>
    <dgm:cxn modelId="{A64A1FDE-96AE-4D08-B1BB-DD3BAC69A5FF}" srcId="{FAF0FF35-7BC9-4329-80BD-CBB87C644650}" destId="{CF5FEDE4-EED8-4826-9D5A-5ACB6B55D69E}" srcOrd="2" destOrd="0" parTransId="{EDFD64F2-47C4-402B-A3F9-26DCFC89A78F}" sibTransId="{E9766019-80B8-4FB2-A6AA-5B2C8E2E0310}"/>
    <dgm:cxn modelId="{0E1B53E8-2831-4D94-9CC2-B50984C46CD3}" type="presOf" srcId="{CF5FEDE4-EED8-4826-9D5A-5ACB6B55D69E}" destId="{453BE39A-48FF-4AA3-8028-3B8AD1EB9043}" srcOrd="0" destOrd="0" presId="urn:microsoft.com/office/officeart/2018/2/layout/IconLabelList"/>
    <dgm:cxn modelId="{2EEE95B8-0166-41E2-B6BA-4D67404D3D14}" type="presParOf" srcId="{4C0DD170-0A2D-4FF4-AAF7-7B60DBFBEC5A}" destId="{ACEA0B6A-EAD6-469D-AFB1-2C715C0150F1}" srcOrd="0" destOrd="0" presId="urn:microsoft.com/office/officeart/2018/2/layout/IconLabelList"/>
    <dgm:cxn modelId="{E9F52037-4EDC-4081-836C-645D0A0CB137}" type="presParOf" srcId="{ACEA0B6A-EAD6-469D-AFB1-2C715C0150F1}" destId="{CB922BD8-9D6A-4AD0-A50A-6F11C1BCB322}" srcOrd="0" destOrd="0" presId="urn:microsoft.com/office/officeart/2018/2/layout/IconLabelList"/>
    <dgm:cxn modelId="{7431D077-9048-4A00-8EF3-526E9CCBA6A0}" type="presParOf" srcId="{ACEA0B6A-EAD6-469D-AFB1-2C715C0150F1}" destId="{1F06A96F-2F40-4AE1-B402-6948E6F041C9}" srcOrd="1" destOrd="0" presId="urn:microsoft.com/office/officeart/2018/2/layout/IconLabelList"/>
    <dgm:cxn modelId="{ACE94115-94D0-45A9-88D6-D67C6FC361F8}" type="presParOf" srcId="{ACEA0B6A-EAD6-469D-AFB1-2C715C0150F1}" destId="{BEC08B1A-08B4-4841-94A2-CA87D87B14D3}" srcOrd="2" destOrd="0" presId="urn:microsoft.com/office/officeart/2018/2/layout/IconLabelList"/>
    <dgm:cxn modelId="{27590717-5631-4C9C-B1D5-98F413923C99}" type="presParOf" srcId="{4C0DD170-0A2D-4FF4-AAF7-7B60DBFBEC5A}" destId="{552989C3-FFF3-473B-9314-A8BCFD958B3A}" srcOrd="1" destOrd="0" presId="urn:microsoft.com/office/officeart/2018/2/layout/IconLabelList"/>
    <dgm:cxn modelId="{C935BC06-627B-4416-9622-47E79626BB41}" type="presParOf" srcId="{4C0DD170-0A2D-4FF4-AAF7-7B60DBFBEC5A}" destId="{8BACF47E-4AEF-4AD7-8C05-80732A10CE6B}" srcOrd="2" destOrd="0" presId="urn:microsoft.com/office/officeart/2018/2/layout/IconLabelList"/>
    <dgm:cxn modelId="{DF266586-5629-4D77-BF7A-077ACCBADA55}" type="presParOf" srcId="{8BACF47E-4AEF-4AD7-8C05-80732A10CE6B}" destId="{F91FADB0-CABE-4126-8FE1-813824F55404}" srcOrd="0" destOrd="0" presId="urn:microsoft.com/office/officeart/2018/2/layout/IconLabelList"/>
    <dgm:cxn modelId="{3A6B48AC-26EE-4FD3-A471-1680E8E2AC8F}" type="presParOf" srcId="{8BACF47E-4AEF-4AD7-8C05-80732A10CE6B}" destId="{878DD3EB-0731-458C-B4D0-4509AEFCF3A1}" srcOrd="1" destOrd="0" presId="urn:microsoft.com/office/officeart/2018/2/layout/IconLabelList"/>
    <dgm:cxn modelId="{990F0A75-1739-41A7-A32A-B1D46CFB3871}" type="presParOf" srcId="{8BACF47E-4AEF-4AD7-8C05-80732A10CE6B}" destId="{35003747-9ED2-4548-966D-68AA4C7DE2AD}" srcOrd="2" destOrd="0" presId="urn:microsoft.com/office/officeart/2018/2/layout/IconLabelList"/>
    <dgm:cxn modelId="{6CE28D29-2320-49F7-B28C-D1D51CEA762E}" type="presParOf" srcId="{4C0DD170-0A2D-4FF4-AAF7-7B60DBFBEC5A}" destId="{4226D060-B6C5-44CD-BE1D-256F2520C329}" srcOrd="3" destOrd="0" presId="urn:microsoft.com/office/officeart/2018/2/layout/IconLabelList"/>
    <dgm:cxn modelId="{DDEC645D-609E-415C-B029-B15A181D6F0E}" type="presParOf" srcId="{4C0DD170-0A2D-4FF4-AAF7-7B60DBFBEC5A}" destId="{9604F755-55EB-44DF-B68A-7B4E249769BC}" srcOrd="4" destOrd="0" presId="urn:microsoft.com/office/officeart/2018/2/layout/IconLabelList"/>
    <dgm:cxn modelId="{7D80B98E-67D3-4A2F-9ACF-D80FCBEFB6FA}" type="presParOf" srcId="{9604F755-55EB-44DF-B68A-7B4E249769BC}" destId="{294D3773-303D-4A41-9808-2525D335B2F2}" srcOrd="0" destOrd="0" presId="urn:microsoft.com/office/officeart/2018/2/layout/IconLabelList"/>
    <dgm:cxn modelId="{5D77EF58-76D7-473D-864A-8B9205286C1D}" type="presParOf" srcId="{9604F755-55EB-44DF-B68A-7B4E249769BC}" destId="{BC71589D-B2DE-47DC-A66A-F073B37F4D11}" srcOrd="1" destOrd="0" presId="urn:microsoft.com/office/officeart/2018/2/layout/IconLabelList"/>
    <dgm:cxn modelId="{E9A7457B-0D9C-4E53-948E-11387292BEA1}" type="presParOf" srcId="{9604F755-55EB-44DF-B68A-7B4E249769BC}" destId="{453BE39A-48FF-4AA3-8028-3B8AD1EB9043}" srcOrd="2" destOrd="0" presId="urn:microsoft.com/office/officeart/2018/2/layout/IconLabelList"/>
    <dgm:cxn modelId="{DFBBFDC7-80AF-486C-8BF4-DDB2A72B8E85}" type="presParOf" srcId="{4C0DD170-0A2D-4FF4-AAF7-7B60DBFBEC5A}" destId="{55AC1C3A-439F-4DBF-9DB7-EAB2F13B7905}" srcOrd="5" destOrd="0" presId="urn:microsoft.com/office/officeart/2018/2/layout/IconLabelList"/>
    <dgm:cxn modelId="{D652969A-2216-4F30-B818-56F21263213E}" type="presParOf" srcId="{4C0DD170-0A2D-4FF4-AAF7-7B60DBFBEC5A}" destId="{BD68BC8E-17DD-47AA-AE00-8A44F247CA4D}" srcOrd="6" destOrd="0" presId="urn:microsoft.com/office/officeart/2018/2/layout/IconLabelList"/>
    <dgm:cxn modelId="{072A5B2E-56CA-4093-8779-5E5C215B28D7}" type="presParOf" srcId="{BD68BC8E-17DD-47AA-AE00-8A44F247CA4D}" destId="{C316A02E-CBF8-48BE-A03A-6FBB79597203}" srcOrd="0" destOrd="0" presId="urn:microsoft.com/office/officeart/2018/2/layout/IconLabelList"/>
    <dgm:cxn modelId="{107950C1-9B58-4C91-88D5-6C4ACB58ACBA}" type="presParOf" srcId="{BD68BC8E-17DD-47AA-AE00-8A44F247CA4D}" destId="{40C7F3D4-1742-4A78-811C-94BE620789D3}" srcOrd="1" destOrd="0" presId="urn:microsoft.com/office/officeart/2018/2/layout/IconLabelList"/>
    <dgm:cxn modelId="{2251A074-7B6D-4535-BE5D-DE8CDCAC2054}" type="presParOf" srcId="{BD68BC8E-17DD-47AA-AE00-8A44F247CA4D}" destId="{9EE9AE8E-6BCF-41D2-BD51-782B13F83C3F}"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23EEC0-53D6-4D0D-97B1-7038AC3C2B0E}">
      <dsp:nvSpPr>
        <dsp:cNvPr id="0" name=""/>
        <dsp:cNvSpPr/>
      </dsp:nvSpPr>
      <dsp:spPr>
        <a:xfrm>
          <a:off x="0" y="20448"/>
          <a:ext cx="6263640" cy="103285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September 15 – 16, 2022</a:t>
          </a:r>
        </a:p>
      </dsp:txBody>
      <dsp:txXfrm>
        <a:off x="50420" y="70868"/>
        <a:ext cx="6162800" cy="932014"/>
      </dsp:txXfrm>
    </dsp:sp>
    <dsp:sp modelId="{A359B5A4-3C8A-4BB3-BAD0-90870C0C11BB}">
      <dsp:nvSpPr>
        <dsp:cNvPr id="0" name=""/>
        <dsp:cNvSpPr/>
      </dsp:nvSpPr>
      <dsp:spPr>
        <a:xfrm>
          <a:off x="0" y="1128182"/>
          <a:ext cx="6263640" cy="1032854"/>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Presenters:</a:t>
          </a:r>
        </a:p>
      </dsp:txBody>
      <dsp:txXfrm>
        <a:off x="50420" y="1178602"/>
        <a:ext cx="6162800" cy="932014"/>
      </dsp:txXfrm>
    </dsp:sp>
    <dsp:sp modelId="{90F9B08D-4842-4193-A8AB-3921A71CBA44}">
      <dsp:nvSpPr>
        <dsp:cNvPr id="0" name=""/>
        <dsp:cNvSpPr/>
      </dsp:nvSpPr>
      <dsp:spPr>
        <a:xfrm>
          <a:off x="0" y="2235916"/>
          <a:ext cx="6263640" cy="1032854"/>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Fiormelissa Johnson, Director of Adult Education Program and Policy (AEPP)</a:t>
          </a:r>
        </a:p>
      </dsp:txBody>
      <dsp:txXfrm>
        <a:off x="50420" y="2286336"/>
        <a:ext cx="6162800" cy="932014"/>
      </dsp:txXfrm>
    </dsp:sp>
    <dsp:sp modelId="{3F5587E6-4100-4C14-A8AA-0796D3ABBAD1}">
      <dsp:nvSpPr>
        <dsp:cNvPr id="0" name=""/>
        <dsp:cNvSpPr/>
      </dsp:nvSpPr>
      <dsp:spPr>
        <a:xfrm>
          <a:off x="0" y="3343651"/>
          <a:ext cx="6263640" cy="1032854"/>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Kimberly Malcolm, Regional Associate – Downstate Team</a:t>
          </a:r>
        </a:p>
      </dsp:txBody>
      <dsp:txXfrm>
        <a:off x="50420" y="3394071"/>
        <a:ext cx="6162800" cy="932014"/>
      </dsp:txXfrm>
    </dsp:sp>
    <dsp:sp modelId="{6EBEB6C7-D839-4150-962D-5ABA626587B8}">
      <dsp:nvSpPr>
        <dsp:cNvPr id="0" name=""/>
        <dsp:cNvSpPr/>
      </dsp:nvSpPr>
      <dsp:spPr>
        <a:xfrm>
          <a:off x="0" y="4451385"/>
          <a:ext cx="6263640" cy="103285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Lisa Pearson, Regional Associate – Upstate Team</a:t>
          </a:r>
        </a:p>
      </dsp:txBody>
      <dsp:txXfrm>
        <a:off x="50420" y="4501805"/>
        <a:ext cx="6162800" cy="93201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4499A9-5003-4A5B-90D1-4EDDA27A7D2F}">
      <dsp:nvSpPr>
        <dsp:cNvPr id="0" name=""/>
        <dsp:cNvSpPr/>
      </dsp:nvSpPr>
      <dsp:spPr>
        <a:xfrm>
          <a:off x="284302" y="1468173"/>
          <a:ext cx="1047007" cy="10470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BC5245-173F-452B-895C-378678093A89}">
      <dsp:nvSpPr>
        <dsp:cNvPr id="0" name=""/>
        <dsp:cNvSpPr/>
      </dsp:nvSpPr>
      <dsp:spPr>
        <a:xfrm>
          <a:off x="504173" y="1688045"/>
          <a:ext cx="607264" cy="607264"/>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A90DD7-F73A-4A45-9319-08CB69CD5CEA}">
      <dsp:nvSpPr>
        <dsp:cNvPr id="0" name=""/>
        <dsp:cNvSpPr/>
      </dsp:nvSpPr>
      <dsp:spPr>
        <a:xfrm>
          <a:off x="1555668" y="1468173"/>
          <a:ext cx="2467946" cy="1047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b="1" kern="1200" dirty="0"/>
            <a:t>EPE Budgets are not binding, since the budgets are based on estimated contact hours.  The budgets still need to be completed and the calculations need to be accurate. In addition, the budgets can only include allowable expenditures.</a:t>
          </a:r>
        </a:p>
      </dsp:txBody>
      <dsp:txXfrm>
        <a:off x="1555668" y="1468173"/>
        <a:ext cx="2467946" cy="1047007"/>
      </dsp:txXfrm>
    </dsp:sp>
    <dsp:sp modelId="{AF4351AF-0077-4EAD-9A78-17D60FE6A180}">
      <dsp:nvSpPr>
        <dsp:cNvPr id="0" name=""/>
        <dsp:cNvSpPr/>
      </dsp:nvSpPr>
      <dsp:spPr>
        <a:xfrm>
          <a:off x="4453635" y="1468173"/>
          <a:ext cx="1047007" cy="104700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C5A102-AEB2-47F5-91E7-A660C9E4DA0C}">
      <dsp:nvSpPr>
        <dsp:cNvPr id="0" name=""/>
        <dsp:cNvSpPr/>
      </dsp:nvSpPr>
      <dsp:spPr>
        <a:xfrm>
          <a:off x="4673507" y="1688045"/>
          <a:ext cx="607264" cy="607264"/>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8A86BA-35AD-48A3-92C9-6EC4F215CB4F}">
      <dsp:nvSpPr>
        <dsp:cNvPr id="0" name=""/>
        <dsp:cNvSpPr/>
      </dsp:nvSpPr>
      <dsp:spPr>
        <a:xfrm>
          <a:off x="5725001" y="1213604"/>
          <a:ext cx="2467946" cy="1556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b="1" kern="1200" dirty="0"/>
            <a:t>80% of the total budget amount must be directly related to Instruction. No more than 20% of the total budget amount can be attributable to Administrative costs</a:t>
          </a:r>
        </a:p>
      </dsp:txBody>
      <dsp:txXfrm>
        <a:off x="5725001" y="1213604"/>
        <a:ext cx="2467946" cy="155614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88FEC-66A5-4543-9389-A94E7DD404B8}">
      <dsp:nvSpPr>
        <dsp:cNvPr id="0" name=""/>
        <dsp:cNvSpPr/>
      </dsp:nvSpPr>
      <dsp:spPr>
        <a:xfrm>
          <a:off x="523813" y="2708"/>
          <a:ext cx="2358838" cy="141530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Class Hours/Size Waiver – Need justification and attestation that class quality will not be impacted</a:t>
          </a:r>
        </a:p>
      </dsp:txBody>
      <dsp:txXfrm>
        <a:off x="523813" y="2708"/>
        <a:ext cx="2358838" cy="1415303"/>
      </dsp:txXfrm>
    </dsp:sp>
    <dsp:sp modelId="{967CFB0E-F847-47B9-BD58-DA859E606877}">
      <dsp:nvSpPr>
        <dsp:cNvPr id="0" name=""/>
        <dsp:cNvSpPr/>
      </dsp:nvSpPr>
      <dsp:spPr>
        <a:xfrm>
          <a:off x="3118536" y="2708"/>
          <a:ext cx="2358838" cy="1415303"/>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HSE Testing Waiver – Limited to 1% of prior year’s actual EPE Accruals</a:t>
          </a:r>
        </a:p>
      </dsp:txBody>
      <dsp:txXfrm>
        <a:off x="3118536" y="2708"/>
        <a:ext cx="2358838" cy="1415303"/>
      </dsp:txXfrm>
    </dsp:sp>
    <dsp:sp modelId="{43899608-8263-411F-8ECF-4BFCE2999F61}">
      <dsp:nvSpPr>
        <dsp:cNvPr id="0" name=""/>
        <dsp:cNvSpPr/>
      </dsp:nvSpPr>
      <dsp:spPr>
        <a:xfrm>
          <a:off x="5713258" y="2708"/>
          <a:ext cx="2358838" cy="1415303"/>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Geographic Waiver – Need Superintendent/District Superintendent signatures</a:t>
          </a:r>
        </a:p>
      </dsp:txBody>
      <dsp:txXfrm>
        <a:off x="5713258" y="2708"/>
        <a:ext cx="2358838" cy="1415303"/>
      </dsp:txXfrm>
    </dsp:sp>
    <dsp:sp modelId="{A6FCA01B-0AEB-495E-AAB6-45DEFAB511A7}">
      <dsp:nvSpPr>
        <dsp:cNvPr id="0" name=""/>
        <dsp:cNvSpPr/>
      </dsp:nvSpPr>
      <dsp:spPr>
        <a:xfrm>
          <a:off x="523813" y="1653895"/>
          <a:ext cx="2358838" cy="1415303"/>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FTE – Need FTE signed agreement and FTE Budget</a:t>
          </a:r>
        </a:p>
      </dsp:txBody>
      <dsp:txXfrm>
        <a:off x="523813" y="1653895"/>
        <a:ext cx="2358838" cy="1415303"/>
      </dsp:txXfrm>
    </dsp:sp>
    <dsp:sp modelId="{5A9A3C81-F5E4-46FE-B152-551C82AEA66B}">
      <dsp:nvSpPr>
        <dsp:cNvPr id="0" name=""/>
        <dsp:cNvSpPr/>
      </dsp:nvSpPr>
      <dsp:spPr>
        <a:xfrm>
          <a:off x="3118536" y="1653895"/>
          <a:ext cx="2358838" cy="1415303"/>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Work Experience – Need signed agreement and curriculum</a:t>
          </a:r>
        </a:p>
      </dsp:txBody>
      <dsp:txXfrm>
        <a:off x="3118536" y="1653895"/>
        <a:ext cx="2358838" cy="1415303"/>
      </dsp:txXfrm>
    </dsp:sp>
    <dsp:sp modelId="{15030374-3509-48C5-B219-45D27C73FA78}">
      <dsp:nvSpPr>
        <dsp:cNvPr id="0" name=""/>
        <dsp:cNvSpPr/>
      </dsp:nvSpPr>
      <dsp:spPr>
        <a:xfrm>
          <a:off x="5713258" y="1653895"/>
          <a:ext cx="2358838" cy="141530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Distance Education – Need to ensure sufficient hours of instruction being provided </a:t>
          </a:r>
        </a:p>
      </dsp:txBody>
      <dsp:txXfrm>
        <a:off x="5713258" y="1653895"/>
        <a:ext cx="2358838" cy="1415303"/>
      </dsp:txXfrm>
    </dsp:sp>
    <dsp:sp modelId="{F9D5F7A2-76D5-4EA6-BF94-C21827582D42}">
      <dsp:nvSpPr>
        <dsp:cNvPr id="0" name=""/>
        <dsp:cNvSpPr/>
      </dsp:nvSpPr>
      <dsp:spPr>
        <a:xfrm>
          <a:off x="523813" y="3305083"/>
          <a:ext cx="2358838" cy="1415303"/>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Fast Track – Need description for Other Custom Strategies</a:t>
          </a:r>
        </a:p>
      </dsp:txBody>
      <dsp:txXfrm>
        <a:off x="523813" y="3305083"/>
        <a:ext cx="2358838" cy="1415303"/>
      </dsp:txXfrm>
    </dsp:sp>
    <dsp:sp modelId="{7607DAFC-F5AE-4F6B-B015-EB428FCF231E}">
      <dsp:nvSpPr>
        <dsp:cNvPr id="0" name=""/>
        <dsp:cNvSpPr/>
      </dsp:nvSpPr>
      <dsp:spPr>
        <a:xfrm>
          <a:off x="3118536" y="3305083"/>
          <a:ext cx="2358838" cy="1415303"/>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Attendance Policy – Rosters need to be generated from ASISTS</a:t>
          </a:r>
        </a:p>
      </dsp:txBody>
      <dsp:txXfrm>
        <a:off x="3118536" y="3305083"/>
        <a:ext cx="2358838" cy="1415303"/>
      </dsp:txXfrm>
    </dsp:sp>
    <dsp:sp modelId="{50EB7426-15CC-4AC4-A320-C6555D1EE430}">
      <dsp:nvSpPr>
        <dsp:cNvPr id="0" name=""/>
        <dsp:cNvSpPr/>
      </dsp:nvSpPr>
      <dsp:spPr>
        <a:xfrm>
          <a:off x="5713258" y="3305083"/>
          <a:ext cx="2358838" cy="1415303"/>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Statement of General Assurances – Need signature and agency information</a:t>
          </a:r>
        </a:p>
      </dsp:txBody>
      <dsp:txXfrm>
        <a:off x="5713258" y="3305083"/>
        <a:ext cx="2358838" cy="14153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5F372-A462-4178-AA1F-CD293350BED4}">
      <dsp:nvSpPr>
        <dsp:cNvPr id="0" name=""/>
        <dsp:cNvSpPr/>
      </dsp:nvSpPr>
      <dsp:spPr>
        <a:xfrm>
          <a:off x="439586" y="1134159"/>
          <a:ext cx="713496" cy="7134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79DA1B-455B-4EBB-9958-0E4F3295143A}">
      <dsp:nvSpPr>
        <dsp:cNvPr id="0" name=""/>
        <dsp:cNvSpPr/>
      </dsp:nvSpPr>
      <dsp:spPr>
        <a:xfrm>
          <a:off x="3560" y="2441877"/>
          <a:ext cx="1585546" cy="2653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b="0" i="0" kern="1200" baseline="0" dirty="0"/>
            <a:t>Include only staff that are employees of the agency.  LZ’s do not include Instructional Staff</a:t>
          </a:r>
          <a:endParaRPr lang="en-US" sz="2400" kern="1200" dirty="0"/>
        </a:p>
      </dsp:txBody>
      <dsp:txXfrm>
        <a:off x="3560" y="2441877"/>
        <a:ext cx="1585546" cy="2653313"/>
      </dsp:txXfrm>
    </dsp:sp>
    <dsp:sp modelId="{09E646F2-70C2-437A-8E55-0B8CFBC43725}">
      <dsp:nvSpPr>
        <dsp:cNvPr id="0" name=""/>
        <dsp:cNvSpPr/>
      </dsp:nvSpPr>
      <dsp:spPr>
        <a:xfrm>
          <a:off x="2302603" y="1134159"/>
          <a:ext cx="713496" cy="7134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0304A1-3FB4-4AAB-9F1A-4E6D24C358D3}">
      <dsp:nvSpPr>
        <dsp:cNvPr id="0" name=""/>
        <dsp:cNvSpPr/>
      </dsp:nvSpPr>
      <dsp:spPr>
        <a:xfrm>
          <a:off x="1866578" y="2441877"/>
          <a:ext cx="1585546" cy="2653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b="1" i="0" kern="1200" baseline="0" dirty="0"/>
            <a:t>Do not include</a:t>
          </a:r>
          <a:r>
            <a:rPr lang="en-US" sz="2400" b="0" i="0" kern="1200" baseline="0" dirty="0"/>
            <a:t>; consultants, per diem staff, central administrative staff (business office staff).</a:t>
          </a:r>
          <a:endParaRPr lang="en-US" sz="2400" kern="1200" dirty="0"/>
        </a:p>
      </dsp:txBody>
      <dsp:txXfrm>
        <a:off x="1866578" y="2441877"/>
        <a:ext cx="1585546" cy="2653313"/>
      </dsp:txXfrm>
    </dsp:sp>
    <dsp:sp modelId="{7947B7C7-E264-46CC-A929-8A7B53779B03}">
      <dsp:nvSpPr>
        <dsp:cNvPr id="0" name=""/>
        <dsp:cNvSpPr/>
      </dsp:nvSpPr>
      <dsp:spPr>
        <a:xfrm>
          <a:off x="4165621" y="1134159"/>
          <a:ext cx="713496" cy="713496"/>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3F0E85-E5D6-4B86-BA1E-4A5CE4F88289}">
      <dsp:nvSpPr>
        <dsp:cNvPr id="0" name=""/>
        <dsp:cNvSpPr/>
      </dsp:nvSpPr>
      <dsp:spPr>
        <a:xfrm>
          <a:off x="3729595" y="2441877"/>
          <a:ext cx="1585546" cy="2653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b="0" i="0" kern="1200" baseline="0" dirty="0"/>
            <a:t>One full-time equivalent (FTE) equals one person working an entire week each week of the project</a:t>
          </a:r>
          <a:r>
            <a:rPr lang="en-US" sz="1400" b="0" i="0" kern="1200" baseline="0" dirty="0"/>
            <a:t>.  </a:t>
          </a:r>
          <a:endParaRPr lang="en-US" sz="1400" kern="1200" dirty="0"/>
        </a:p>
      </dsp:txBody>
      <dsp:txXfrm>
        <a:off x="3729595" y="2441877"/>
        <a:ext cx="1585546" cy="2653313"/>
      </dsp:txXfrm>
    </dsp:sp>
    <dsp:sp modelId="{4C04951D-D46D-4C48-8E6D-683F1C3A07F5}">
      <dsp:nvSpPr>
        <dsp:cNvPr id="0" name=""/>
        <dsp:cNvSpPr/>
      </dsp:nvSpPr>
      <dsp:spPr>
        <a:xfrm>
          <a:off x="6028638" y="1134159"/>
          <a:ext cx="713496" cy="71349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8DAB67-6A07-44FA-ACF2-92E3D0069A43}">
      <dsp:nvSpPr>
        <dsp:cNvPr id="0" name=""/>
        <dsp:cNvSpPr/>
      </dsp:nvSpPr>
      <dsp:spPr>
        <a:xfrm>
          <a:off x="5592613" y="2441877"/>
          <a:ext cx="1585546" cy="2653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Be sure to include the required FTE for the Program Director and Case Manager</a:t>
          </a:r>
          <a:r>
            <a:rPr lang="en-US" sz="1400" kern="1200" dirty="0"/>
            <a:t>.</a:t>
          </a:r>
        </a:p>
      </dsp:txBody>
      <dsp:txXfrm>
        <a:off x="5592613" y="2441877"/>
        <a:ext cx="1585546" cy="26533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D0772E-E0AA-407D-B60D-2F5379C5E06E}">
      <dsp:nvSpPr>
        <dsp:cNvPr id="0" name=""/>
        <dsp:cNvSpPr/>
      </dsp:nvSpPr>
      <dsp:spPr>
        <a:xfrm>
          <a:off x="636332" y="334567"/>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901F73-A9D1-49BB-A8D6-CF86CE22D3AC}">
      <dsp:nvSpPr>
        <dsp:cNvPr id="0" name=""/>
        <dsp:cNvSpPr/>
      </dsp:nvSpPr>
      <dsp:spPr>
        <a:xfrm>
          <a:off x="141332" y="1891578"/>
          <a:ext cx="1800000" cy="34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b="0" i="0" kern="1200" baseline="0" dirty="0"/>
            <a:t>Include salaries for teacher aides, secretarial and clerical assistance, and for personnel in pupil transportation and building operation and maintenance.  </a:t>
          </a:r>
          <a:endParaRPr lang="en-US" sz="2000" kern="1200" dirty="0"/>
        </a:p>
      </dsp:txBody>
      <dsp:txXfrm>
        <a:off x="141332" y="1891578"/>
        <a:ext cx="1800000" cy="3420000"/>
      </dsp:txXfrm>
    </dsp:sp>
    <dsp:sp modelId="{9A9F90D7-64E5-4328-A93B-DA86E5C2AEF5}">
      <dsp:nvSpPr>
        <dsp:cNvPr id="0" name=""/>
        <dsp:cNvSpPr/>
      </dsp:nvSpPr>
      <dsp:spPr>
        <a:xfrm>
          <a:off x="2751332" y="334567"/>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24ACB6-8EDF-4D7E-96A5-B16E15C76CAA}">
      <dsp:nvSpPr>
        <dsp:cNvPr id="0" name=""/>
        <dsp:cNvSpPr/>
      </dsp:nvSpPr>
      <dsp:spPr>
        <a:xfrm>
          <a:off x="2256332" y="1891578"/>
          <a:ext cx="1800000" cy="34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b="1" i="0" kern="1200" baseline="0" dirty="0"/>
            <a:t>Do not include </a:t>
          </a:r>
          <a:r>
            <a:rPr lang="en-US" sz="2400" b="0" i="0" kern="1200" baseline="0" dirty="0"/>
            <a:t>central administrative staff that are considered indirect costs, e.g., account clerks.</a:t>
          </a:r>
          <a:endParaRPr lang="en-US" sz="2400" kern="1200" dirty="0"/>
        </a:p>
      </dsp:txBody>
      <dsp:txXfrm>
        <a:off x="2256332" y="1891578"/>
        <a:ext cx="1800000" cy="3420000"/>
      </dsp:txXfrm>
    </dsp:sp>
    <dsp:sp modelId="{6FA206A7-38E2-427D-A516-DEF4A672B88E}">
      <dsp:nvSpPr>
        <dsp:cNvPr id="0" name=""/>
        <dsp:cNvSpPr/>
      </dsp:nvSpPr>
      <dsp:spPr>
        <a:xfrm>
          <a:off x="4866332" y="334567"/>
          <a:ext cx="810000" cy="810000"/>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2F7DC8-B300-490A-8165-A4D214424090}">
      <dsp:nvSpPr>
        <dsp:cNvPr id="0" name=""/>
        <dsp:cNvSpPr/>
      </dsp:nvSpPr>
      <dsp:spPr>
        <a:xfrm>
          <a:off x="4371332" y="1891578"/>
          <a:ext cx="1800000" cy="34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Be sure to include the required FTE for the Data Manager.</a:t>
          </a:r>
        </a:p>
      </dsp:txBody>
      <dsp:txXfrm>
        <a:off x="4371332" y="1891578"/>
        <a:ext cx="1800000" cy="34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B0307-4FAD-43F1-8C84-F92821159A09}">
      <dsp:nvSpPr>
        <dsp:cNvPr id="0" name=""/>
        <dsp:cNvSpPr/>
      </dsp:nvSpPr>
      <dsp:spPr>
        <a:xfrm>
          <a:off x="486364" y="448354"/>
          <a:ext cx="795761" cy="79576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602C3B-EA18-4083-87BC-730A441F6B1B}">
      <dsp:nvSpPr>
        <dsp:cNvPr id="0" name=""/>
        <dsp:cNvSpPr/>
      </dsp:nvSpPr>
      <dsp:spPr>
        <a:xfrm>
          <a:off x="65" y="1970495"/>
          <a:ext cx="1768359" cy="3320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b="0" i="0" kern="1200" baseline="0" dirty="0"/>
            <a:t>Include consultants (indicate per diem rate), rentals, tuition, and other contractual services.  </a:t>
          </a:r>
          <a:endParaRPr lang="en-US" sz="2400" kern="1200" dirty="0"/>
        </a:p>
      </dsp:txBody>
      <dsp:txXfrm>
        <a:off x="65" y="1970495"/>
        <a:ext cx="1768359" cy="3320336"/>
      </dsp:txXfrm>
    </dsp:sp>
    <dsp:sp modelId="{469EFA0A-DA1B-4DA7-A647-3A0B8A878478}">
      <dsp:nvSpPr>
        <dsp:cNvPr id="0" name=""/>
        <dsp:cNvSpPr/>
      </dsp:nvSpPr>
      <dsp:spPr>
        <a:xfrm>
          <a:off x="2564186" y="448354"/>
          <a:ext cx="795761" cy="79576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C5E0A9-6058-405E-AA12-CC2024E152FA}">
      <dsp:nvSpPr>
        <dsp:cNvPr id="0" name=""/>
        <dsp:cNvSpPr/>
      </dsp:nvSpPr>
      <dsp:spPr>
        <a:xfrm>
          <a:off x="2077887" y="1970495"/>
          <a:ext cx="1768359" cy="3320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b="0" i="0" kern="1200" baseline="0" dirty="0"/>
            <a:t>Purchased Services from a BOCES, if other than applicant agency, should be budgeted under Purchased Services with BOCES, Code 49.</a:t>
          </a:r>
          <a:endParaRPr lang="en-US" sz="2000" kern="1200" dirty="0"/>
        </a:p>
      </dsp:txBody>
      <dsp:txXfrm>
        <a:off x="2077887" y="1970495"/>
        <a:ext cx="1768359" cy="3320336"/>
      </dsp:txXfrm>
    </dsp:sp>
    <dsp:sp modelId="{8A08AE30-8907-4959-A521-15D9C569AA91}">
      <dsp:nvSpPr>
        <dsp:cNvPr id="0" name=""/>
        <dsp:cNvSpPr/>
      </dsp:nvSpPr>
      <dsp:spPr>
        <a:xfrm>
          <a:off x="4642008" y="448354"/>
          <a:ext cx="795761" cy="795761"/>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FC390C-BF63-4D35-ACC1-B2D4B7F68CE2}">
      <dsp:nvSpPr>
        <dsp:cNvPr id="0" name=""/>
        <dsp:cNvSpPr/>
      </dsp:nvSpPr>
      <dsp:spPr>
        <a:xfrm>
          <a:off x="4155710" y="1970495"/>
          <a:ext cx="1768359" cy="3320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Be sure to provide the item description, service provider, calculation of cost (rate x frequency) and the proposed expenditure amount.</a:t>
          </a:r>
        </a:p>
      </dsp:txBody>
      <dsp:txXfrm>
        <a:off x="4155710" y="1970495"/>
        <a:ext cx="1768359" cy="33203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2D1D1-D388-4A75-91A4-F0AF4CA3A021}">
      <dsp:nvSpPr>
        <dsp:cNvPr id="0" name=""/>
        <dsp:cNvSpPr/>
      </dsp:nvSpPr>
      <dsp:spPr>
        <a:xfrm>
          <a:off x="636332" y="551722"/>
          <a:ext cx="810000" cy="810000"/>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6931C8-F614-4763-8E6A-EFFE1178FB06}">
      <dsp:nvSpPr>
        <dsp:cNvPr id="0" name=""/>
        <dsp:cNvSpPr/>
      </dsp:nvSpPr>
      <dsp:spPr>
        <a:xfrm>
          <a:off x="141332" y="2057150"/>
          <a:ext cx="1800000" cy="31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b="0" i="0" kern="1200" baseline="0" dirty="0"/>
            <a:t>Include computers, software, assessment materials, library books, classroom supplies and equipment items under $5,000 per unit.</a:t>
          </a:r>
          <a:endParaRPr lang="en-US" sz="2000" kern="1200" dirty="0"/>
        </a:p>
      </dsp:txBody>
      <dsp:txXfrm>
        <a:off x="141332" y="2057150"/>
        <a:ext cx="1800000" cy="3130312"/>
      </dsp:txXfrm>
    </dsp:sp>
    <dsp:sp modelId="{8F292DD5-7EAB-4CD9-BBDE-B369CB7AA080}">
      <dsp:nvSpPr>
        <dsp:cNvPr id="0" name=""/>
        <dsp:cNvSpPr/>
      </dsp:nvSpPr>
      <dsp:spPr>
        <a:xfrm>
          <a:off x="2751332" y="551722"/>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713243-47F5-40D8-8FDD-794887723834}">
      <dsp:nvSpPr>
        <dsp:cNvPr id="0" name=""/>
        <dsp:cNvSpPr/>
      </dsp:nvSpPr>
      <dsp:spPr>
        <a:xfrm>
          <a:off x="2256332" y="2057150"/>
          <a:ext cx="1800000" cy="31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b="0" i="0" kern="1200" baseline="0" dirty="0"/>
            <a:t>Be sure to provide the item description, quantity and unit cost.</a:t>
          </a:r>
          <a:endParaRPr lang="en-US" sz="2400" kern="1200" dirty="0"/>
        </a:p>
      </dsp:txBody>
      <dsp:txXfrm>
        <a:off x="2256332" y="2057150"/>
        <a:ext cx="1800000" cy="3130312"/>
      </dsp:txXfrm>
    </dsp:sp>
    <dsp:sp modelId="{4A5BCE65-C8C6-4618-BCAD-4EDC950663B0}">
      <dsp:nvSpPr>
        <dsp:cNvPr id="0" name=""/>
        <dsp:cNvSpPr/>
      </dsp:nvSpPr>
      <dsp:spPr>
        <a:xfrm>
          <a:off x="4866332" y="551722"/>
          <a:ext cx="810000" cy="810000"/>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D542AE-07A1-44FF-8BD6-AA13CD55CD5D}">
      <dsp:nvSpPr>
        <dsp:cNvPr id="0" name=""/>
        <dsp:cNvSpPr/>
      </dsp:nvSpPr>
      <dsp:spPr>
        <a:xfrm>
          <a:off x="4371332" y="2057150"/>
          <a:ext cx="1800000" cy="31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Verify that calculations are correct: Quantity X Unit Cost = Proposed Expenditure.</a:t>
          </a:r>
        </a:p>
      </dsp:txBody>
      <dsp:txXfrm>
        <a:off x="4371332" y="2057150"/>
        <a:ext cx="1800000" cy="31303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0E2EC-2A54-40FF-BE35-13ECD9BF9EC1}">
      <dsp:nvSpPr>
        <dsp:cNvPr id="0" name=""/>
        <dsp:cNvSpPr/>
      </dsp:nvSpPr>
      <dsp:spPr>
        <a:xfrm>
          <a:off x="1042628" y="169871"/>
          <a:ext cx="702421" cy="7024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CD05EB-FF60-4821-9705-1B01BA473894}">
      <dsp:nvSpPr>
        <dsp:cNvPr id="0" name=""/>
        <dsp:cNvSpPr/>
      </dsp:nvSpPr>
      <dsp:spPr>
        <a:xfrm>
          <a:off x="613371" y="1257987"/>
          <a:ext cx="1560937" cy="1482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kern="1200" dirty="0"/>
            <a:t>Include pupil transportation, conference costs and travel of staff between instructional sites</a:t>
          </a:r>
          <a:r>
            <a:rPr lang="en-US" sz="1100" kern="1200" dirty="0"/>
            <a:t>.  </a:t>
          </a:r>
        </a:p>
      </dsp:txBody>
      <dsp:txXfrm>
        <a:off x="613371" y="1257987"/>
        <a:ext cx="1560937" cy="1482890"/>
      </dsp:txXfrm>
    </dsp:sp>
    <dsp:sp modelId="{548BC938-A1E5-4E9D-BB23-F9F365E22962}">
      <dsp:nvSpPr>
        <dsp:cNvPr id="0" name=""/>
        <dsp:cNvSpPr/>
      </dsp:nvSpPr>
      <dsp:spPr>
        <a:xfrm>
          <a:off x="2876730" y="169871"/>
          <a:ext cx="702421" cy="70242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129119-4E06-4BFF-A338-701D35516A04}">
      <dsp:nvSpPr>
        <dsp:cNvPr id="0" name=""/>
        <dsp:cNvSpPr/>
      </dsp:nvSpPr>
      <dsp:spPr>
        <a:xfrm>
          <a:off x="2447472" y="1257987"/>
          <a:ext cx="1560937" cy="1482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kern="1200" dirty="0"/>
            <a:t>Specify agency approved mileage rate for travel by personal car or school-owned vehicle</a:t>
          </a:r>
          <a:r>
            <a:rPr lang="en-US" sz="1400" kern="1200" dirty="0"/>
            <a:t>.</a:t>
          </a:r>
        </a:p>
      </dsp:txBody>
      <dsp:txXfrm>
        <a:off x="2447472" y="1257987"/>
        <a:ext cx="1560937" cy="1482890"/>
      </dsp:txXfrm>
    </dsp:sp>
    <dsp:sp modelId="{9C5FF26C-DAD6-44B3-91B5-1B1B82BB4D98}">
      <dsp:nvSpPr>
        <dsp:cNvPr id="0" name=""/>
        <dsp:cNvSpPr/>
      </dsp:nvSpPr>
      <dsp:spPr>
        <a:xfrm>
          <a:off x="4710832" y="169871"/>
          <a:ext cx="702421" cy="70242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C9BFD3-45E0-42EE-88D4-17DE55E3FEE0}">
      <dsp:nvSpPr>
        <dsp:cNvPr id="0" name=""/>
        <dsp:cNvSpPr/>
      </dsp:nvSpPr>
      <dsp:spPr>
        <a:xfrm>
          <a:off x="4281574" y="1257987"/>
          <a:ext cx="1560937" cy="1482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kern="1200" dirty="0"/>
            <a:t>Be sure to provide the position of traveler(s), destination and purpose and the calculation of cost.</a:t>
          </a:r>
        </a:p>
      </dsp:txBody>
      <dsp:txXfrm>
        <a:off x="4281574" y="1257987"/>
        <a:ext cx="1560937" cy="1482890"/>
      </dsp:txXfrm>
    </dsp:sp>
    <dsp:sp modelId="{0E129246-D7B3-41D1-B80F-9DE23BF7C7C4}">
      <dsp:nvSpPr>
        <dsp:cNvPr id="0" name=""/>
        <dsp:cNvSpPr/>
      </dsp:nvSpPr>
      <dsp:spPr>
        <a:xfrm>
          <a:off x="1959679" y="3131112"/>
          <a:ext cx="702421" cy="702421"/>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EFA030-D016-4714-B010-1EADB5CB5E31}">
      <dsp:nvSpPr>
        <dsp:cNvPr id="0" name=""/>
        <dsp:cNvSpPr/>
      </dsp:nvSpPr>
      <dsp:spPr>
        <a:xfrm>
          <a:off x="1530421" y="4219227"/>
          <a:ext cx="1560937" cy="1482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kern="1200" dirty="0"/>
            <a:t>Verify that calculations are correct: Estimated Miles X Mileage Rate = Proposed Expenditure.</a:t>
          </a:r>
        </a:p>
      </dsp:txBody>
      <dsp:txXfrm>
        <a:off x="1530421" y="4219227"/>
        <a:ext cx="1560937" cy="1482890"/>
      </dsp:txXfrm>
    </dsp:sp>
    <dsp:sp modelId="{7ECB280F-4FAE-4C7B-A366-9F3E60EE2C1A}">
      <dsp:nvSpPr>
        <dsp:cNvPr id="0" name=""/>
        <dsp:cNvSpPr/>
      </dsp:nvSpPr>
      <dsp:spPr>
        <a:xfrm>
          <a:off x="3793781" y="3131112"/>
          <a:ext cx="702421" cy="70242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C1F67F-F338-4FBB-8DB4-A2C789B85746}">
      <dsp:nvSpPr>
        <dsp:cNvPr id="0" name=""/>
        <dsp:cNvSpPr/>
      </dsp:nvSpPr>
      <dsp:spPr>
        <a:xfrm>
          <a:off x="3364523" y="4219227"/>
          <a:ext cx="1560937" cy="1482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baseline="0" dirty="0"/>
            <a:t>Out of State Travel is not an allowable expenditure.</a:t>
          </a:r>
          <a:endParaRPr lang="en-US" sz="1800" kern="1200" dirty="0"/>
        </a:p>
      </dsp:txBody>
      <dsp:txXfrm>
        <a:off x="3364523" y="4219227"/>
        <a:ext cx="1560937" cy="14828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C09FF-B8F8-43E6-832E-7E3AA03342C1}">
      <dsp:nvSpPr>
        <dsp:cNvPr id="0" name=""/>
        <dsp:cNvSpPr/>
      </dsp:nvSpPr>
      <dsp:spPr>
        <a:xfrm>
          <a:off x="725516" y="644909"/>
          <a:ext cx="882293" cy="8822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15EF08-0113-46E7-9639-A6D116A00E04}">
      <dsp:nvSpPr>
        <dsp:cNvPr id="0" name=""/>
        <dsp:cNvSpPr/>
      </dsp:nvSpPr>
      <dsp:spPr>
        <a:xfrm>
          <a:off x="186337" y="2339652"/>
          <a:ext cx="1960651" cy="372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School districts and BOCES should use the restricted indirect cost rate that has been approved for the school year in which the grant will operate</a:t>
          </a:r>
          <a:r>
            <a:rPr lang="en-US" sz="1400" kern="1200" dirty="0"/>
            <a:t>.  </a:t>
          </a:r>
        </a:p>
      </dsp:txBody>
      <dsp:txXfrm>
        <a:off x="186337" y="2339652"/>
        <a:ext cx="1960651" cy="3720937"/>
      </dsp:txXfrm>
    </dsp:sp>
    <dsp:sp modelId="{FAA9894F-4C64-4FDA-851C-7AA878760EB2}">
      <dsp:nvSpPr>
        <dsp:cNvPr id="0" name=""/>
        <dsp:cNvSpPr/>
      </dsp:nvSpPr>
      <dsp:spPr>
        <a:xfrm>
          <a:off x="3029282" y="644909"/>
          <a:ext cx="882293" cy="882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F22CC3-831E-4F85-9831-706B299F244C}">
      <dsp:nvSpPr>
        <dsp:cNvPr id="0" name=""/>
        <dsp:cNvSpPr/>
      </dsp:nvSpPr>
      <dsp:spPr>
        <a:xfrm>
          <a:off x="2490103" y="2339652"/>
          <a:ext cx="1960651" cy="372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Most other agencies (CBO’s and Non-Profits) are subject to a fixed maximum rate depending on the grant program and type of agency. </a:t>
          </a:r>
        </a:p>
      </dsp:txBody>
      <dsp:txXfrm>
        <a:off x="2490103" y="2339652"/>
        <a:ext cx="1960651" cy="3720937"/>
      </dsp:txXfrm>
    </dsp:sp>
    <dsp:sp modelId="{427E32A5-29E3-40EE-B30C-57ACBD8B401C}">
      <dsp:nvSpPr>
        <dsp:cNvPr id="0" name=""/>
        <dsp:cNvSpPr/>
      </dsp:nvSpPr>
      <dsp:spPr>
        <a:xfrm>
          <a:off x="5333048" y="644909"/>
          <a:ext cx="882293" cy="8822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5AC23C-DDF1-477C-A50E-AC452C6FF955}">
      <dsp:nvSpPr>
        <dsp:cNvPr id="0" name=""/>
        <dsp:cNvSpPr/>
      </dsp:nvSpPr>
      <dsp:spPr>
        <a:xfrm>
          <a:off x="4793869" y="2339652"/>
          <a:ext cx="1960651" cy="372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The modified direct cost used in the calculation of indirect cost must exclude equipment, minor remodeling, the portion of each subcontract exceeding $25,000 and any flow through funds</a:t>
          </a:r>
          <a:r>
            <a:rPr lang="en-US" sz="1400" kern="1200" dirty="0"/>
            <a:t>.</a:t>
          </a:r>
        </a:p>
      </dsp:txBody>
      <dsp:txXfrm>
        <a:off x="4793869" y="2339652"/>
        <a:ext cx="1960651" cy="37209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4B7E0-AE5F-4770-BA56-5D326B260DA3}">
      <dsp:nvSpPr>
        <dsp:cNvPr id="0" name=""/>
        <dsp:cNvSpPr/>
      </dsp:nvSpPr>
      <dsp:spPr>
        <a:xfrm>
          <a:off x="0" y="210021"/>
          <a:ext cx="4576301" cy="1427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baseline="0" dirty="0"/>
            <a:t>Allowable costs include salaries, associated employee benefits, purchased services, and supplies and materials related to alterations to existing sites.</a:t>
          </a:r>
          <a:endParaRPr lang="en-US" sz="2000" kern="1200" dirty="0"/>
        </a:p>
      </dsp:txBody>
      <dsp:txXfrm>
        <a:off x="69680" y="279701"/>
        <a:ext cx="4436941" cy="1288040"/>
      </dsp:txXfrm>
    </dsp:sp>
    <dsp:sp modelId="{A500999D-287E-4DA7-B052-3855FCEAC967}">
      <dsp:nvSpPr>
        <dsp:cNvPr id="0" name=""/>
        <dsp:cNvSpPr/>
      </dsp:nvSpPr>
      <dsp:spPr>
        <a:xfrm>
          <a:off x="0" y="1695022"/>
          <a:ext cx="4576301" cy="1427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baseline="0" dirty="0"/>
            <a:t>Be sure to include a description of the work to be performed, cost calculation and the proposed expenditure amount.</a:t>
          </a:r>
          <a:endParaRPr lang="en-US" sz="2000" kern="1200" dirty="0"/>
        </a:p>
      </dsp:txBody>
      <dsp:txXfrm>
        <a:off x="69680" y="1764702"/>
        <a:ext cx="4436941" cy="1288040"/>
      </dsp:txXfrm>
    </dsp:sp>
    <dsp:sp modelId="{4ACCD5D3-F027-4BEA-8CF8-5584542939A6}">
      <dsp:nvSpPr>
        <dsp:cNvPr id="0" name=""/>
        <dsp:cNvSpPr/>
      </dsp:nvSpPr>
      <dsp:spPr>
        <a:xfrm>
          <a:off x="0" y="3180022"/>
          <a:ext cx="4576301" cy="1427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Only minor remodeling exclusively for the proposed project will be considered.</a:t>
          </a:r>
        </a:p>
      </dsp:txBody>
      <dsp:txXfrm>
        <a:off x="69680" y="3249702"/>
        <a:ext cx="4436941" cy="12880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22BD8-9D6A-4AD0-A50A-6F11C1BCB322}">
      <dsp:nvSpPr>
        <dsp:cNvPr id="0" name=""/>
        <dsp:cNvSpPr/>
      </dsp:nvSpPr>
      <dsp:spPr>
        <a:xfrm>
          <a:off x="408414" y="268974"/>
          <a:ext cx="662080" cy="662080"/>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C08B1A-08B4-4841-94A2-CA87D87B14D3}">
      <dsp:nvSpPr>
        <dsp:cNvPr id="0" name=""/>
        <dsp:cNvSpPr/>
      </dsp:nvSpPr>
      <dsp:spPr>
        <a:xfrm>
          <a:off x="3810" y="1593130"/>
          <a:ext cx="1471289" cy="3089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Include equipment items having a unit value of $5,000 or more, number and type.</a:t>
          </a:r>
        </a:p>
      </dsp:txBody>
      <dsp:txXfrm>
        <a:off x="3810" y="1593130"/>
        <a:ext cx="1471289" cy="3089445"/>
      </dsp:txXfrm>
    </dsp:sp>
    <dsp:sp modelId="{F91FADB0-CABE-4126-8FE1-813824F55404}">
      <dsp:nvSpPr>
        <dsp:cNvPr id="0" name=""/>
        <dsp:cNvSpPr/>
      </dsp:nvSpPr>
      <dsp:spPr>
        <a:xfrm>
          <a:off x="2137179" y="268974"/>
          <a:ext cx="662080" cy="662080"/>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003747-9ED2-4548-966D-68AA4C7DE2AD}">
      <dsp:nvSpPr>
        <dsp:cNvPr id="0" name=""/>
        <dsp:cNvSpPr/>
      </dsp:nvSpPr>
      <dsp:spPr>
        <a:xfrm>
          <a:off x="1732575" y="1593130"/>
          <a:ext cx="1471289" cy="3089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Be sure to include a breakdown of the details including the item description, quantity and unit cost.</a:t>
          </a:r>
        </a:p>
      </dsp:txBody>
      <dsp:txXfrm>
        <a:off x="1732575" y="1593130"/>
        <a:ext cx="1471289" cy="3089445"/>
      </dsp:txXfrm>
    </dsp:sp>
    <dsp:sp modelId="{294D3773-303D-4A41-9808-2525D335B2F2}">
      <dsp:nvSpPr>
        <dsp:cNvPr id="0" name=""/>
        <dsp:cNvSpPr/>
      </dsp:nvSpPr>
      <dsp:spPr>
        <a:xfrm>
          <a:off x="3865944" y="185302"/>
          <a:ext cx="662080" cy="99676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3BE39A-48FF-4AA3-8028-3B8AD1EB9043}">
      <dsp:nvSpPr>
        <dsp:cNvPr id="0" name=""/>
        <dsp:cNvSpPr/>
      </dsp:nvSpPr>
      <dsp:spPr>
        <a:xfrm>
          <a:off x="3461339" y="1676802"/>
          <a:ext cx="1471289" cy="3089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 A</a:t>
          </a:r>
          <a:r>
            <a:rPr lang="en-US" sz="2000" b="0" i="0" kern="1200" baseline="0" dirty="0"/>
            <a:t>ll equipment to be purchased in support of this project with a unit cost of $5,000 or more should be itemized in this category. </a:t>
          </a:r>
          <a:endParaRPr lang="en-US" sz="2000" kern="1200" dirty="0"/>
        </a:p>
      </dsp:txBody>
      <dsp:txXfrm>
        <a:off x="3461339" y="1676802"/>
        <a:ext cx="1471289" cy="3089445"/>
      </dsp:txXfrm>
    </dsp:sp>
    <dsp:sp modelId="{C316A02E-CBF8-48BE-A03A-6FBB79597203}">
      <dsp:nvSpPr>
        <dsp:cNvPr id="0" name=""/>
        <dsp:cNvSpPr/>
      </dsp:nvSpPr>
      <dsp:spPr>
        <a:xfrm>
          <a:off x="5594708" y="268974"/>
          <a:ext cx="662080" cy="662080"/>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E9AE8E-6BCF-41D2-BD51-782B13F83C3F}">
      <dsp:nvSpPr>
        <dsp:cNvPr id="0" name=""/>
        <dsp:cNvSpPr/>
      </dsp:nvSpPr>
      <dsp:spPr>
        <a:xfrm>
          <a:off x="5190104" y="1593130"/>
          <a:ext cx="1471289" cy="3089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b="0" i="0" kern="1200" baseline="0" dirty="0"/>
            <a:t>Equipment items under $5,000 should be budgeted under Supplies and Materials, Code 45.   Repairs should be budgeted under Purchased Services, Code 40</a:t>
          </a:r>
          <a:r>
            <a:rPr lang="en-US" sz="1200" b="0" i="0" kern="1200" baseline="0" dirty="0"/>
            <a:t>.</a:t>
          </a:r>
          <a:endParaRPr lang="en-US" sz="1200" kern="1200" dirty="0"/>
        </a:p>
      </dsp:txBody>
      <dsp:txXfrm>
        <a:off x="5190104" y="1593130"/>
        <a:ext cx="1471289" cy="308944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C58F8-550F-415E-A4E6-EA111C2DF3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E45257-A3AD-46B1-9B92-8E7A4B6AE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9D0BF2-DEE6-4449-ACC9-56C172F0CA64}"/>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5" name="Footer Placeholder 4">
            <a:extLst>
              <a:ext uri="{FF2B5EF4-FFF2-40B4-BE49-F238E27FC236}">
                <a16:creationId xmlns:a16="http://schemas.microsoft.com/office/drawing/2014/main" id="{E99066A9-5152-417D-8761-C4DA7BB4C7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E47BE9-8B74-470A-BE4C-6E96BB0A4488}"/>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1406098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6FF77-437A-4D4E-89B1-3F413CDF15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37726E-9DBC-4162-AE38-E4C0A05AC4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B5412D-82BB-4A02-944D-EA1EFF9CF4D8}"/>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5" name="Footer Placeholder 4">
            <a:extLst>
              <a:ext uri="{FF2B5EF4-FFF2-40B4-BE49-F238E27FC236}">
                <a16:creationId xmlns:a16="http://schemas.microsoft.com/office/drawing/2014/main" id="{85D4CD23-E5BA-4D54-A98B-FB5D531ECC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CBA6A46-7394-49F3-8DF0-8895D7C35B13}"/>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1289420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EB3945-5358-4880-B877-BC05539FE1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877A93-9AF8-424E-80B3-B84562FF2B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B1A4BE-FEBF-4A3D-BDD9-000F3C3BB66C}"/>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5" name="Footer Placeholder 4">
            <a:extLst>
              <a:ext uri="{FF2B5EF4-FFF2-40B4-BE49-F238E27FC236}">
                <a16:creationId xmlns:a16="http://schemas.microsoft.com/office/drawing/2014/main" id="{40FFC5CC-9737-4C01-8760-AB68CFEFF08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360890-42FC-42A2-8517-94702C76DC79}"/>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1892753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77CBB-B368-48E6-9986-04E08752D2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B001F1-6349-4B16-ADE0-519FC4C0AB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B6C76-2710-4034-BAB8-A10D57ACD208}"/>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5" name="Footer Placeholder 4">
            <a:extLst>
              <a:ext uri="{FF2B5EF4-FFF2-40B4-BE49-F238E27FC236}">
                <a16:creationId xmlns:a16="http://schemas.microsoft.com/office/drawing/2014/main" id="{52C7FAB2-4390-4FD7-8F7B-939205EC4F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9412B2-A852-473E-9FDC-23979D50BFBC}"/>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237773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8148D-5D7E-41D8-9EE1-6402C9051E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7FAF2E-E6B0-4DB1-9E94-1E043527AF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FEE704-55FF-4F69-BC46-C815E9E9FDAA}"/>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5" name="Footer Placeholder 4">
            <a:extLst>
              <a:ext uri="{FF2B5EF4-FFF2-40B4-BE49-F238E27FC236}">
                <a16:creationId xmlns:a16="http://schemas.microsoft.com/office/drawing/2014/main" id="{21FA85CC-AD53-43B3-B52C-B855C185E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E24539-A94A-4481-9035-A9A2EE6D85DC}"/>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4020209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E0F73-2BF0-41A7-9373-9134890EDA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617FB4-97B2-43C7-BD62-40C627DCC8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073D0B-0E84-4D97-B499-8250D49CD8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EFBFF1-3737-487C-8530-1262C79A777A}"/>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6" name="Footer Placeholder 5">
            <a:extLst>
              <a:ext uri="{FF2B5EF4-FFF2-40B4-BE49-F238E27FC236}">
                <a16:creationId xmlns:a16="http://schemas.microsoft.com/office/drawing/2014/main" id="{AF8B93B3-C875-46CD-B6B5-65E027B3A2E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8DA5CD2-512A-4662-A907-ED27D3ED5B3C}"/>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63550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EA341-A70E-4171-8A47-0D7C7B1950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76DB26-F5A1-4ED5-B31C-475145664B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693E7A-2BC0-41B7-ABB0-1DB18A6766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0EE41F-109A-4020-AABE-D728828D00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6A53E8-DC94-4CC4-A14E-2EF097D95C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0AF218-51EE-476C-B274-C6C412507B7B}"/>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8" name="Footer Placeholder 7">
            <a:extLst>
              <a:ext uri="{FF2B5EF4-FFF2-40B4-BE49-F238E27FC236}">
                <a16:creationId xmlns:a16="http://schemas.microsoft.com/office/drawing/2014/main" id="{9C20987F-A2B8-4B06-888E-BAF1184063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D7A5407-8033-43A5-B074-6448E5015275}"/>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88942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1E8E3-A660-439A-9A8E-6F30B8AF19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BCD2E4-9C74-4645-BEC9-E54425ED448E}"/>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4" name="Footer Placeholder 3">
            <a:extLst>
              <a:ext uri="{FF2B5EF4-FFF2-40B4-BE49-F238E27FC236}">
                <a16:creationId xmlns:a16="http://schemas.microsoft.com/office/drawing/2014/main" id="{343E62A6-4D1E-4908-8751-BC948043A0E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9F7BDD2-F9A7-41FB-AA67-C5B0AABF69FC}"/>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336163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B01415-D003-4E52-92CC-9DA736BC930D}"/>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3" name="Footer Placeholder 2">
            <a:extLst>
              <a:ext uri="{FF2B5EF4-FFF2-40B4-BE49-F238E27FC236}">
                <a16:creationId xmlns:a16="http://schemas.microsoft.com/office/drawing/2014/main" id="{15DB8CCD-C45E-4BE0-9E55-2C4EBF35FFC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4E106A-E7C0-4342-B900-D732313C0043}"/>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4174921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606B6-88D0-479F-B265-821405F6B7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C21FF5-2F9F-4F07-868A-4BA3FE1639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7C0263-80A9-4B3D-B187-75967BFF9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A52A52-8A4F-4B74-844C-3A24183DB74B}"/>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6" name="Footer Placeholder 5">
            <a:extLst>
              <a:ext uri="{FF2B5EF4-FFF2-40B4-BE49-F238E27FC236}">
                <a16:creationId xmlns:a16="http://schemas.microsoft.com/office/drawing/2014/main" id="{30ED362C-5809-4E64-9125-B3041C39406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30B960C-7AB5-4CEA-8151-11417139D43C}"/>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2189560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ABC23-25AD-4BDF-B4BA-CF45E4ABBE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E6FC2F-5D4F-45E5-AD4B-BD1AE1B142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134FC2B-160F-414B-A93A-87A6F0B4E6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FCF75F-917B-4BC2-B782-E4B64F399CC9}"/>
              </a:ext>
            </a:extLst>
          </p:cNvPr>
          <p:cNvSpPr>
            <a:spLocks noGrp="1"/>
          </p:cNvSpPr>
          <p:nvPr>
            <p:ph type="dt" sz="half" idx="10"/>
          </p:nvPr>
        </p:nvSpPr>
        <p:spPr/>
        <p:txBody>
          <a:bodyPr/>
          <a:lstStyle/>
          <a:p>
            <a:fld id="{42D187FF-C166-4AE3-8999-FF0D47B729FE}" type="datetimeFigureOut">
              <a:rPr lang="en-US" smtClean="0"/>
              <a:t>8/31/2022</a:t>
            </a:fld>
            <a:endParaRPr lang="en-US" dirty="0"/>
          </a:p>
        </p:txBody>
      </p:sp>
      <p:sp>
        <p:nvSpPr>
          <p:cNvPr id="6" name="Footer Placeholder 5">
            <a:extLst>
              <a:ext uri="{FF2B5EF4-FFF2-40B4-BE49-F238E27FC236}">
                <a16:creationId xmlns:a16="http://schemas.microsoft.com/office/drawing/2014/main" id="{41BC9E70-18DA-4AC0-AC8E-7C1B00ECFA7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A52ACA-8CB0-4866-A97A-DAD561A64EA0}"/>
              </a:ext>
            </a:extLst>
          </p:cNvPr>
          <p:cNvSpPr>
            <a:spLocks noGrp="1"/>
          </p:cNvSpPr>
          <p:nvPr>
            <p:ph type="sldNum" sz="quarter" idx="12"/>
          </p:nvPr>
        </p:nvSpPr>
        <p:spPr/>
        <p:txBody>
          <a:bodyPr/>
          <a:lstStyle/>
          <a:p>
            <a:fld id="{CA86E3DE-5441-49F0-9CAE-5B9FEB405DE6}" type="slidenum">
              <a:rPr lang="en-US" smtClean="0"/>
              <a:t>‹#›</a:t>
            </a:fld>
            <a:endParaRPr lang="en-US" dirty="0"/>
          </a:p>
        </p:txBody>
      </p:sp>
    </p:spTree>
    <p:extLst>
      <p:ext uri="{BB962C8B-B14F-4D97-AF65-F5344CB8AC3E}">
        <p14:creationId xmlns:p14="http://schemas.microsoft.com/office/powerpoint/2010/main" val="1574942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94DB10-71BB-4E9A-8045-DFA2DB5EA6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B69F53-43CD-4E29-B020-DF71F808C8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2D02C7-A2B7-4254-B9CA-EC107EEEC0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187FF-C166-4AE3-8999-FF0D47B729FE}" type="datetimeFigureOut">
              <a:rPr lang="en-US" smtClean="0"/>
              <a:t>8/31/2022</a:t>
            </a:fld>
            <a:endParaRPr lang="en-US" dirty="0"/>
          </a:p>
        </p:txBody>
      </p:sp>
      <p:sp>
        <p:nvSpPr>
          <p:cNvPr id="5" name="Footer Placeholder 4">
            <a:extLst>
              <a:ext uri="{FF2B5EF4-FFF2-40B4-BE49-F238E27FC236}">
                <a16:creationId xmlns:a16="http://schemas.microsoft.com/office/drawing/2014/main" id="{D4AD40B4-4192-404E-8E1D-4E6690E164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C797DF9-9CBE-4DFC-9D7E-2AC9AA9331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6E3DE-5441-49F0-9CAE-5B9FEB405DE6}" type="slidenum">
              <a:rPr lang="en-US" smtClean="0"/>
              <a:t>‹#›</a:t>
            </a:fld>
            <a:endParaRPr lang="en-US" dirty="0"/>
          </a:p>
        </p:txBody>
      </p:sp>
    </p:spTree>
    <p:extLst>
      <p:ext uri="{BB962C8B-B14F-4D97-AF65-F5344CB8AC3E}">
        <p14:creationId xmlns:p14="http://schemas.microsoft.com/office/powerpoint/2010/main" val="2354505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hyperlink" Target="https://www.expbravo.com/3136/%E5%89%B5%E6%96%B0%E8%B6%A8%E5%8B%A2%E5%B0%8F%E7%9C%BE%E5%88%A9%E5%9F%BA%E5%B8%82%E5%A0%B4%E6%8A%AC%E9%A0%AD%E9%95%B7%E5%B0%BE%E4%B8%96%E4%BB%A3%E6%87%89%E9%81%8B.html" TargetMode="External"/><Relationship Id="rId3" Type="http://schemas.openxmlformats.org/officeDocument/2006/relationships/diagramLayout" Target="../diagrams/layout10.xml"/><Relationship Id="rId7" Type="http://schemas.openxmlformats.org/officeDocument/2006/relationships/image" Target="../media/image48.jpg"/><Relationship Id="rId2" Type="http://schemas.openxmlformats.org/officeDocument/2006/relationships/diagramData" Target="../diagrams/data10.xml"/><Relationship Id="rId1" Type="http://schemas.openxmlformats.org/officeDocument/2006/relationships/slideLayout" Target="../slideLayouts/slideLayout5.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grantsweb@nysed.gov" TargetMode="External"/><Relationship Id="rId2" Type="http://schemas.openxmlformats.org/officeDocument/2006/relationships/hyperlink" Target="https://www.oms.nysed.gov/cafe/report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3B7AB68-36B5-4820-8380-4527D2297798}"/>
              </a:ext>
            </a:extLst>
          </p:cNvPr>
          <p:cNvSpPr>
            <a:spLocks noGrp="1"/>
          </p:cNvSpPr>
          <p:nvPr>
            <p:ph type="title"/>
          </p:nvPr>
        </p:nvSpPr>
        <p:spPr>
          <a:xfrm>
            <a:off x="524741" y="620392"/>
            <a:ext cx="3808268" cy="5504688"/>
          </a:xfrm>
        </p:spPr>
        <p:txBody>
          <a:bodyPr vert="horz" lIns="91440" tIns="45720" rIns="91440" bIns="45720" rtlCol="0" anchor="ctr">
            <a:normAutofit/>
          </a:bodyPr>
          <a:lstStyle/>
          <a:p>
            <a:r>
              <a:rPr lang="en-US" sz="5600" b="1" dirty="0">
                <a:solidFill>
                  <a:schemeClr val="bg1"/>
                </a:solidFill>
              </a:rPr>
              <a:t>AEPP P</a:t>
            </a:r>
            <a:r>
              <a:rPr lang="en-US" sz="5600" b="1" kern="1200" dirty="0">
                <a:solidFill>
                  <a:schemeClr val="bg1"/>
                </a:solidFill>
                <a:latin typeface="+mj-lt"/>
                <a:ea typeface="+mj-ea"/>
                <a:cs typeface="+mj-cs"/>
              </a:rPr>
              <a:t>rogram Manager Training Fiscal Presentation</a:t>
            </a:r>
          </a:p>
        </p:txBody>
      </p:sp>
      <p:graphicFrame>
        <p:nvGraphicFramePr>
          <p:cNvPr id="17" name="Text Placeholder 3">
            <a:extLst>
              <a:ext uri="{FF2B5EF4-FFF2-40B4-BE49-F238E27FC236}">
                <a16:creationId xmlns:a16="http://schemas.microsoft.com/office/drawing/2014/main" id="{B34369F7-8B19-B12D-B47E-90CD98EA34FC}"/>
              </a:ext>
            </a:extLst>
          </p:cNvPr>
          <p:cNvGraphicFramePr/>
          <p:nvPr>
            <p:extLst>
              <p:ext uri="{D42A27DB-BD31-4B8C-83A1-F6EECF244321}">
                <p14:modId xmlns:p14="http://schemas.microsoft.com/office/powerpoint/2010/main" val="396502522"/>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02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FFDAF-3C25-49C4-A33A-9CEBABEE0F31}"/>
              </a:ext>
            </a:extLst>
          </p:cNvPr>
          <p:cNvSpPr>
            <a:spLocks noGrp="1"/>
          </p:cNvSpPr>
          <p:nvPr>
            <p:ph type="title" idx="4294967295"/>
          </p:nvPr>
        </p:nvSpPr>
        <p:spPr>
          <a:xfrm>
            <a:off x="0" y="111125"/>
            <a:ext cx="6455884" cy="1144798"/>
          </a:xfrm>
        </p:spPr>
        <p:txBody>
          <a:bodyPr vert="horz" lIns="91440" tIns="45720" rIns="91440" bIns="45720" rtlCol="0" anchor="ctr">
            <a:normAutofit fontScale="90000"/>
          </a:bodyPr>
          <a:lstStyle/>
          <a:p>
            <a:r>
              <a:rPr kumimoji="0" lang="en-US" altLang="en-US" sz="4400" b="1" i="0" u="sng" strike="noStrike" cap="none" normalizeH="0" baseline="0" dirty="0">
                <a:ln>
                  <a:noFill/>
                </a:ln>
                <a:effectLst/>
              </a:rPr>
              <a:t>EQUIPMENT:  Code 20</a:t>
            </a:r>
            <a:br>
              <a:rPr kumimoji="0" lang="en-US" altLang="en-US" sz="4400" b="0" i="0" u="none" strike="noStrike" cap="none" normalizeH="0" baseline="0" dirty="0">
                <a:ln>
                  <a:noFill/>
                </a:ln>
                <a:effectLst/>
              </a:rPr>
            </a:br>
            <a:endParaRPr lang="en-US" sz="4400" kern="1200" dirty="0">
              <a:solidFill>
                <a:schemeClr val="tx1"/>
              </a:solidFill>
              <a:latin typeface="+mj-lt"/>
              <a:ea typeface="+mj-ea"/>
              <a:cs typeface="+mj-cs"/>
            </a:endParaRPr>
          </a:p>
        </p:txBody>
      </p:sp>
      <p:graphicFrame>
        <p:nvGraphicFramePr>
          <p:cNvPr id="5" name="Content Placeholder 4">
            <a:extLst>
              <a:ext uri="{FF2B5EF4-FFF2-40B4-BE49-F238E27FC236}">
                <a16:creationId xmlns:a16="http://schemas.microsoft.com/office/drawing/2014/main" id="{244D31A6-5C4B-45A3-AEFC-17ADAB9EBF68}"/>
              </a:ext>
            </a:extLst>
          </p:cNvPr>
          <p:cNvGraphicFramePr>
            <a:graphicFrameLocks noGrp="1"/>
          </p:cNvGraphicFramePr>
          <p:nvPr>
            <p:ph idx="4294967295"/>
            <p:extLst>
              <p:ext uri="{D42A27DB-BD31-4B8C-83A1-F6EECF244321}">
                <p14:modId xmlns:p14="http://schemas.microsoft.com/office/powerpoint/2010/main" val="1759958143"/>
              </p:ext>
            </p:extLst>
          </p:nvPr>
        </p:nvGraphicFramePr>
        <p:xfrm>
          <a:off x="6665204" y="557213"/>
          <a:ext cx="5527531" cy="5739187"/>
        </p:xfrm>
        <a:graphic>
          <a:graphicData uri="http://schemas.openxmlformats.org/drawingml/2006/table">
            <a:tbl>
              <a:tblPr firstRow="1" bandRow="1">
                <a:tableStyleId>{5C22544A-7EE6-4342-B048-85BDC9FD1C3A}</a:tableStyleId>
              </a:tblPr>
              <a:tblGrid>
                <a:gridCol w="1459385">
                  <a:extLst>
                    <a:ext uri="{9D8B030D-6E8A-4147-A177-3AD203B41FA5}">
                      <a16:colId xmlns:a16="http://schemas.microsoft.com/office/drawing/2014/main" val="4039831869"/>
                    </a:ext>
                  </a:extLst>
                </a:gridCol>
                <a:gridCol w="1173848">
                  <a:extLst>
                    <a:ext uri="{9D8B030D-6E8A-4147-A177-3AD203B41FA5}">
                      <a16:colId xmlns:a16="http://schemas.microsoft.com/office/drawing/2014/main" val="4167293574"/>
                    </a:ext>
                  </a:extLst>
                </a:gridCol>
                <a:gridCol w="1372366">
                  <a:extLst>
                    <a:ext uri="{9D8B030D-6E8A-4147-A177-3AD203B41FA5}">
                      <a16:colId xmlns:a16="http://schemas.microsoft.com/office/drawing/2014/main" val="377045445"/>
                    </a:ext>
                  </a:extLst>
                </a:gridCol>
                <a:gridCol w="1521932">
                  <a:extLst>
                    <a:ext uri="{9D8B030D-6E8A-4147-A177-3AD203B41FA5}">
                      <a16:colId xmlns:a16="http://schemas.microsoft.com/office/drawing/2014/main" val="1044556215"/>
                    </a:ext>
                  </a:extLst>
                </a:gridCol>
              </a:tblGrid>
              <a:tr h="1913062">
                <a:tc>
                  <a:txBody>
                    <a:bodyPr/>
                    <a:lstStyle/>
                    <a:p>
                      <a:pPr marL="0" marR="0" algn="ctr">
                        <a:spcBef>
                          <a:spcPts val="0"/>
                        </a:spcBef>
                        <a:spcAft>
                          <a:spcPts val="0"/>
                        </a:spcAft>
                      </a:pPr>
                      <a:r>
                        <a:rPr lang="en-US" sz="1900" dirty="0">
                          <a:effectLst/>
                        </a:rPr>
                        <a:t>Description of Item</a:t>
                      </a:r>
                      <a:endParaRPr lang="en-US" sz="1900" dirty="0">
                        <a:effectLst/>
                        <a:latin typeface="Times New Roman" panose="02020603050405020304" pitchFamily="18" charset="0"/>
                        <a:ea typeface="Times New Roman" panose="02020603050405020304" pitchFamily="18" charset="0"/>
                      </a:endParaRPr>
                    </a:p>
                  </a:txBody>
                  <a:tcPr marL="107284" marR="1072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900" dirty="0">
                          <a:effectLst/>
                        </a:rPr>
                        <a:t>Quantity</a:t>
                      </a:r>
                      <a:endParaRPr lang="en-US" sz="1900" dirty="0">
                        <a:effectLst/>
                        <a:latin typeface="Times New Roman" panose="02020603050405020304" pitchFamily="18" charset="0"/>
                        <a:ea typeface="Times New Roman" panose="02020603050405020304" pitchFamily="18" charset="0"/>
                      </a:endParaRPr>
                    </a:p>
                  </a:txBody>
                  <a:tcPr marL="107284" marR="1072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900" dirty="0">
                          <a:effectLst/>
                        </a:rPr>
                        <a:t>Unit Cost</a:t>
                      </a:r>
                      <a:endParaRPr lang="en-US" sz="1900" dirty="0">
                        <a:effectLst/>
                        <a:latin typeface="Times New Roman" panose="02020603050405020304" pitchFamily="18" charset="0"/>
                        <a:ea typeface="Times New Roman" panose="02020603050405020304" pitchFamily="18" charset="0"/>
                      </a:endParaRPr>
                    </a:p>
                  </a:txBody>
                  <a:tcPr marL="107284" marR="1072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900" dirty="0">
                          <a:effectLst/>
                        </a:rPr>
                        <a:t>Proposed</a:t>
                      </a:r>
                    </a:p>
                    <a:p>
                      <a:pPr marL="0" marR="0" algn="ctr">
                        <a:spcBef>
                          <a:spcPts val="0"/>
                        </a:spcBef>
                        <a:spcAft>
                          <a:spcPts val="0"/>
                        </a:spcAft>
                      </a:pPr>
                      <a:r>
                        <a:rPr lang="en-US" sz="1900" dirty="0">
                          <a:effectLst/>
                        </a:rPr>
                        <a:t>Expenditure</a:t>
                      </a:r>
                      <a:endParaRPr lang="en-US" sz="1900" dirty="0">
                        <a:effectLst/>
                        <a:latin typeface="Times New Roman" panose="02020603050405020304" pitchFamily="18" charset="0"/>
                        <a:ea typeface="Times New Roman" panose="02020603050405020304" pitchFamily="18" charset="0"/>
                      </a:endParaRPr>
                    </a:p>
                  </a:txBody>
                  <a:tcPr marL="107284" marR="1072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7385838"/>
                  </a:ext>
                </a:extLst>
              </a:tr>
              <a:tr h="1059018">
                <a:tc>
                  <a:txBody>
                    <a:bodyPr/>
                    <a:lstStyle/>
                    <a:p>
                      <a:pPr marL="0" marR="0">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07284" marR="1072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07284" marR="1072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07284" marR="1072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tabLst>
                          <a:tab pos="2743200" algn="ctr"/>
                          <a:tab pos="5486400" algn="r"/>
                          <a:tab pos="457200" algn="l"/>
                        </a:tabLs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07284" marR="1072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3203629"/>
                  </a:ext>
                </a:extLst>
              </a:tr>
              <a:tr h="2767107">
                <a:tc>
                  <a:txBody>
                    <a:bodyPr/>
                    <a:lstStyle/>
                    <a:p>
                      <a:pPr marL="0" marR="0" algn="just">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07284" marR="1072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07284" marR="1072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900" dirty="0">
                          <a:effectLst/>
                        </a:rPr>
                        <a:t> </a:t>
                      </a:r>
                    </a:p>
                    <a:p>
                      <a:pPr marL="0" marR="0" algn="just">
                        <a:spcBef>
                          <a:spcPts val="0"/>
                        </a:spcBef>
                        <a:spcAft>
                          <a:spcPts val="0"/>
                        </a:spcAft>
                      </a:pPr>
                      <a:r>
                        <a:rPr lang="en-US" sz="1900" b="1" dirty="0">
                          <a:effectLst/>
                        </a:rPr>
                        <a:t>Subtotal – Code 20</a:t>
                      </a:r>
                      <a:endParaRPr lang="en-US" sz="1900" b="1" dirty="0">
                        <a:effectLst/>
                        <a:latin typeface="Times New Roman" panose="02020603050405020304" pitchFamily="18" charset="0"/>
                        <a:ea typeface="Times New Roman" panose="02020603050405020304" pitchFamily="18" charset="0"/>
                      </a:endParaRPr>
                    </a:p>
                  </a:txBody>
                  <a:tcPr marL="107284" marR="1072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07284" marR="1072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3914162"/>
                  </a:ext>
                </a:extLst>
              </a:tr>
            </a:tbl>
          </a:graphicData>
        </a:graphic>
      </p:graphicFrame>
      <p:graphicFrame>
        <p:nvGraphicFramePr>
          <p:cNvPr id="15" name="Text Placeholder 3">
            <a:extLst>
              <a:ext uri="{FF2B5EF4-FFF2-40B4-BE49-F238E27FC236}">
                <a16:creationId xmlns:a16="http://schemas.microsoft.com/office/drawing/2014/main" id="{85789AFD-DDEC-F277-96E0-C8EA5DED5368}"/>
              </a:ext>
            </a:extLst>
          </p:cNvPr>
          <p:cNvGraphicFramePr/>
          <p:nvPr>
            <p:extLst>
              <p:ext uri="{D42A27DB-BD31-4B8C-83A1-F6EECF244321}">
                <p14:modId xmlns:p14="http://schemas.microsoft.com/office/powerpoint/2010/main" val="3832049448"/>
              </p:ext>
            </p:extLst>
          </p:nvPr>
        </p:nvGraphicFramePr>
        <p:xfrm>
          <a:off x="0" y="650597"/>
          <a:ext cx="6665204" cy="4951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2009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FA53719-1424-4D8A-98AA-2E2B816689FB}"/>
              </a:ext>
            </a:extLst>
          </p:cNvPr>
          <p:cNvSpPr>
            <a:spLocks noGrp="1"/>
          </p:cNvSpPr>
          <p:nvPr>
            <p:ph type="title"/>
          </p:nvPr>
        </p:nvSpPr>
        <p:spPr>
          <a:xfrm>
            <a:off x="360948" y="96253"/>
            <a:ext cx="5289082" cy="971239"/>
          </a:xfrm>
        </p:spPr>
        <p:txBody>
          <a:bodyPr>
            <a:noAutofit/>
          </a:bodyPr>
          <a:lstStyle/>
          <a:p>
            <a:r>
              <a:rPr lang="en-US" sz="3600" b="1" dirty="0"/>
              <a:t>FS -10</a:t>
            </a:r>
            <a:br>
              <a:rPr lang="en-US" sz="3600" b="1" dirty="0"/>
            </a:br>
            <a:r>
              <a:rPr lang="en-US" sz="3600" b="1" dirty="0"/>
              <a:t>Budget Summary – Page 8</a:t>
            </a:r>
          </a:p>
        </p:txBody>
      </p:sp>
      <p:graphicFrame>
        <p:nvGraphicFramePr>
          <p:cNvPr id="12" name="Content Placeholder 11">
            <a:extLst>
              <a:ext uri="{FF2B5EF4-FFF2-40B4-BE49-F238E27FC236}">
                <a16:creationId xmlns:a16="http://schemas.microsoft.com/office/drawing/2014/main" id="{2EBFB9AA-51E5-440B-89D3-833D6AB5CBCD}"/>
              </a:ext>
            </a:extLst>
          </p:cNvPr>
          <p:cNvGraphicFramePr>
            <a:graphicFrameLocks noGrp="1"/>
          </p:cNvGraphicFramePr>
          <p:nvPr>
            <p:ph idx="1"/>
            <p:extLst>
              <p:ext uri="{D42A27DB-BD31-4B8C-83A1-F6EECF244321}">
                <p14:modId xmlns:p14="http://schemas.microsoft.com/office/powerpoint/2010/main" val="1794573047"/>
              </p:ext>
            </p:extLst>
          </p:nvPr>
        </p:nvGraphicFramePr>
        <p:xfrm>
          <a:off x="7741920" y="1067492"/>
          <a:ext cx="4107315" cy="5601900"/>
        </p:xfrm>
        <a:graphic>
          <a:graphicData uri="http://schemas.openxmlformats.org/drawingml/2006/table">
            <a:tbl>
              <a:tblPr>
                <a:tableStyleId>{5C22544A-7EE6-4342-B048-85BDC9FD1C3A}</a:tableStyleId>
              </a:tblPr>
              <a:tblGrid>
                <a:gridCol w="2001268">
                  <a:extLst>
                    <a:ext uri="{9D8B030D-6E8A-4147-A177-3AD203B41FA5}">
                      <a16:colId xmlns:a16="http://schemas.microsoft.com/office/drawing/2014/main" val="3292850848"/>
                    </a:ext>
                  </a:extLst>
                </a:gridCol>
                <a:gridCol w="628671">
                  <a:extLst>
                    <a:ext uri="{9D8B030D-6E8A-4147-A177-3AD203B41FA5}">
                      <a16:colId xmlns:a16="http://schemas.microsoft.com/office/drawing/2014/main" val="3341392163"/>
                    </a:ext>
                  </a:extLst>
                </a:gridCol>
                <a:gridCol w="1477376">
                  <a:extLst>
                    <a:ext uri="{9D8B030D-6E8A-4147-A177-3AD203B41FA5}">
                      <a16:colId xmlns:a16="http://schemas.microsoft.com/office/drawing/2014/main" val="1149123049"/>
                    </a:ext>
                  </a:extLst>
                </a:gridCol>
              </a:tblGrid>
              <a:tr h="466825">
                <a:tc>
                  <a:txBody>
                    <a:bodyPr/>
                    <a:lstStyle/>
                    <a:p>
                      <a:pPr marL="0" marR="0" algn="ctr">
                        <a:spcBef>
                          <a:spcPts val="0"/>
                        </a:spcBef>
                        <a:spcAft>
                          <a:spcPts val="0"/>
                        </a:spcAft>
                      </a:pPr>
                      <a:r>
                        <a:rPr lang="en-US" sz="1200" dirty="0">
                          <a:effectLst/>
                        </a:rPr>
                        <a:t>SUBTOTAL</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CODE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PROJECT COSTS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7457363"/>
                  </a:ext>
                </a:extLst>
              </a:tr>
              <a:tr h="466825">
                <a:tc>
                  <a:txBody>
                    <a:bodyPr/>
                    <a:lstStyle/>
                    <a:p>
                      <a:pPr marL="0" marR="0">
                        <a:spcBef>
                          <a:spcPts val="0"/>
                        </a:spcBef>
                        <a:spcAft>
                          <a:spcPts val="0"/>
                        </a:spcAft>
                      </a:pPr>
                      <a:r>
                        <a:rPr lang="en-US" sz="1200" dirty="0">
                          <a:effectLst/>
                        </a:rPr>
                        <a:t>Professional Salaries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15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4790741"/>
                  </a:ext>
                </a:extLst>
              </a:tr>
              <a:tr h="466825">
                <a:tc>
                  <a:txBody>
                    <a:bodyPr/>
                    <a:lstStyle/>
                    <a:p>
                      <a:pPr marL="0" marR="0">
                        <a:spcBef>
                          <a:spcPts val="0"/>
                        </a:spcBef>
                        <a:spcAft>
                          <a:spcPts val="0"/>
                        </a:spcAft>
                      </a:pPr>
                      <a:r>
                        <a:rPr lang="en-US" sz="1200" dirty="0">
                          <a:effectLst/>
                        </a:rPr>
                        <a:t>Support Staff Salaries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16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9331335"/>
                  </a:ext>
                </a:extLst>
              </a:tr>
              <a:tr h="466825">
                <a:tc>
                  <a:txBody>
                    <a:bodyPr/>
                    <a:lstStyle/>
                    <a:p>
                      <a:pPr marL="0" marR="0">
                        <a:spcBef>
                          <a:spcPts val="0"/>
                        </a:spcBef>
                        <a:spcAft>
                          <a:spcPts val="0"/>
                        </a:spcAft>
                      </a:pPr>
                      <a:r>
                        <a:rPr lang="en-US" sz="1200" dirty="0">
                          <a:effectLst/>
                        </a:rPr>
                        <a:t>Purchased Services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40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8359335"/>
                  </a:ext>
                </a:extLst>
              </a:tr>
              <a:tr h="466825">
                <a:tc>
                  <a:txBody>
                    <a:bodyPr/>
                    <a:lstStyle/>
                    <a:p>
                      <a:pPr marL="0" marR="0">
                        <a:spcBef>
                          <a:spcPts val="0"/>
                        </a:spcBef>
                        <a:spcAft>
                          <a:spcPts val="0"/>
                        </a:spcAft>
                      </a:pPr>
                      <a:r>
                        <a:rPr lang="en-US" sz="1200" dirty="0">
                          <a:effectLst/>
                        </a:rPr>
                        <a:t>Supplies and Materials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45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9824317"/>
                  </a:ext>
                </a:extLst>
              </a:tr>
              <a:tr h="466825">
                <a:tc>
                  <a:txBody>
                    <a:bodyPr/>
                    <a:lstStyle/>
                    <a:p>
                      <a:pPr marL="0" marR="0">
                        <a:spcBef>
                          <a:spcPts val="0"/>
                        </a:spcBef>
                        <a:spcAft>
                          <a:spcPts val="0"/>
                        </a:spcAft>
                      </a:pPr>
                      <a:r>
                        <a:rPr lang="en-US" sz="1200" dirty="0">
                          <a:effectLst/>
                        </a:rPr>
                        <a:t>Travel Expenses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46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4425117"/>
                  </a:ext>
                </a:extLst>
              </a:tr>
              <a:tr h="466825">
                <a:tc>
                  <a:txBody>
                    <a:bodyPr/>
                    <a:lstStyle/>
                    <a:p>
                      <a:pPr marL="0" marR="0">
                        <a:spcBef>
                          <a:spcPts val="0"/>
                        </a:spcBef>
                        <a:spcAft>
                          <a:spcPts val="0"/>
                        </a:spcAft>
                      </a:pPr>
                      <a:r>
                        <a:rPr lang="en-US" sz="1200" dirty="0">
                          <a:effectLst/>
                        </a:rPr>
                        <a:t>Employee Benefits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80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9930750"/>
                  </a:ext>
                </a:extLst>
              </a:tr>
              <a:tr h="466825">
                <a:tc>
                  <a:txBody>
                    <a:bodyPr/>
                    <a:lstStyle/>
                    <a:p>
                      <a:pPr marL="0" marR="0">
                        <a:spcBef>
                          <a:spcPts val="0"/>
                        </a:spcBef>
                        <a:spcAft>
                          <a:spcPts val="0"/>
                        </a:spcAft>
                      </a:pPr>
                      <a:r>
                        <a:rPr lang="en-US" sz="1200" dirty="0">
                          <a:effectLst/>
                        </a:rPr>
                        <a:t>Indirect Cost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90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0469319"/>
                  </a:ext>
                </a:extLst>
              </a:tr>
              <a:tr h="466825">
                <a:tc>
                  <a:txBody>
                    <a:bodyPr/>
                    <a:lstStyle/>
                    <a:p>
                      <a:pPr marL="0" marR="0">
                        <a:spcBef>
                          <a:spcPts val="0"/>
                        </a:spcBef>
                        <a:spcAft>
                          <a:spcPts val="0"/>
                        </a:spcAft>
                      </a:pPr>
                      <a:r>
                        <a:rPr lang="en-US" sz="1200" dirty="0">
                          <a:effectLst/>
                        </a:rPr>
                        <a:t>BOCES Services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49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5687914"/>
                  </a:ext>
                </a:extLst>
              </a:tr>
              <a:tr h="466825">
                <a:tc>
                  <a:txBody>
                    <a:bodyPr/>
                    <a:lstStyle/>
                    <a:p>
                      <a:pPr marL="0" marR="0">
                        <a:spcBef>
                          <a:spcPts val="0"/>
                        </a:spcBef>
                        <a:spcAft>
                          <a:spcPts val="0"/>
                        </a:spcAft>
                      </a:pPr>
                      <a:r>
                        <a:rPr lang="en-US" sz="1200" dirty="0">
                          <a:effectLst/>
                        </a:rPr>
                        <a:t>Minor Remodeling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30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3311328"/>
                  </a:ext>
                </a:extLst>
              </a:tr>
              <a:tr h="466825">
                <a:tc>
                  <a:txBody>
                    <a:bodyPr/>
                    <a:lstStyle/>
                    <a:p>
                      <a:pPr marL="0" marR="0">
                        <a:spcBef>
                          <a:spcPts val="0"/>
                        </a:spcBef>
                        <a:spcAft>
                          <a:spcPts val="0"/>
                        </a:spcAft>
                      </a:pPr>
                      <a:r>
                        <a:rPr lang="en-US" sz="1200" dirty="0">
                          <a:effectLst/>
                        </a:rPr>
                        <a:t>Equipment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effectLst/>
                        </a:rPr>
                        <a:t>20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4523170"/>
                  </a:ext>
                </a:extLst>
              </a:tr>
              <a:tr h="466825">
                <a:tc gridSpan="2">
                  <a:txBody>
                    <a:bodyPr/>
                    <a:lstStyle/>
                    <a:p>
                      <a:pPr marL="0" marR="0">
                        <a:spcBef>
                          <a:spcPts val="0"/>
                        </a:spcBef>
                        <a:spcAft>
                          <a:spcPts val="0"/>
                        </a:spcAft>
                      </a:pPr>
                      <a:r>
                        <a:rPr lang="en-US" sz="1200" dirty="0">
                          <a:effectLst/>
                        </a:rPr>
                        <a:t>                                              Grand Total</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8885031"/>
                  </a:ext>
                </a:extLst>
              </a:tr>
            </a:tbl>
          </a:graphicData>
        </a:graphic>
      </p:graphicFrame>
      <p:sp>
        <p:nvSpPr>
          <p:cNvPr id="7" name="Text Placeholder 6">
            <a:extLst>
              <a:ext uri="{FF2B5EF4-FFF2-40B4-BE49-F238E27FC236}">
                <a16:creationId xmlns:a16="http://schemas.microsoft.com/office/drawing/2014/main" id="{3BE181E9-63A6-46EE-BD5D-C960ABFF801F}"/>
              </a:ext>
            </a:extLst>
          </p:cNvPr>
          <p:cNvSpPr>
            <a:spLocks noGrp="1"/>
          </p:cNvSpPr>
          <p:nvPr>
            <p:ph type="body" sz="half" idx="2"/>
          </p:nvPr>
        </p:nvSpPr>
        <p:spPr>
          <a:xfrm>
            <a:off x="170046" y="1328287"/>
            <a:ext cx="7571874" cy="5419018"/>
          </a:xfrm>
        </p:spPr>
        <p:txBody>
          <a:bodyPr>
            <a:normAutofit fontScale="25000" lnSpcReduction="20000"/>
          </a:bodyPr>
          <a:lstStyle/>
          <a:p>
            <a:pPr marL="342900" marR="281940" indent="-342900" algn="just">
              <a:spcBef>
                <a:spcPts val="0"/>
              </a:spcBef>
              <a:buFont typeface="Wingdings" panose="05000000000000000000" pitchFamily="2" charset="2"/>
              <a:buChar char=""/>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dirty="0">
                <a:effectLst/>
                <a:ea typeface="Times New Roman" panose="02020603050405020304" pitchFamily="18" charset="0"/>
              </a:rPr>
              <a:t>Enter whole dollar amounts only.</a:t>
            </a:r>
          </a:p>
          <a:p>
            <a:pPr marL="342900" marR="281940" indent="-342900" algn="just">
              <a:spcBef>
                <a:spcPts val="0"/>
              </a:spcBef>
              <a:buFont typeface="Wingdings" panose="05000000000000000000" pitchFamily="2" charset="2"/>
              <a:buChar char=""/>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endParaRPr lang="en-US" sz="8000" b="1" dirty="0">
              <a:ea typeface="Times New Roman" panose="02020603050405020304" pitchFamily="18" charset="0"/>
            </a:endParaRPr>
          </a:p>
          <a:p>
            <a:pPr marL="342900" marR="281940" indent="-342900" algn="just">
              <a:spcBef>
                <a:spcPts val="0"/>
              </a:spcBef>
              <a:buFont typeface="Wingdings" panose="05000000000000000000" pitchFamily="2" charset="2"/>
              <a:buChar char=""/>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dirty="0">
                <a:effectLst/>
                <a:ea typeface="Times New Roman" panose="02020603050405020304" pitchFamily="18" charset="0"/>
              </a:rPr>
              <a:t>Submit the original signed (wet ink) budget and the required number of copies directly to the  State Education Department AEPP office. DO NOT submit this form to the Grants Finance Office.</a:t>
            </a:r>
          </a:p>
          <a:p>
            <a:pPr marR="281940" lvl="0" algn="just">
              <a:spcBef>
                <a:spcPts val="0"/>
              </a:spcBef>
              <a:spcAft>
                <a:spcPts val="0"/>
              </a:spcAft>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endParaRPr lang="en-US" sz="8000" spc="-10" dirty="0">
              <a:effectLst/>
              <a:ea typeface="Times New Roman" panose="02020603050405020304" pitchFamily="18" charset="0"/>
            </a:endParaRPr>
          </a:p>
          <a:p>
            <a:pPr marL="342900" marR="281940" lvl="0" indent="-342900" algn="just">
              <a:spcBef>
                <a:spcPts val="0"/>
              </a:spcBef>
              <a:spcAft>
                <a:spcPts val="0"/>
              </a:spcAft>
              <a:buFont typeface="Wingdings" panose="05000000000000000000" pitchFamily="2" charset="2"/>
              <a:buChar char=""/>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spc="-10" dirty="0">
                <a:effectLst/>
                <a:ea typeface="Times New Roman" panose="02020603050405020304" pitchFamily="18" charset="0"/>
              </a:rPr>
              <a:t>Please make sure that the contact information is accurate, legible, and confined to the address field.</a:t>
            </a:r>
            <a:endParaRPr lang="en-US" sz="8000" dirty="0">
              <a:effectLst/>
              <a:ea typeface="Times New Roman" panose="02020603050405020304" pitchFamily="18" charset="0"/>
            </a:endParaRPr>
          </a:p>
          <a:p>
            <a:pPr marL="0" marR="281940" algn="just">
              <a:spcBef>
                <a:spcPts val="0"/>
              </a:spcBef>
              <a:spcAft>
                <a:spcPts val="0"/>
              </a:spcAft>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spc="-10" dirty="0">
                <a:effectLst/>
                <a:ea typeface="Times New Roman" panose="02020603050405020304" pitchFamily="18" charset="0"/>
              </a:rPr>
              <a:t> </a:t>
            </a:r>
            <a:endParaRPr lang="en-US" sz="8000" dirty="0">
              <a:effectLst/>
              <a:ea typeface="Times New Roman" panose="02020603050405020304" pitchFamily="18" charset="0"/>
            </a:endParaRPr>
          </a:p>
          <a:p>
            <a:pPr marL="342900" marR="281940" lvl="0" indent="-342900" algn="just">
              <a:spcBef>
                <a:spcPts val="0"/>
              </a:spcBef>
              <a:spcAft>
                <a:spcPts val="0"/>
              </a:spcAft>
              <a:buFont typeface="Wingdings" panose="05000000000000000000" pitchFamily="2" charset="2"/>
              <a:buChar char=""/>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spc="-10" dirty="0">
                <a:effectLst/>
                <a:ea typeface="Times New Roman" panose="02020603050405020304" pitchFamily="18" charset="0"/>
              </a:rPr>
              <a:t>Be sure to check your math and carry all subtotals forward to the Summary on Page 8.  Simple mathematical errors often require Grants Finance to contact both the local agency and other State Education Department offices, resulting in unnecessary delays in program approval.  </a:t>
            </a:r>
          </a:p>
          <a:p>
            <a:pPr marR="281940" lvl="0" algn="just">
              <a:spcBef>
                <a:spcPts val="0"/>
              </a:spcBef>
              <a:spcAft>
                <a:spcPts val="0"/>
              </a:spcAft>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endParaRPr lang="en-US" sz="8000" spc="-10" dirty="0">
              <a:effectLst/>
              <a:ea typeface="Times New Roman" panose="02020603050405020304" pitchFamily="18" charset="0"/>
            </a:endParaRPr>
          </a:p>
          <a:p>
            <a:pPr marL="342900" marR="281940" lvl="0" indent="-342900" algn="just">
              <a:spcBef>
                <a:spcPts val="0"/>
              </a:spcBef>
              <a:spcAft>
                <a:spcPts val="0"/>
              </a:spcAft>
              <a:buFont typeface="Wingdings" panose="05000000000000000000" pitchFamily="2" charset="2"/>
              <a:buChar char=""/>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spc="-10" dirty="0">
                <a:effectLst/>
                <a:ea typeface="Times New Roman" panose="02020603050405020304" pitchFamily="18" charset="0"/>
              </a:rPr>
              <a:t>Be sure to complete the Agency Code on Page 8 as well as the Project #, if pre-assigned.</a:t>
            </a:r>
          </a:p>
          <a:p>
            <a:pPr marR="281940" lvl="0" algn="just">
              <a:spcBef>
                <a:spcPts val="0"/>
              </a:spcBef>
              <a:spcAft>
                <a:spcPts val="0"/>
              </a:spcAft>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endParaRPr lang="en-US" sz="8000" spc="-10" dirty="0">
              <a:effectLst/>
              <a:ea typeface="Times New Roman" panose="02020603050405020304" pitchFamily="18" charset="0"/>
            </a:endParaRPr>
          </a:p>
          <a:p>
            <a:pPr marL="342900" marR="281940" indent="-342900" algn="just">
              <a:spcBef>
                <a:spcPts val="0"/>
              </a:spcBef>
              <a:buFont typeface="Wingdings" panose="05000000000000000000" pitchFamily="2" charset="2"/>
              <a:buChar char=""/>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spc="-10" dirty="0">
                <a:effectLst/>
                <a:ea typeface="Times New Roman" panose="02020603050405020304" pitchFamily="18" charset="0"/>
              </a:rPr>
              <a:t>Certification on page 8 must be signed (original wet ink) by Chief Administrative Officer or properly authorized designee.</a:t>
            </a:r>
            <a:endParaRPr lang="en-US" sz="8000" dirty="0">
              <a:effectLst/>
              <a:ea typeface="Times New Roman" panose="02020603050405020304" pitchFamily="18" charset="0"/>
            </a:endParaRPr>
          </a:p>
          <a:p>
            <a:pPr marL="342900" marR="281940" lvl="0" indent="-342900" algn="just">
              <a:spcBef>
                <a:spcPts val="0"/>
              </a:spcBef>
              <a:spcAft>
                <a:spcPts val="0"/>
              </a:spcAft>
              <a:buFont typeface="Wingdings" panose="05000000000000000000" pitchFamily="2" charset="2"/>
              <a:buChar char=""/>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endParaRPr lang="en-US" sz="8000" dirty="0">
              <a:effectLst/>
              <a:ea typeface="Times New Roman" panose="02020603050405020304" pitchFamily="18" charset="0"/>
            </a:endParaRPr>
          </a:p>
          <a:p>
            <a:pPr marL="228600" marR="281940" algn="just">
              <a:spcBef>
                <a:spcPts val="0"/>
              </a:spcBef>
              <a:spcAft>
                <a:spcPts val="0"/>
              </a:spcAft>
              <a:tabLst>
                <a:tab pos="0" algn="l"/>
                <a:tab pos="28194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spc="-10" dirty="0">
                <a:effectLst/>
                <a:ea typeface="Times New Roman" panose="02020603050405020304" pitchFamily="18" charset="0"/>
              </a:rPr>
              <a:t> </a:t>
            </a:r>
            <a:endParaRPr lang="en-US" sz="8000" dirty="0">
              <a:effectLst/>
              <a:ea typeface="Times New Roman" panose="02020603050405020304" pitchFamily="18" charset="0"/>
            </a:endParaRPr>
          </a:p>
          <a:p>
            <a:pPr marL="342900" marR="281940" lvl="0" indent="-342900" algn="just">
              <a:spcBef>
                <a:spcPts val="0"/>
              </a:spcBef>
              <a:spcAft>
                <a:spcPts val="0"/>
              </a:spcAft>
              <a:buFont typeface="Wingdings" panose="05000000000000000000" pitchFamily="2" charset="2"/>
              <a:buChar char=""/>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spc="-10" dirty="0">
                <a:effectLst/>
                <a:ea typeface="Times New Roman" panose="02020603050405020304" pitchFamily="18" charset="0"/>
              </a:rPr>
              <a:t>For Special Legislative projects and Grant Contracts, please enter the Contract #.</a:t>
            </a:r>
            <a:endParaRPr lang="en-US" sz="8000" dirty="0">
              <a:effectLst/>
              <a:ea typeface="Times New Roman" panose="02020603050405020304" pitchFamily="18" charset="0"/>
            </a:endParaRPr>
          </a:p>
          <a:p>
            <a:pPr marL="0" marR="281940" algn="just">
              <a:spcBef>
                <a:spcPts val="0"/>
              </a:spcBef>
              <a:spcAft>
                <a:spcPts val="0"/>
              </a:spcAft>
              <a:tabLst>
                <a:tab pos="0" algn="l"/>
                <a:tab pos="281940" algn="l"/>
                <a:tab pos="457200" algn="l"/>
                <a:tab pos="914400" algn="l"/>
                <a:tab pos="1188720" algn="l"/>
                <a:tab pos="1371600" algn="l"/>
                <a:tab pos="1828800" algn="l"/>
                <a:tab pos="2286000" algn="l"/>
                <a:tab pos="2522855" algn="l"/>
                <a:tab pos="2743200" algn="l"/>
                <a:tab pos="3009900" algn="l"/>
                <a:tab pos="3200400" algn="l"/>
                <a:tab pos="3425190" algn="l"/>
                <a:tab pos="3657600" algn="l"/>
                <a:tab pos="3840480" algn="l"/>
                <a:tab pos="4114800" algn="l"/>
                <a:tab pos="4396740" algn="l"/>
                <a:tab pos="4572000" algn="l"/>
                <a:tab pos="4812030" algn="l"/>
                <a:tab pos="5029200" algn="l"/>
                <a:tab pos="5227320" algn="l"/>
                <a:tab pos="5486400" algn="l"/>
              </a:tabLst>
            </a:pPr>
            <a:r>
              <a:rPr lang="en-US" sz="8000" spc="-10" dirty="0">
                <a:effectLst/>
                <a:latin typeface="Times New Roman" panose="02020603050405020304" pitchFamily="18" charset="0"/>
                <a:ea typeface="Times New Roman" panose="02020603050405020304" pitchFamily="18" charset="0"/>
              </a:rPr>
              <a:t> </a:t>
            </a:r>
            <a:endParaRPr lang="en-US" sz="8000" dirty="0">
              <a:effectLst/>
              <a:latin typeface="Times New Roman" panose="02020603050405020304" pitchFamily="18" charset="0"/>
              <a:ea typeface="Times New Roman" panose="02020603050405020304" pitchFamily="18" charset="0"/>
            </a:endParaRPr>
          </a:p>
          <a:p>
            <a:endParaRPr lang="en-US" dirty="0"/>
          </a:p>
        </p:txBody>
      </p:sp>
      <p:sp>
        <p:nvSpPr>
          <p:cNvPr id="13" name="Rectangle 4">
            <a:extLst>
              <a:ext uri="{FF2B5EF4-FFF2-40B4-BE49-F238E27FC236}">
                <a16:creationId xmlns:a16="http://schemas.microsoft.com/office/drawing/2014/main" id="{76D268F8-1EEE-4425-8019-6575ED5F2749}"/>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5" name="TextBox 14">
            <a:extLst>
              <a:ext uri="{FF2B5EF4-FFF2-40B4-BE49-F238E27FC236}">
                <a16:creationId xmlns:a16="http://schemas.microsoft.com/office/drawing/2014/main" id="{6EB4ED4E-2ACB-45E8-9BEE-C22C0C142542}"/>
              </a:ext>
            </a:extLst>
          </p:cNvPr>
          <p:cNvSpPr txBox="1"/>
          <p:nvPr/>
        </p:nvSpPr>
        <p:spPr>
          <a:xfrm>
            <a:off x="5961631" y="687878"/>
            <a:ext cx="5289082" cy="379614"/>
          </a:xfrm>
          <a:prstGeom prst="rect">
            <a:avLst/>
          </a:prstGeom>
          <a:noFill/>
        </p:spPr>
        <p:txBody>
          <a:bodyPr wrap="square">
            <a:spAutoFit/>
          </a:bodyPr>
          <a:lstStyle/>
          <a:p>
            <a:r>
              <a:rPr lang="en-US" sz="1800" b="1" dirty="0">
                <a:effectLst/>
                <a:latin typeface="Times New Roman" panose="02020603050405020304" pitchFamily="18" charset="0"/>
                <a:ea typeface="Times New Roman" panose="02020603050405020304" pitchFamily="18" charset="0"/>
              </a:rPr>
              <a:t>BUDGET SUMMARY</a:t>
            </a:r>
            <a:endParaRPr lang="en-US" dirty="0"/>
          </a:p>
        </p:txBody>
      </p:sp>
    </p:spTree>
    <p:extLst>
      <p:ext uri="{BB962C8B-B14F-4D97-AF65-F5344CB8AC3E}">
        <p14:creationId xmlns:p14="http://schemas.microsoft.com/office/powerpoint/2010/main" val="398329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DE9B6CE-71AF-41D1-A69D-89063B83CE25}"/>
              </a:ext>
            </a:extLst>
          </p:cNvPr>
          <p:cNvSpPr>
            <a:spLocks noGrp="1"/>
          </p:cNvSpPr>
          <p:nvPr>
            <p:ph type="title" idx="4294967295"/>
          </p:nvPr>
        </p:nvSpPr>
        <p:spPr>
          <a:xfrm>
            <a:off x="-1" y="1"/>
            <a:ext cx="6285053" cy="1088020"/>
          </a:xfrm>
        </p:spPr>
        <p:txBody>
          <a:bodyPr vert="horz" lIns="91440" tIns="45720" rIns="91440" bIns="45720" rtlCol="0" anchor="ctr">
            <a:normAutofit/>
          </a:bodyPr>
          <a:lstStyle/>
          <a:p>
            <a:pPr marL="0" marR="0">
              <a:spcAft>
                <a:spcPts val="0"/>
              </a:spcAft>
            </a:pPr>
            <a:r>
              <a:rPr lang="en-US" sz="2800" b="1" kern="1200" dirty="0">
                <a:solidFill>
                  <a:schemeClr val="tx1"/>
                </a:solidFill>
                <a:effectLst/>
                <a:latin typeface="+mj-lt"/>
                <a:ea typeface="+mj-ea"/>
                <a:cs typeface="+mj-cs"/>
              </a:rPr>
              <a:t>PROPOSED AMENDMENT FOR A FEDERAL OR STATE PROJECT -   FS-10-A  </a:t>
            </a:r>
            <a:endParaRPr lang="en-US" sz="2800" b="1" kern="1200" dirty="0">
              <a:solidFill>
                <a:schemeClr val="tx1"/>
              </a:solidFill>
              <a:latin typeface="+mj-lt"/>
              <a:ea typeface="+mj-ea"/>
              <a:cs typeface="+mj-cs"/>
            </a:endParaRPr>
          </a:p>
        </p:txBody>
      </p:sp>
      <p:sp>
        <p:nvSpPr>
          <p:cNvPr id="7" name="Text Placeholder 6">
            <a:extLst>
              <a:ext uri="{FF2B5EF4-FFF2-40B4-BE49-F238E27FC236}">
                <a16:creationId xmlns:a16="http://schemas.microsoft.com/office/drawing/2014/main" id="{1A881E61-F53D-41E6-AC82-FBC9C5DFE68C}"/>
              </a:ext>
            </a:extLst>
          </p:cNvPr>
          <p:cNvSpPr>
            <a:spLocks noGrp="1"/>
          </p:cNvSpPr>
          <p:nvPr>
            <p:ph type="body" sz="half" idx="4294967295"/>
          </p:nvPr>
        </p:nvSpPr>
        <p:spPr>
          <a:xfrm>
            <a:off x="0" y="960699"/>
            <a:ext cx="6095763" cy="5897301"/>
          </a:xfrm>
        </p:spPr>
        <p:txBody>
          <a:bodyPr vert="horz" lIns="91440" tIns="45720" rIns="91440" bIns="45720" rtlCol="0">
            <a:normAutofit fontScale="55000" lnSpcReduction="20000"/>
          </a:bodyPr>
          <a:lstStyle/>
          <a:p>
            <a:pPr marR="0">
              <a:spcBef>
                <a:spcPts val="0"/>
              </a:spcBef>
              <a:spcAft>
                <a:spcPts val="0"/>
              </a:spcAft>
            </a:pPr>
            <a:endParaRPr lang="en-US" sz="1100" dirty="0">
              <a:effectLst/>
            </a:endParaRPr>
          </a:p>
          <a:p>
            <a:pPr marL="114300" marR="0" lvl="0">
              <a:spcBef>
                <a:spcPts val="0"/>
              </a:spcBef>
              <a:spcAft>
                <a:spcPts val="0"/>
              </a:spcAft>
              <a:buSzPts val="1100"/>
              <a:tabLst>
                <a:tab pos="228600" algn="l"/>
              </a:tabLst>
            </a:pPr>
            <a:r>
              <a:rPr lang="en-US" sz="3200" dirty="0">
                <a:effectLst/>
              </a:rPr>
              <a:t>This form need only be submitted for budget changes that require prior approval as follows:</a:t>
            </a:r>
          </a:p>
          <a:p>
            <a:pPr marL="800100" lvl="1" indent="-228600">
              <a:spcBef>
                <a:spcPts val="0"/>
              </a:spcBef>
              <a:buFont typeface="Arial" panose="020B0604020202020204" pitchFamily="34" charset="0"/>
              <a:buChar char="•"/>
              <a:tabLst>
                <a:tab pos="685800" algn="l"/>
              </a:tabLst>
            </a:pPr>
            <a:r>
              <a:rPr lang="en-US" sz="3200" dirty="0">
                <a:effectLst/>
              </a:rPr>
              <a:t>Personnel positions, number and type</a:t>
            </a:r>
          </a:p>
          <a:p>
            <a:pPr marL="800100" lvl="1" indent="-228600">
              <a:spcBef>
                <a:spcPts val="0"/>
              </a:spcBef>
              <a:buFont typeface="Arial" panose="020B0604020202020204" pitchFamily="34" charset="0"/>
              <a:buChar char="•"/>
              <a:tabLst>
                <a:tab pos="685800" algn="l"/>
              </a:tabLst>
            </a:pPr>
            <a:r>
              <a:rPr lang="en-US" sz="3200" dirty="0">
                <a:effectLst/>
              </a:rPr>
              <a:t>Equipment items having a unit value of $5,000 or more, number and type</a:t>
            </a:r>
          </a:p>
          <a:p>
            <a:pPr marL="800100" lvl="1" indent="-228600">
              <a:spcBef>
                <a:spcPts val="0"/>
              </a:spcBef>
              <a:buFont typeface="Arial" panose="020B0604020202020204" pitchFamily="34" charset="0"/>
              <a:buChar char="•"/>
              <a:tabLst>
                <a:tab pos="685800" algn="l"/>
              </a:tabLst>
            </a:pPr>
            <a:r>
              <a:rPr lang="en-US" sz="3200" dirty="0">
                <a:effectLst/>
              </a:rPr>
              <a:t>Minor remodeling</a:t>
            </a:r>
          </a:p>
          <a:p>
            <a:pPr marL="800100" lvl="1" indent="-228600">
              <a:spcBef>
                <a:spcPts val="0"/>
              </a:spcBef>
              <a:buFont typeface="Arial" panose="020B0604020202020204" pitchFamily="34" charset="0"/>
              <a:buChar char="•"/>
              <a:tabLst>
                <a:tab pos="685800" algn="l"/>
              </a:tabLst>
            </a:pPr>
            <a:r>
              <a:rPr lang="en-US" sz="3200" dirty="0">
                <a:effectLst/>
              </a:rPr>
              <a:t>Any increase/decrease in a budget subtotal (professional salaries, purchased services, travel, etc.) by more than 10 percent or $1,000, whichever is greater</a:t>
            </a:r>
          </a:p>
          <a:p>
            <a:pPr marL="800100" lvl="1" indent="-228600">
              <a:spcBef>
                <a:spcPts val="0"/>
              </a:spcBef>
              <a:buFont typeface="Arial" panose="020B0604020202020204" pitchFamily="34" charset="0"/>
              <a:buChar char="•"/>
              <a:tabLst>
                <a:tab pos="685800" algn="l"/>
              </a:tabLst>
            </a:pPr>
            <a:r>
              <a:rPr lang="en-US" sz="3200" dirty="0">
                <a:effectLst/>
              </a:rPr>
              <a:t>Any increase in the total budget amount.</a:t>
            </a:r>
          </a:p>
          <a:p>
            <a:pPr marL="114300" marR="0" lvl="0">
              <a:spcBef>
                <a:spcPts val="0"/>
              </a:spcBef>
              <a:spcAft>
                <a:spcPts val="0"/>
              </a:spcAft>
              <a:buSzPts val="1100"/>
              <a:tabLst>
                <a:tab pos="228600" algn="l"/>
              </a:tabLst>
            </a:pPr>
            <a:endParaRPr lang="en-US" sz="3200" dirty="0">
              <a:effectLst/>
            </a:endParaRPr>
          </a:p>
          <a:p>
            <a:pPr marL="114300" marR="0" lvl="0">
              <a:spcBef>
                <a:spcPts val="0"/>
              </a:spcBef>
              <a:spcAft>
                <a:spcPts val="0"/>
              </a:spcAft>
              <a:buSzPts val="1100"/>
              <a:tabLst>
                <a:tab pos="228600" algn="l"/>
              </a:tabLst>
            </a:pPr>
            <a:r>
              <a:rPr lang="en-US" sz="3200" dirty="0">
                <a:effectLst/>
              </a:rPr>
              <a:t>The Amendment # must be entered at the top of the first page.</a:t>
            </a:r>
          </a:p>
          <a:p>
            <a:pPr marL="114300">
              <a:spcBef>
                <a:spcPts val="0"/>
              </a:spcBef>
              <a:buSzPts val="1100"/>
              <a:tabLst>
                <a:tab pos="228600" algn="l"/>
              </a:tabLst>
            </a:pPr>
            <a:endParaRPr lang="en-US" sz="3200" dirty="0">
              <a:effectLst/>
            </a:endParaRPr>
          </a:p>
          <a:p>
            <a:pPr marL="114300">
              <a:spcBef>
                <a:spcPts val="0"/>
              </a:spcBef>
              <a:buSzPts val="1100"/>
              <a:tabLst>
                <a:tab pos="228600" algn="l"/>
              </a:tabLst>
            </a:pPr>
            <a:r>
              <a:rPr lang="en-US" sz="3200" dirty="0">
                <a:effectLst/>
              </a:rPr>
              <a:t>Enter whole dollar amounts only.</a:t>
            </a:r>
          </a:p>
          <a:p>
            <a:pPr marL="114300" marR="0" lvl="0">
              <a:spcBef>
                <a:spcPts val="0"/>
              </a:spcBef>
              <a:spcAft>
                <a:spcPts val="0"/>
              </a:spcAft>
              <a:buSzPts val="1100"/>
              <a:tabLst>
                <a:tab pos="228600" algn="l"/>
              </a:tabLst>
            </a:pPr>
            <a:endParaRPr lang="en-US" sz="3200" dirty="0">
              <a:effectLst/>
            </a:endParaRPr>
          </a:p>
          <a:p>
            <a:pPr marL="114300" marR="0" lvl="0">
              <a:spcBef>
                <a:spcPts val="0"/>
              </a:spcBef>
              <a:spcAft>
                <a:spcPts val="0"/>
              </a:spcAft>
              <a:buSzPts val="1100"/>
              <a:tabLst>
                <a:tab pos="228600" algn="l"/>
              </a:tabLst>
            </a:pPr>
            <a:r>
              <a:rPr lang="en-US" sz="3200" dirty="0">
                <a:effectLst/>
              </a:rPr>
              <a:t>Do not use the FS-10-A for requesting a project extension.</a:t>
            </a:r>
          </a:p>
          <a:p>
            <a:pPr marL="114300" marR="0" lvl="0">
              <a:spcBef>
                <a:spcPts val="0"/>
              </a:spcBef>
              <a:spcAft>
                <a:spcPts val="0"/>
              </a:spcAft>
              <a:buSzPts val="1100"/>
              <a:tabLst>
                <a:tab pos="228600" algn="l"/>
              </a:tabLst>
            </a:pPr>
            <a:endParaRPr lang="en-US" sz="3200" spc="-10" dirty="0"/>
          </a:p>
          <a:p>
            <a:pPr marL="114300" marR="0" lvl="0">
              <a:spcBef>
                <a:spcPts val="0"/>
              </a:spcBef>
              <a:spcAft>
                <a:spcPts val="0"/>
              </a:spcAft>
              <a:buSzPts val="1100"/>
              <a:tabLst>
                <a:tab pos="228600" algn="l"/>
              </a:tabLst>
            </a:pPr>
            <a:r>
              <a:rPr lang="en-US" sz="3200" spc="-10" dirty="0"/>
              <a:t>For each budget category, include a brief justification and list each individual line-item increase/decrease.  Net out the increase/decrease and enter the netted amount (increase/decrease) in the proper column.</a:t>
            </a:r>
          </a:p>
          <a:p>
            <a:pPr marL="342900" marR="0" lvl="0" indent="-228600">
              <a:spcBef>
                <a:spcPts val="0"/>
              </a:spcBef>
              <a:spcAft>
                <a:spcPts val="0"/>
              </a:spcAft>
              <a:buSzPts val="1100"/>
              <a:buFont typeface="Arial" panose="020B0604020202020204" pitchFamily="34" charset="0"/>
              <a:buChar char="•"/>
              <a:tabLst>
                <a:tab pos="-457200" algn="l"/>
                <a:tab pos="0" algn="l"/>
                <a:tab pos="206375" algn="l"/>
                <a:tab pos="228600" algn="l"/>
                <a:tab pos="731520" algn="l"/>
                <a:tab pos="914400" algn="l"/>
                <a:tab pos="1188720" algn="l"/>
                <a:tab pos="1371600" algn="l"/>
                <a:tab pos="1645920" algn="l"/>
                <a:tab pos="1828800" algn="l"/>
                <a:tab pos="2286000" algn="l"/>
                <a:tab pos="2743200" algn="l"/>
                <a:tab pos="2980055" algn="l"/>
                <a:tab pos="3200400" algn="l"/>
                <a:tab pos="3467100" algn="l"/>
                <a:tab pos="3657600" algn="l"/>
                <a:tab pos="3882390" algn="l"/>
                <a:tab pos="4114800" algn="l"/>
                <a:tab pos="4297680" algn="l"/>
                <a:tab pos="4572000" algn="l"/>
                <a:tab pos="4853940" algn="l"/>
                <a:tab pos="5029200" algn="l"/>
                <a:tab pos="5269230" algn="l"/>
                <a:tab pos="5486400" algn="l"/>
                <a:tab pos="5684520" algn="l"/>
                <a:tab pos="5943600" algn="l"/>
              </a:tabLst>
            </a:pPr>
            <a:endParaRPr lang="en-US" sz="3200" spc="-10" dirty="0">
              <a:effectLst/>
            </a:endParaRPr>
          </a:p>
          <a:p>
            <a:pPr marL="114300" marR="0" lvl="0">
              <a:spcBef>
                <a:spcPts val="0"/>
              </a:spcBef>
              <a:spcAft>
                <a:spcPts val="0"/>
              </a:spcAft>
              <a:buSzPts val="1100"/>
              <a:tabLst>
                <a:tab pos="228600" algn="l"/>
              </a:tabLst>
            </a:pPr>
            <a:r>
              <a:rPr lang="en-US" sz="3200" b="1" dirty="0">
                <a:effectLst/>
              </a:rPr>
              <a:t>Submit the original and two copies directly to the State Education Department AEPP office.  </a:t>
            </a:r>
            <a:r>
              <a:rPr lang="en-US" sz="3200" dirty="0">
                <a:effectLst/>
              </a:rPr>
              <a:t>DO NOT submit this form to Grants Finance.</a:t>
            </a:r>
          </a:p>
          <a:p>
            <a:pPr marR="0">
              <a:spcBef>
                <a:spcPts val="0"/>
              </a:spcBef>
              <a:spcAft>
                <a:spcPts val="0"/>
              </a:spcAft>
            </a:pPr>
            <a:endParaRPr lang="en-US" sz="1100" dirty="0">
              <a:effectLst/>
            </a:endParaRPr>
          </a:p>
        </p:txBody>
      </p:sp>
      <p:graphicFrame>
        <p:nvGraphicFramePr>
          <p:cNvPr id="8" name="Content Placeholder 7">
            <a:extLst>
              <a:ext uri="{FF2B5EF4-FFF2-40B4-BE49-F238E27FC236}">
                <a16:creationId xmlns:a16="http://schemas.microsoft.com/office/drawing/2014/main" id="{8EBB2226-6E49-49F4-B410-E78D52CC4D8A}"/>
              </a:ext>
            </a:extLst>
          </p:cNvPr>
          <p:cNvGraphicFramePr>
            <a:graphicFrameLocks noGrp="1"/>
          </p:cNvGraphicFramePr>
          <p:nvPr>
            <p:ph idx="4294967295"/>
            <p:extLst>
              <p:ext uri="{D42A27DB-BD31-4B8C-83A1-F6EECF244321}">
                <p14:modId xmlns:p14="http://schemas.microsoft.com/office/powerpoint/2010/main" val="3623040248"/>
              </p:ext>
            </p:extLst>
          </p:nvPr>
        </p:nvGraphicFramePr>
        <p:xfrm>
          <a:off x="6071191" y="695436"/>
          <a:ext cx="6007395" cy="5656559"/>
        </p:xfrm>
        <a:graphic>
          <a:graphicData uri="http://schemas.openxmlformats.org/drawingml/2006/table">
            <a:tbl>
              <a:tblPr firstRow="1" bandRow="1">
                <a:tableStyleId>{5C22544A-7EE6-4342-B048-85BDC9FD1C3A}</a:tableStyleId>
              </a:tblPr>
              <a:tblGrid>
                <a:gridCol w="2527004">
                  <a:extLst>
                    <a:ext uri="{9D8B030D-6E8A-4147-A177-3AD203B41FA5}">
                      <a16:colId xmlns:a16="http://schemas.microsoft.com/office/drawing/2014/main" val="2302749133"/>
                    </a:ext>
                  </a:extLst>
                </a:gridCol>
                <a:gridCol w="1720984">
                  <a:extLst>
                    <a:ext uri="{9D8B030D-6E8A-4147-A177-3AD203B41FA5}">
                      <a16:colId xmlns:a16="http://schemas.microsoft.com/office/drawing/2014/main" val="2754610726"/>
                    </a:ext>
                  </a:extLst>
                </a:gridCol>
                <a:gridCol w="867331">
                  <a:extLst>
                    <a:ext uri="{9D8B030D-6E8A-4147-A177-3AD203B41FA5}">
                      <a16:colId xmlns:a16="http://schemas.microsoft.com/office/drawing/2014/main" val="2063048749"/>
                    </a:ext>
                  </a:extLst>
                </a:gridCol>
                <a:gridCol w="892076">
                  <a:extLst>
                    <a:ext uri="{9D8B030D-6E8A-4147-A177-3AD203B41FA5}">
                      <a16:colId xmlns:a16="http://schemas.microsoft.com/office/drawing/2014/main" val="1450076046"/>
                    </a:ext>
                  </a:extLst>
                </a:gridCol>
              </a:tblGrid>
              <a:tr h="1037907">
                <a:tc>
                  <a:txBody>
                    <a:bodyPr/>
                    <a:lstStyle/>
                    <a:p>
                      <a:pPr marL="0" marR="0" algn="ctr">
                        <a:spcBef>
                          <a:spcPts val="0"/>
                        </a:spcBef>
                        <a:spcAft>
                          <a:spcPts val="0"/>
                        </a:spcAft>
                      </a:pPr>
                      <a:r>
                        <a:rPr lang="en-US" sz="1300" dirty="0">
                          <a:effectLst/>
                        </a:rPr>
                        <a:t>SUBTOTAL</a:t>
                      </a:r>
                      <a:endParaRPr lang="en-US" sz="1300" dirty="0">
                        <a:effectLst/>
                        <a:latin typeface="Times New Roman" panose="02020603050405020304" pitchFamily="18" charset="0"/>
                        <a:ea typeface="Times New Roman" panose="02020603050405020304" pitchFamily="18" charset="0"/>
                      </a:endParaRPr>
                    </a:p>
                  </a:txBody>
                  <a:tcPr marL="79431" marR="794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300" dirty="0">
                          <a:effectLst/>
                        </a:rPr>
                        <a:t>EXPLANATION</a:t>
                      </a:r>
                    </a:p>
                    <a:p>
                      <a:pPr marL="0" marR="0" algn="ctr">
                        <a:spcBef>
                          <a:spcPts val="0"/>
                        </a:spcBef>
                        <a:spcAft>
                          <a:spcPts val="0"/>
                        </a:spcAft>
                      </a:pPr>
                      <a:r>
                        <a:rPr lang="en-US" sz="1200" dirty="0">
                          <a:effectLst/>
                        </a:rPr>
                        <a:t>(Provide same detail as required in</a:t>
                      </a:r>
                      <a:endParaRPr lang="en-US" sz="1300" dirty="0">
                        <a:effectLst/>
                      </a:endParaRPr>
                    </a:p>
                    <a:p>
                      <a:pPr marL="0" marR="0" algn="ctr">
                        <a:spcBef>
                          <a:spcPts val="0"/>
                        </a:spcBef>
                        <a:spcAft>
                          <a:spcPts val="0"/>
                        </a:spcAft>
                      </a:pPr>
                      <a:r>
                        <a:rPr lang="en-US" sz="1200" dirty="0">
                          <a:effectLst/>
                        </a:rPr>
                        <a:t>FS-10 Budget)</a:t>
                      </a:r>
                      <a:endParaRPr lang="en-US" sz="1300" dirty="0">
                        <a:effectLst/>
                        <a:latin typeface="Times New Roman" panose="02020603050405020304" pitchFamily="18" charset="0"/>
                        <a:ea typeface="Times New Roman" panose="02020603050405020304" pitchFamily="18" charset="0"/>
                      </a:endParaRPr>
                    </a:p>
                  </a:txBody>
                  <a:tcPr marL="79431" marR="794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300" dirty="0">
                          <a:effectLst/>
                        </a:rPr>
                        <a:t>SUBTOTAL</a:t>
                      </a:r>
                    </a:p>
                    <a:p>
                      <a:pPr marL="0" marR="0" algn="ctr">
                        <a:spcBef>
                          <a:spcPts val="0"/>
                        </a:spcBef>
                        <a:spcAft>
                          <a:spcPts val="0"/>
                        </a:spcAft>
                      </a:pPr>
                      <a:r>
                        <a:rPr lang="en-US" sz="1300" dirty="0">
                          <a:effectLst/>
                        </a:rPr>
                        <a:t>INCREASE</a:t>
                      </a:r>
                      <a:endParaRPr lang="en-US" sz="1300" dirty="0">
                        <a:effectLst/>
                        <a:latin typeface="Times New Roman" panose="02020603050405020304" pitchFamily="18" charset="0"/>
                        <a:ea typeface="Times New Roman" panose="02020603050405020304" pitchFamily="18" charset="0"/>
                      </a:endParaRPr>
                    </a:p>
                  </a:txBody>
                  <a:tcPr marL="79431" marR="794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300" dirty="0">
                          <a:effectLst/>
                        </a:rPr>
                        <a:t>SUBTOTAL</a:t>
                      </a:r>
                    </a:p>
                    <a:p>
                      <a:pPr marL="0" marR="0" algn="ctr">
                        <a:spcBef>
                          <a:spcPts val="0"/>
                        </a:spcBef>
                        <a:spcAft>
                          <a:spcPts val="0"/>
                        </a:spcAft>
                      </a:pPr>
                      <a:r>
                        <a:rPr lang="en-US" sz="1300" dirty="0">
                          <a:effectLst/>
                        </a:rPr>
                        <a:t>DECREASE</a:t>
                      </a:r>
                      <a:endParaRPr lang="en-US" sz="1300" dirty="0">
                        <a:effectLst/>
                        <a:latin typeface="Times New Roman" panose="02020603050405020304" pitchFamily="18" charset="0"/>
                        <a:ea typeface="Times New Roman" panose="02020603050405020304" pitchFamily="18" charset="0"/>
                      </a:endParaRPr>
                    </a:p>
                  </a:txBody>
                  <a:tcPr marL="79431" marR="794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0436194"/>
                  </a:ext>
                </a:extLst>
              </a:tr>
              <a:tr h="4618652">
                <a:tc>
                  <a:txBody>
                    <a:bodyPr/>
                    <a:lstStyle/>
                    <a:p>
                      <a:pPr marL="0" marR="0" algn="just">
                        <a:spcBef>
                          <a:spcPts val="0"/>
                        </a:spcBef>
                        <a:spcAft>
                          <a:spcPts val="0"/>
                        </a:spcAft>
                      </a:pPr>
                      <a:r>
                        <a:rPr lang="en-US" sz="1300" b="1" dirty="0">
                          <a:effectLst/>
                        </a:rPr>
                        <a:t>Budget Categories </a:t>
                      </a:r>
                    </a:p>
                    <a:p>
                      <a:pPr marL="0" marR="0" algn="just">
                        <a:spcBef>
                          <a:spcPts val="0"/>
                        </a:spcBef>
                        <a:spcAft>
                          <a:spcPts val="0"/>
                        </a:spcAft>
                      </a:pPr>
                      <a:r>
                        <a:rPr lang="en-US" sz="1300" dirty="0">
                          <a:effectLst/>
                        </a:rPr>
                        <a:t>Professional     Salaries – 15</a:t>
                      </a:r>
                    </a:p>
                    <a:p>
                      <a:pPr marL="0" marR="0" algn="just">
                        <a:spcBef>
                          <a:spcPts val="0"/>
                        </a:spcBef>
                        <a:spcAft>
                          <a:spcPts val="0"/>
                        </a:spcAft>
                      </a:pPr>
                      <a:r>
                        <a:rPr lang="en-US" sz="1300" dirty="0">
                          <a:effectLst/>
                          <a:latin typeface="Times New Roman" panose="02020603050405020304" pitchFamily="18" charset="0"/>
                          <a:ea typeface="Times New Roman" panose="02020603050405020304" pitchFamily="18" charset="0"/>
                        </a:rPr>
                        <a:t>Support Staff Salaries – 16</a:t>
                      </a:r>
                    </a:p>
                    <a:p>
                      <a:pPr marL="0" marR="0" algn="just">
                        <a:spcBef>
                          <a:spcPts val="0"/>
                        </a:spcBef>
                        <a:spcAft>
                          <a:spcPts val="0"/>
                        </a:spcAft>
                      </a:pPr>
                      <a:r>
                        <a:rPr lang="en-US" sz="1300" dirty="0">
                          <a:effectLst/>
                          <a:latin typeface="Times New Roman" panose="02020603050405020304" pitchFamily="18" charset="0"/>
                          <a:ea typeface="Times New Roman" panose="02020603050405020304" pitchFamily="18" charset="0"/>
                        </a:rPr>
                        <a:t>Purchased Services – 40</a:t>
                      </a:r>
                    </a:p>
                    <a:p>
                      <a:pPr marL="0" marR="0" algn="just">
                        <a:spcBef>
                          <a:spcPts val="0"/>
                        </a:spcBef>
                        <a:spcAft>
                          <a:spcPts val="0"/>
                        </a:spcAft>
                      </a:pPr>
                      <a:r>
                        <a:rPr lang="en-US" sz="1300" dirty="0">
                          <a:effectLst/>
                          <a:latin typeface="Times New Roman" panose="02020603050405020304" pitchFamily="18" charset="0"/>
                          <a:ea typeface="Times New Roman" panose="02020603050405020304" pitchFamily="18" charset="0"/>
                        </a:rPr>
                        <a:t>Supplies and Materials – 45</a:t>
                      </a:r>
                    </a:p>
                    <a:p>
                      <a:pPr marL="0" marR="0" algn="just">
                        <a:spcBef>
                          <a:spcPts val="0"/>
                        </a:spcBef>
                        <a:spcAft>
                          <a:spcPts val="0"/>
                        </a:spcAft>
                      </a:pPr>
                      <a:r>
                        <a:rPr lang="en-US" sz="1300" dirty="0">
                          <a:effectLst/>
                          <a:latin typeface="Times New Roman" panose="02020603050405020304" pitchFamily="18" charset="0"/>
                          <a:ea typeface="Times New Roman" panose="02020603050405020304" pitchFamily="18" charset="0"/>
                        </a:rPr>
                        <a:t>Travel Expenses – 46</a:t>
                      </a:r>
                    </a:p>
                    <a:p>
                      <a:pPr marL="0" marR="0" algn="just">
                        <a:spcBef>
                          <a:spcPts val="0"/>
                        </a:spcBef>
                        <a:spcAft>
                          <a:spcPts val="0"/>
                        </a:spcAft>
                      </a:pPr>
                      <a:r>
                        <a:rPr lang="en-US" sz="1300" dirty="0">
                          <a:effectLst/>
                          <a:latin typeface="Times New Roman" panose="02020603050405020304" pitchFamily="18" charset="0"/>
                          <a:ea typeface="Times New Roman" panose="02020603050405020304" pitchFamily="18" charset="0"/>
                        </a:rPr>
                        <a:t>Employee Benefits – 80</a:t>
                      </a:r>
                    </a:p>
                    <a:p>
                      <a:pPr marL="0" marR="0" algn="just">
                        <a:spcBef>
                          <a:spcPts val="0"/>
                        </a:spcBef>
                        <a:spcAft>
                          <a:spcPts val="0"/>
                        </a:spcAft>
                      </a:pPr>
                      <a:r>
                        <a:rPr lang="en-US" sz="1300" dirty="0">
                          <a:effectLst/>
                          <a:latin typeface="Times New Roman" panose="02020603050405020304" pitchFamily="18" charset="0"/>
                          <a:ea typeface="Times New Roman" panose="02020603050405020304" pitchFamily="18" charset="0"/>
                        </a:rPr>
                        <a:t>Indirect Costs – 90</a:t>
                      </a:r>
                    </a:p>
                    <a:p>
                      <a:pPr marL="0" marR="0" algn="just">
                        <a:spcBef>
                          <a:spcPts val="0"/>
                        </a:spcBef>
                        <a:spcAft>
                          <a:spcPts val="0"/>
                        </a:spcAft>
                      </a:pPr>
                      <a:r>
                        <a:rPr lang="en-US" sz="1300" dirty="0">
                          <a:effectLst/>
                          <a:latin typeface="Times New Roman" panose="02020603050405020304" pitchFamily="18" charset="0"/>
                          <a:ea typeface="Times New Roman" panose="02020603050405020304" pitchFamily="18" charset="0"/>
                        </a:rPr>
                        <a:t>BOCES Services – 49</a:t>
                      </a:r>
                    </a:p>
                    <a:p>
                      <a:pPr marL="0" marR="0" algn="just">
                        <a:spcBef>
                          <a:spcPts val="0"/>
                        </a:spcBef>
                        <a:spcAft>
                          <a:spcPts val="0"/>
                        </a:spcAft>
                      </a:pPr>
                      <a:r>
                        <a:rPr lang="en-US" sz="1300" dirty="0">
                          <a:effectLst/>
                          <a:latin typeface="Times New Roman" panose="02020603050405020304" pitchFamily="18" charset="0"/>
                          <a:ea typeface="Times New Roman" panose="02020603050405020304" pitchFamily="18" charset="0"/>
                        </a:rPr>
                        <a:t>Minor Remodeling – 30</a:t>
                      </a:r>
                    </a:p>
                    <a:p>
                      <a:pPr marL="0" marR="0" algn="just">
                        <a:spcBef>
                          <a:spcPts val="0"/>
                        </a:spcBef>
                        <a:spcAft>
                          <a:spcPts val="0"/>
                        </a:spcAft>
                      </a:pPr>
                      <a:r>
                        <a:rPr lang="en-US" sz="1300" dirty="0">
                          <a:effectLst/>
                          <a:latin typeface="Times New Roman" panose="02020603050405020304" pitchFamily="18" charset="0"/>
                          <a:ea typeface="Times New Roman" panose="02020603050405020304" pitchFamily="18" charset="0"/>
                        </a:rPr>
                        <a:t>Equipment - 20</a:t>
                      </a:r>
                    </a:p>
                    <a:p>
                      <a:pPr marL="0" marR="0" algn="just">
                        <a:spcBef>
                          <a:spcPts val="0"/>
                        </a:spcBef>
                        <a:spcAft>
                          <a:spcPts val="0"/>
                        </a:spcAft>
                      </a:pPr>
                      <a:endParaRPr lang="en-US" sz="1300" dirty="0">
                        <a:effectLst/>
                        <a:latin typeface="Times New Roman" panose="02020603050405020304" pitchFamily="18" charset="0"/>
                        <a:ea typeface="Times New Roman" panose="02020603050405020304" pitchFamily="18" charset="0"/>
                      </a:endParaRPr>
                    </a:p>
                  </a:txBody>
                  <a:tcPr marL="79431" marR="794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300" dirty="0">
                          <a:effectLst/>
                        </a:rPr>
                        <a:t>Total Increase: put total $  here</a:t>
                      </a:r>
                    </a:p>
                    <a:p>
                      <a:pPr marL="0" marR="0" algn="just">
                        <a:spcBef>
                          <a:spcPts val="0"/>
                        </a:spcBef>
                        <a:spcAft>
                          <a:spcPts val="0"/>
                        </a:spcAft>
                      </a:pPr>
                      <a:r>
                        <a:rPr lang="en-US" sz="1300" dirty="0">
                          <a:effectLst/>
                        </a:rPr>
                        <a:t>then list the individual increases with a brief justification</a:t>
                      </a:r>
                    </a:p>
                    <a:p>
                      <a:pPr marL="0" marR="0" algn="just">
                        <a:spcBef>
                          <a:spcPts val="0"/>
                        </a:spcBef>
                        <a:spcAft>
                          <a:spcPts val="0"/>
                        </a:spcAft>
                      </a:pPr>
                      <a:r>
                        <a:rPr lang="en-US" sz="1300" dirty="0">
                          <a:effectLst/>
                        </a:rPr>
                        <a:t> </a:t>
                      </a:r>
                    </a:p>
                    <a:p>
                      <a:pPr marL="0" marR="0" algn="just">
                        <a:spcBef>
                          <a:spcPts val="0"/>
                        </a:spcBef>
                        <a:spcAft>
                          <a:spcPts val="0"/>
                        </a:spcAft>
                      </a:pPr>
                      <a:r>
                        <a:rPr lang="en-US" sz="1300" dirty="0">
                          <a:effectLst/>
                        </a:rPr>
                        <a:t>Total Decrease: put total $ here then list the individual decreases with a brief justification</a:t>
                      </a:r>
                    </a:p>
                    <a:p>
                      <a:pPr marL="0" marR="0" algn="just">
                        <a:spcBef>
                          <a:spcPts val="0"/>
                        </a:spcBef>
                        <a:spcAft>
                          <a:spcPts val="0"/>
                        </a:spcAft>
                      </a:pPr>
                      <a:r>
                        <a:rPr lang="en-US" sz="1300" dirty="0">
                          <a:effectLst/>
                        </a:rPr>
                        <a:t> </a:t>
                      </a:r>
                    </a:p>
                    <a:p>
                      <a:pPr marL="0" marR="0" algn="just">
                        <a:spcBef>
                          <a:spcPts val="0"/>
                        </a:spcBef>
                        <a:spcAft>
                          <a:spcPts val="0"/>
                        </a:spcAft>
                      </a:pPr>
                      <a:r>
                        <a:rPr lang="en-US" sz="1300" dirty="0">
                          <a:effectLst/>
                        </a:rPr>
                        <a:t>Net Increase or Decrease: Put just the $ number here and then put that amount in the proper column</a:t>
                      </a:r>
                    </a:p>
                    <a:p>
                      <a:pPr marL="0" marR="0" algn="just">
                        <a:spcBef>
                          <a:spcPts val="0"/>
                        </a:spcBef>
                        <a:spcAft>
                          <a:spcPts val="0"/>
                        </a:spcAft>
                      </a:pPr>
                      <a:r>
                        <a:rPr lang="en-US" sz="1300" dirty="0">
                          <a:effectLst/>
                        </a:rPr>
                        <a:t> </a:t>
                      </a:r>
                      <a:endParaRPr lang="en-US" sz="1300" dirty="0">
                        <a:effectLst/>
                        <a:latin typeface="Times New Roman" panose="02020603050405020304" pitchFamily="18" charset="0"/>
                        <a:ea typeface="Times New Roman" panose="02020603050405020304" pitchFamily="18" charset="0"/>
                      </a:endParaRPr>
                    </a:p>
                  </a:txBody>
                  <a:tcPr marL="79431" marR="794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300" dirty="0">
                          <a:effectLst/>
                        </a:rPr>
                        <a:t> </a:t>
                      </a:r>
                      <a:endParaRPr lang="en-US" sz="1300" dirty="0">
                        <a:effectLst/>
                        <a:latin typeface="Times New Roman" panose="02020603050405020304" pitchFamily="18" charset="0"/>
                        <a:ea typeface="Times New Roman" panose="02020603050405020304" pitchFamily="18" charset="0"/>
                      </a:endParaRPr>
                    </a:p>
                  </a:txBody>
                  <a:tcPr marL="79431" marR="794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300" dirty="0">
                          <a:effectLst/>
                        </a:rPr>
                        <a:t> </a:t>
                      </a:r>
                      <a:endParaRPr lang="en-US" sz="1300" dirty="0">
                        <a:effectLst/>
                        <a:latin typeface="Times New Roman" panose="02020603050405020304" pitchFamily="18" charset="0"/>
                        <a:ea typeface="Times New Roman" panose="02020603050405020304" pitchFamily="18" charset="0"/>
                      </a:endParaRPr>
                    </a:p>
                  </a:txBody>
                  <a:tcPr marL="79431" marR="7943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8858420"/>
                  </a:ext>
                </a:extLst>
              </a:tr>
            </a:tbl>
          </a:graphicData>
        </a:graphic>
      </p:graphicFrame>
    </p:spTree>
    <p:extLst>
      <p:ext uri="{BB962C8B-B14F-4D97-AF65-F5344CB8AC3E}">
        <p14:creationId xmlns:p14="http://schemas.microsoft.com/office/powerpoint/2010/main" val="4203925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EB29B-24AD-4B64-AFBC-E06857683A55}"/>
              </a:ext>
            </a:extLst>
          </p:cNvPr>
          <p:cNvSpPr>
            <a:spLocks noGrp="1"/>
          </p:cNvSpPr>
          <p:nvPr>
            <p:ph type="title"/>
          </p:nvPr>
        </p:nvSpPr>
        <p:spPr>
          <a:xfrm>
            <a:off x="330926" y="0"/>
            <a:ext cx="4576740" cy="1435261"/>
          </a:xfrm>
        </p:spPr>
        <p:txBody>
          <a:bodyPr>
            <a:noAutofit/>
          </a:bodyPr>
          <a:lstStyle/>
          <a:p>
            <a:r>
              <a:rPr lang="en-US" sz="4000" b="1" dirty="0"/>
              <a:t>M/WBE Compliance Checklist</a:t>
            </a:r>
          </a:p>
        </p:txBody>
      </p:sp>
      <p:pic>
        <p:nvPicPr>
          <p:cNvPr id="6" name="Content Placeholder 5">
            <a:extLst>
              <a:ext uri="{FF2B5EF4-FFF2-40B4-BE49-F238E27FC236}">
                <a16:creationId xmlns:a16="http://schemas.microsoft.com/office/drawing/2014/main" id="{2FE0B581-DE99-4A62-A9B2-3F17DAB04BB8}"/>
              </a:ext>
            </a:extLst>
          </p:cNvPr>
          <p:cNvPicPr>
            <a:picLocks noGrp="1" noChangeAspect="1"/>
          </p:cNvPicPr>
          <p:nvPr>
            <p:ph idx="1"/>
          </p:nvPr>
        </p:nvPicPr>
        <p:blipFill rotWithShape="1">
          <a:blip r:embed="rId2"/>
          <a:srcRect l="9143" t="4662" r="9143" b="10817"/>
          <a:stretch/>
        </p:blipFill>
        <p:spPr>
          <a:xfrm>
            <a:off x="6624084" y="182880"/>
            <a:ext cx="5454502" cy="6492240"/>
          </a:xfrm>
        </p:spPr>
      </p:pic>
      <p:sp>
        <p:nvSpPr>
          <p:cNvPr id="4" name="Text Placeholder 3">
            <a:extLst>
              <a:ext uri="{FF2B5EF4-FFF2-40B4-BE49-F238E27FC236}">
                <a16:creationId xmlns:a16="http://schemas.microsoft.com/office/drawing/2014/main" id="{F4E77BA0-26D1-417F-822D-0B105B5B328C}"/>
              </a:ext>
            </a:extLst>
          </p:cNvPr>
          <p:cNvSpPr>
            <a:spLocks noGrp="1"/>
          </p:cNvSpPr>
          <p:nvPr>
            <p:ph type="body" sz="half" idx="2"/>
          </p:nvPr>
        </p:nvSpPr>
        <p:spPr>
          <a:xfrm>
            <a:off x="261258" y="1435261"/>
            <a:ext cx="5916022" cy="5422739"/>
          </a:xfrm>
        </p:spPr>
        <p:txBody>
          <a:bodyPr>
            <a:noAutofit/>
          </a:bodyPr>
          <a:lstStyle/>
          <a:p>
            <a:pPr marL="285750" indent="-285750">
              <a:buFont typeface="Arial" panose="020B0604020202020204" pitchFamily="34" charset="0"/>
              <a:buChar char="•"/>
            </a:pPr>
            <a:r>
              <a:rPr lang="en-US" sz="2800" dirty="0"/>
              <a:t>Be sure to make a selection: Full Participation/Partial Waiver/Total Waiver</a:t>
            </a:r>
          </a:p>
          <a:p>
            <a:pPr marL="285750" indent="-285750">
              <a:buFont typeface="Arial" panose="020B0604020202020204" pitchFamily="34" charset="0"/>
              <a:buChar char="•"/>
            </a:pPr>
            <a:r>
              <a:rPr lang="en-US" sz="2800" dirty="0"/>
              <a:t>Complete all required documents for the option selected</a:t>
            </a:r>
          </a:p>
          <a:p>
            <a:pPr marL="285750" indent="-285750">
              <a:buFont typeface="Arial" panose="020B0604020202020204" pitchFamily="34" charset="0"/>
              <a:buChar char="•"/>
            </a:pPr>
            <a:r>
              <a:rPr lang="en-US" sz="2800" dirty="0"/>
              <a:t>Be sure to check off and complete all required documents</a:t>
            </a:r>
          </a:p>
          <a:p>
            <a:pPr marL="285750" indent="-285750">
              <a:buFont typeface="Arial" panose="020B0604020202020204" pitchFamily="34" charset="0"/>
              <a:buChar char="•"/>
            </a:pPr>
            <a:r>
              <a:rPr lang="en-US" sz="2800" dirty="0"/>
              <a:t>If a Partial/Total Waiver is being requested, a letter of explanation to support the Partial/Total Waiver request is required</a:t>
            </a:r>
          </a:p>
        </p:txBody>
      </p:sp>
    </p:spTree>
    <p:extLst>
      <p:ext uri="{BB962C8B-B14F-4D97-AF65-F5344CB8AC3E}">
        <p14:creationId xmlns:p14="http://schemas.microsoft.com/office/powerpoint/2010/main" val="1377660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3F759E69-6C38-467C-AFFD-BBA9E2E0A6CC}"/>
              </a:ext>
            </a:extLst>
          </p:cNvPr>
          <p:cNvSpPr>
            <a:spLocks noChangeArrowheads="1"/>
          </p:cNvSpPr>
          <p:nvPr/>
        </p:nvSpPr>
        <p:spPr bwMode="auto">
          <a:xfrm>
            <a:off x="217714" y="400594"/>
            <a:ext cx="7371806" cy="633587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fontScale="92500"/>
          </a:bodyPr>
          <a:lstStyle>
            <a:lvl1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1pPr>
            <a:lvl2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2pPr>
            <a:lvl3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3pPr>
            <a:lvl4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4pPr>
            <a:lvl5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5pPr>
            <a:lvl6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6pPr>
            <a:lvl7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7pPr>
            <a:lvl8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8pPr>
            <a:lvl9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9pPr>
          </a:lstStyle>
          <a:p>
            <a:pPr marR="0" lvl="0" eaLnBrk="1" fontAlgn="base" hangingPunct="1">
              <a:lnSpc>
                <a:spcPct val="90000"/>
              </a:lnSpc>
              <a:spcBef>
                <a:spcPct val="0"/>
              </a:spcBef>
              <a:spcAft>
                <a:spcPts val="600"/>
              </a:spcAft>
              <a:buClrTx/>
              <a:buSzTx/>
              <a:tabLst>
                <a:tab pos="2743200" algn="ctr"/>
                <a:tab pos="5486400" algn="r"/>
              </a:tabLst>
            </a:pPr>
            <a:endParaRPr kumimoji="0" lang="en-US" altLang="en-US" sz="1400" b="0" i="0" u="none" strike="noStrike" cap="none" normalizeH="0" baseline="0" dirty="0">
              <a:ln>
                <a:noFill/>
              </a:ln>
              <a:effectLst/>
              <a:latin typeface="+mn-lt"/>
            </a:endParaRPr>
          </a:p>
          <a:p>
            <a:pPr marR="0" lvl="0" eaLnBrk="1" fontAlgn="base" hangingPunct="1">
              <a:lnSpc>
                <a:spcPct val="90000"/>
              </a:lnSpc>
              <a:spcBef>
                <a:spcPct val="0"/>
              </a:spcBef>
              <a:spcAft>
                <a:spcPts val="600"/>
              </a:spcAft>
              <a:buClrTx/>
              <a:buSzTx/>
              <a:tabLst>
                <a:tab pos="2743200" algn="ctr"/>
                <a:tab pos="5486400" algn="r"/>
              </a:tabLst>
            </a:pPr>
            <a:r>
              <a:rPr kumimoji="0" lang="en-US" altLang="en-US" sz="3200" b="1" i="0" strike="noStrike" cap="none" normalizeH="0" baseline="0" dirty="0">
                <a:ln>
                  <a:noFill/>
                </a:ln>
                <a:effectLst/>
                <a:latin typeface="+mn-lt"/>
              </a:rPr>
              <a:t>M/WBE Goal Calculation Worksheet</a:t>
            </a:r>
          </a:p>
          <a:p>
            <a:pPr eaLnBrk="1" hangingPunct="1">
              <a:lnSpc>
                <a:spcPct val="90000"/>
              </a:lnSpc>
              <a:spcAft>
                <a:spcPts val="600"/>
              </a:spcAft>
            </a:pPr>
            <a:r>
              <a:rPr kumimoji="0" lang="en-US" altLang="en-US" sz="2400" b="0" i="0" u="none" strike="noStrike" cap="none" normalizeH="0" baseline="0" dirty="0">
                <a:ln>
                  <a:noFill/>
                </a:ln>
                <a:effectLst/>
                <a:latin typeface="+mn-lt"/>
              </a:rPr>
              <a:t>M/WBE participation is 30% of each applicant’s total discretionary non-personal service budget over the entire term of the grant. Discretionary non-personal service budget is defined as the total budget, excluding the sum of funds budgeted for direct personal services (i.e., professional and support staff salaries) and fringe benefits, as well as rent, lease, utilities, and indirect costs. </a:t>
            </a:r>
          </a:p>
          <a:p>
            <a:pPr marR="0" lvl="0" eaLnBrk="1" fontAlgn="base" hangingPunct="1">
              <a:lnSpc>
                <a:spcPct val="90000"/>
              </a:lnSpc>
              <a:spcBef>
                <a:spcPct val="0"/>
              </a:spcBef>
              <a:spcAft>
                <a:spcPts val="600"/>
              </a:spcAft>
              <a:buClrTx/>
              <a:buSzTx/>
              <a:tabLst>
                <a:tab pos="2743200" algn="ctr"/>
                <a:tab pos="5486400" algn="r"/>
              </a:tabLst>
            </a:pPr>
            <a:endParaRPr lang="en-US" altLang="en-US" sz="2400" b="1" u="sng" dirty="0">
              <a:highlight>
                <a:srgbClr val="FFFF00"/>
              </a:highlight>
              <a:latin typeface="+mn-lt"/>
            </a:endParaRPr>
          </a:p>
          <a:p>
            <a:pPr marR="0" lvl="0" eaLnBrk="1" fontAlgn="base" hangingPunct="1">
              <a:lnSpc>
                <a:spcPct val="90000"/>
              </a:lnSpc>
              <a:spcBef>
                <a:spcPct val="0"/>
              </a:spcBef>
              <a:spcAft>
                <a:spcPts val="600"/>
              </a:spcAft>
              <a:buClrTx/>
              <a:buSzTx/>
              <a:tabLst>
                <a:tab pos="2743200" algn="ctr"/>
                <a:tab pos="5486400" algn="r"/>
              </a:tabLst>
            </a:pPr>
            <a:r>
              <a:rPr kumimoji="0" lang="en-US" altLang="en-US" sz="2400" b="1" i="0" u="none" strike="noStrike" cap="none" normalizeH="0" baseline="0" dirty="0">
                <a:ln>
                  <a:noFill/>
                </a:ln>
                <a:effectLst/>
                <a:latin typeface="+mn-lt"/>
              </a:rPr>
              <a:t>This form should reflect the current year’s budgeted costs:</a:t>
            </a:r>
            <a:endParaRPr lang="en-US" altLang="en-US" sz="2400" dirty="0">
              <a:latin typeface="+mn-lt"/>
            </a:endParaRPr>
          </a:p>
          <a:p>
            <a:pPr marL="285750" marR="0" lvl="0" indent="-285750" eaLnBrk="1" fontAlgn="base" hangingPunct="1">
              <a:lnSpc>
                <a:spcPct val="90000"/>
              </a:lnSpc>
              <a:spcBef>
                <a:spcPct val="0"/>
              </a:spcBef>
              <a:spcAft>
                <a:spcPts val="600"/>
              </a:spcAft>
              <a:buClrTx/>
              <a:buSzTx/>
              <a:buFont typeface="Arial" panose="020B0604020202020204" pitchFamily="34" charset="0"/>
              <a:buChar char="•"/>
              <a:tabLst>
                <a:tab pos="2743200" algn="ctr"/>
                <a:tab pos="5486400" algn="r"/>
              </a:tabLst>
            </a:pPr>
            <a:r>
              <a:rPr kumimoji="0" lang="en-US" altLang="en-US" sz="2400" b="0" i="0" u="none" strike="noStrike" cap="none" normalizeH="0" baseline="0" dirty="0">
                <a:ln>
                  <a:noFill/>
                </a:ln>
                <a:effectLst/>
                <a:latin typeface="+mn-lt"/>
              </a:rPr>
              <a:t>Include the Total Budget amount from the Budget Summary.</a:t>
            </a:r>
          </a:p>
          <a:p>
            <a:pPr marL="285750" marR="0" lvl="0" indent="-285750" eaLnBrk="1" fontAlgn="base" hangingPunct="1">
              <a:lnSpc>
                <a:spcPct val="90000"/>
              </a:lnSpc>
              <a:spcBef>
                <a:spcPct val="0"/>
              </a:spcBef>
              <a:spcAft>
                <a:spcPts val="600"/>
              </a:spcAft>
              <a:buClrTx/>
              <a:buSzTx/>
              <a:buFont typeface="Arial" panose="020B0604020202020204" pitchFamily="34" charset="0"/>
              <a:buChar char="•"/>
              <a:tabLst>
                <a:tab pos="2743200" algn="ctr"/>
                <a:tab pos="5486400" algn="r"/>
              </a:tabLst>
            </a:pPr>
            <a:r>
              <a:rPr lang="en-US" altLang="en-US" sz="2400" dirty="0">
                <a:latin typeface="+mn-lt"/>
              </a:rPr>
              <a:t>Enter the Budget Categories totals from the Budget Summary for lines </a:t>
            </a:r>
            <a:r>
              <a:rPr kumimoji="0" lang="en-US" altLang="en-US" sz="2400" b="0" i="0" u="none" strike="noStrike" cap="none" normalizeH="0" baseline="0" dirty="0">
                <a:ln>
                  <a:noFill/>
                </a:ln>
                <a:effectLst/>
                <a:latin typeface="+mn-lt"/>
              </a:rPr>
              <a:t>2</a:t>
            </a:r>
            <a:r>
              <a:rPr lang="en-US" altLang="en-US" sz="2400" dirty="0">
                <a:latin typeface="+mn-lt"/>
              </a:rPr>
              <a:t> – 5.</a:t>
            </a:r>
          </a:p>
          <a:p>
            <a:pPr marL="285750" marR="0" lvl="0" indent="-285750" eaLnBrk="1" fontAlgn="base" hangingPunct="1">
              <a:lnSpc>
                <a:spcPct val="90000"/>
              </a:lnSpc>
              <a:spcBef>
                <a:spcPct val="0"/>
              </a:spcBef>
              <a:spcAft>
                <a:spcPts val="600"/>
              </a:spcAft>
              <a:buClrTx/>
              <a:buSzTx/>
              <a:buFont typeface="Arial" panose="020B0604020202020204" pitchFamily="34" charset="0"/>
              <a:buChar char="•"/>
              <a:tabLst>
                <a:tab pos="2743200" algn="ctr"/>
                <a:tab pos="5486400" algn="r"/>
              </a:tabLst>
            </a:pPr>
            <a:r>
              <a:rPr lang="en-US" altLang="en-US" sz="2400" dirty="0">
                <a:latin typeface="+mn-lt"/>
              </a:rPr>
              <a:t>For line 6, only include the Rent/Lease/Utilities amounts from the Purchased Services Budget Category.  </a:t>
            </a:r>
          </a:p>
          <a:p>
            <a:pPr marL="285750" marR="0" lvl="0" indent="-285750" eaLnBrk="1" fontAlgn="base" hangingPunct="1">
              <a:lnSpc>
                <a:spcPct val="90000"/>
              </a:lnSpc>
              <a:spcBef>
                <a:spcPct val="0"/>
              </a:spcBef>
              <a:spcAft>
                <a:spcPts val="600"/>
              </a:spcAft>
              <a:buClrTx/>
              <a:buSzTx/>
              <a:buFont typeface="Arial" panose="020B0604020202020204" pitchFamily="34" charset="0"/>
              <a:buChar char="•"/>
              <a:tabLst>
                <a:tab pos="2743200" algn="ctr"/>
                <a:tab pos="5486400" algn="r"/>
              </a:tabLst>
            </a:pPr>
            <a:r>
              <a:rPr kumimoji="0" lang="en-US" altLang="en-US" sz="2400" b="0" i="0" u="none" strike="noStrike" cap="none" normalizeH="0" baseline="0" dirty="0">
                <a:ln>
                  <a:noFill/>
                </a:ln>
                <a:effectLst/>
                <a:latin typeface="+mn-lt"/>
              </a:rPr>
              <a:t>Perform the necessary calculations to determine the </a:t>
            </a:r>
            <a:r>
              <a:rPr lang="en-US" altLang="en-US" sz="2400" dirty="0">
                <a:latin typeface="+mn-lt"/>
              </a:rPr>
              <a:t>M/WBE Goal Amount.</a:t>
            </a:r>
            <a:endParaRPr kumimoji="0" lang="en-US" altLang="en-US" sz="2400" b="0" i="0" u="none" strike="noStrike" cap="none" normalizeH="0" baseline="0" dirty="0">
              <a:ln>
                <a:noFill/>
              </a:ln>
              <a:effectLst/>
              <a:latin typeface="+mn-lt"/>
            </a:endParaRPr>
          </a:p>
        </p:txBody>
      </p:sp>
      <p:graphicFrame>
        <p:nvGraphicFramePr>
          <p:cNvPr id="4" name="Table 3">
            <a:extLst>
              <a:ext uri="{FF2B5EF4-FFF2-40B4-BE49-F238E27FC236}">
                <a16:creationId xmlns:a16="http://schemas.microsoft.com/office/drawing/2014/main" id="{71217E19-82BD-4484-997F-0F0FBEADA3F8}"/>
              </a:ext>
            </a:extLst>
          </p:cNvPr>
          <p:cNvGraphicFramePr>
            <a:graphicFrameLocks noGrp="1"/>
          </p:cNvGraphicFramePr>
          <p:nvPr>
            <p:extLst>
              <p:ext uri="{D42A27DB-BD31-4B8C-83A1-F6EECF244321}">
                <p14:modId xmlns:p14="http://schemas.microsoft.com/office/powerpoint/2010/main" val="3988656888"/>
              </p:ext>
            </p:extLst>
          </p:nvPr>
        </p:nvGraphicFramePr>
        <p:xfrm>
          <a:off x="7589520" y="400594"/>
          <a:ext cx="4399280" cy="5966182"/>
        </p:xfrm>
        <a:graphic>
          <a:graphicData uri="http://schemas.openxmlformats.org/drawingml/2006/table">
            <a:tbl>
              <a:tblPr firstRow="1" bandRow="1">
                <a:solidFill>
                  <a:schemeClr val="bg1"/>
                </a:solidFill>
                <a:tableStyleId>{5C22544A-7EE6-4342-B048-85BDC9FD1C3A}</a:tableStyleId>
              </a:tblPr>
              <a:tblGrid>
                <a:gridCol w="449969">
                  <a:extLst>
                    <a:ext uri="{9D8B030D-6E8A-4147-A177-3AD203B41FA5}">
                      <a16:colId xmlns:a16="http://schemas.microsoft.com/office/drawing/2014/main" val="2928964767"/>
                    </a:ext>
                  </a:extLst>
                </a:gridCol>
                <a:gridCol w="1670647">
                  <a:extLst>
                    <a:ext uri="{9D8B030D-6E8A-4147-A177-3AD203B41FA5}">
                      <a16:colId xmlns:a16="http://schemas.microsoft.com/office/drawing/2014/main" val="580124055"/>
                    </a:ext>
                  </a:extLst>
                </a:gridCol>
                <a:gridCol w="1277390">
                  <a:extLst>
                    <a:ext uri="{9D8B030D-6E8A-4147-A177-3AD203B41FA5}">
                      <a16:colId xmlns:a16="http://schemas.microsoft.com/office/drawing/2014/main" val="4177880058"/>
                    </a:ext>
                  </a:extLst>
                </a:gridCol>
                <a:gridCol w="1001274">
                  <a:extLst>
                    <a:ext uri="{9D8B030D-6E8A-4147-A177-3AD203B41FA5}">
                      <a16:colId xmlns:a16="http://schemas.microsoft.com/office/drawing/2014/main" val="977949184"/>
                    </a:ext>
                  </a:extLst>
                </a:gridCol>
              </a:tblGrid>
              <a:tr h="909992">
                <a:tc>
                  <a:txBody>
                    <a:bodyPr/>
                    <a:lstStyle/>
                    <a:p>
                      <a:pPr marL="0" marR="0">
                        <a:spcBef>
                          <a:spcPts val="0"/>
                        </a:spcBef>
                        <a:spcAft>
                          <a:spcPts val="0"/>
                        </a:spcAft>
                        <a:tabLst>
                          <a:tab pos="2743200" algn="ctr"/>
                          <a:tab pos="5486400" algn="r"/>
                        </a:tabLst>
                      </a:pPr>
                      <a:r>
                        <a:rPr lang="en-US" sz="1100" b="0" u="none" strike="noStrike" cap="none" spc="0" dirty="0">
                          <a:solidFill>
                            <a:schemeClr val="bg1"/>
                          </a:solidFill>
                          <a:effectLst/>
                        </a:rPr>
                        <a:t> </a:t>
                      </a:r>
                      <a:endParaRPr lang="en-US" sz="1100" b="0" cap="none" spc="0" dirty="0">
                        <a:solidFill>
                          <a:schemeClr val="bg1"/>
                        </a:solidFill>
                        <a:effectLst/>
                        <a:latin typeface="Times New Roman" panose="02020603050405020304" pitchFamily="18" charset="0"/>
                        <a:ea typeface="Times New Roman" panose="02020603050405020304" pitchFamily="18" charset="0"/>
                      </a:endParaRPr>
                    </a:p>
                  </a:txBody>
                  <a:tcPr marL="94341" marR="38119" marT="72570" marB="725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algn="ctr">
                        <a:spcBef>
                          <a:spcPts val="0"/>
                        </a:spcBef>
                        <a:spcAft>
                          <a:spcPts val="0"/>
                        </a:spcAft>
                        <a:tabLst>
                          <a:tab pos="2743200" algn="ctr"/>
                          <a:tab pos="5486400" algn="r"/>
                        </a:tabLst>
                      </a:pPr>
                      <a:r>
                        <a:rPr lang="en-US" sz="1100" b="0" cap="none" spc="0" dirty="0">
                          <a:solidFill>
                            <a:schemeClr val="bg1"/>
                          </a:solidFill>
                          <a:effectLst/>
                        </a:rPr>
                        <a:t>Budget Category</a:t>
                      </a:r>
                      <a:endParaRPr lang="en-US" sz="1100" b="0" cap="none" spc="0" dirty="0">
                        <a:solidFill>
                          <a:schemeClr val="bg1"/>
                        </a:solidFill>
                        <a:effectLst/>
                        <a:latin typeface="Times New Roman" panose="02020603050405020304" pitchFamily="18" charset="0"/>
                        <a:ea typeface="Times New Roman" panose="02020603050405020304" pitchFamily="18" charset="0"/>
                      </a:endParaRPr>
                    </a:p>
                  </a:txBody>
                  <a:tcPr marL="94341" marR="38119" marT="72570" marB="725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algn="ctr">
                        <a:spcBef>
                          <a:spcPts val="0"/>
                        </a:spcBef>
                        <a:spcAft>
                          <a:spcPts val="0"/>
                        </a:spcAft>
                        <a:tabLst>
                          <a:tab pos="2743200" algn="ctr"/>
                          <a:tab pos="5486400" algn="r"/>
                        </a:tabLst>
                      </a:pPr>
                      <a:r>
                        <a:rPr lang="en-US" sz="1100" b="0" cap="none" spc="0" dirty="0">
                          <a:solidFill>
                            <a:schemeClr val="bg1"/>
                          </a:solidFill>
                          <a:effectLst/>
                        </a:rPr>
                        <a:t>Amount budgeted for items excluded from M/WBE calculation</a:t>
                      </a:r>
                      <a:endParaRPr lang="en-US" sz="1100" b="0" cap="none" spc="0" dirty="0">
                        <a:solidFill>
                          <a:schemeClr val="bg1"/>
                        </a:solidFill>
                        <a:effectLst/>
                        <a:latin typeface="Times New Roman" panose="02020603050405020304" pitchFamily="18" charset="0"/>
                        <a:ea typeface="Times New Roman" panose="02020603050405020304" pitchFamily="18" charset="0"/>
                      </a:endParaRPr>
                    </a:p>
                  </a:txBody>
                  <a:tcPr marL="94341" marR="38119" marT="72570" marB="725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algn="ctr">
                        <a:spcBef>
                          <a:spcPts val="0"/>
                        </a:spcBef>
                        <a:spcAft>
                          <a:spcPts val="0"/>
                        </a:spcAft>
                        <a:tabLst>
                          <a:tab pos="2743200" algn="ctr"/>
                          <a:tab pos="5486400" algn="r"/>
                        </a:tabLst>
                      </a:pPr>
                      <a:r>
                        <a:rPr lang="en-US" sz="1100" b="0" cap="none" spc="0" dirty="0">
                          <a:solidFill>
                            <a:schemeClr val="bg1"/>
                          </a:solidFill>
                          <a:effectLst/>
                        </a:rPr>
                        <a:t>Totals</a:t>
                      </a:r>
                    </a:p>
                    <a:p>
                      <a:pPr marL="0" marR="0" algn="ctr">
                        <a:spcBef>
                          <a:spcPts val="0"/>
                        </a:spcBef>
                        <a:spcAft>
                          <a:spcPts val="0"/>
                        </a:spcAft>
                        <a:tabLst>
                          <a:tab pos="2743200" algn="ctr"/>
                          <a:tab pos="5486400" algn="r"/>
                        </a:tabLst>
                      </a:pPr>
                      <a:r>
                        <a:rPr lang="en-US" sz="1100" b="0" cap="none" spc="0" dirty="0">
                          <a:solidFill>
                            <a:schemeClr val="bg1"/>
                          </a:solidFill>
                          <a:effectLst/>
                        </a:rPr>
                        <a:t>(Current FS-10)</a:t>
                      </a:r>
                      <a:endParaRPr lang="en-US" sz="1100" b="0" cap="none" spc="0" dirty="0">
                        <a:solidFill>
                          <a:schemeClr val="bg1"/>
                        </a:solidFill>
                        <a:effectLst/>
                        <a:latin typeface="Times New Roman" panose="02020603050405020304" pitchFamily="18" charset="0"/>
                        <a:ea typeface="Times New Roman" panose="02020603050405020304" pitchFamily="18" charset="0"/>
                      </a:endParaRPr>
                    </a:p>
                  </a:txBody>
                  <a:tcPr marL="94341" marR="38119" marT="72570" marB="725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3211375352"/>
                  </a:ext>
                </a:extLst>
              </a:tr>
              <a:tr h="458222">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1. 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19050" cap="flat" cmpd="sng" algn="ctr">
                      <a:solidFill>
                        <a:schemeClr val="tx1"/>
                      </a:solidFill>
                      <a:prstDash val="solid"/>
                    </a:lnL>
                    <a:lnR w="6350" cap="flat" cmpd="sng" algn="ctr">
                      <a:solidFill>
                        <a:schemeClr val="tx1">
                          <a:lumMod val="50000"/>
                          <a:lumOff val="50000"/>
                        </a:schemeClr>
                      </a:solidFill>
                      <a:prstDash val="solid"/>
                    </a:lnR>
                    <a:lnT w="12700" cap="flat" cmpd="sng" algn="ctr">
                      <a:solidFill>
                        <a:schemeClr val="tx1"/>
                      </a:solidFill>
                      <a:prstDash val="solid"/>
                      <a:round/>
                      <a:headEnd type="none" w="med" len="med"/>
                      <a:tailEnd type="none" w="med" len="me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Total Budget</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2700" cap="flat" cmpd="sng" algn="ctr">
                      <a:solidFill>
                        <a:schemeClr val="tx1"/>
                      </a:solidFill>
                      <a:prstDash val="solid"/>
                      <a:round/>
                      <a:headEnd type="none" w="med" len="med"/>
                      <a:tailEnd type="none" w="med" len="me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2700" cap="flat" cmpd="sng" algn="ctr">
                      <a:solidFill>
                        <a:schemeClr val="tx1"/>
                      </a:solidFill>
                      <a:prstDash val="solid"/>
                      <a:round/>
                      <a:headEnd type="none" w="med" len="med"/>
                      <a:tailEnd type="none" w="med" len="me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12700" cap="flat" cmpd="sng" algn="ctr">
                      <a:solidFill>
                        <a:schemeClr val="tx1"/>
                      </a:solidFill>
                      <a:prstDash val="solid"/>
                      <a:round/>
                      <a:headEnd type="none" w="med" len="med"/>
                      <a:tailEnd type="none" w="med" len="me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3086077453"/>
                  </a:ext>
                </a:extLst>
              </a:tr>
              <a:tr h="458222">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2. 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Professional Salaries</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extLst>
                  <a:ext uri="{0D108BD9-81ED-4DB2-BD59-A6C34878D82A}">
                    <a16:rowId xmlns:a16="http://schemas.microsoft.com/office/drawing/2014/main" val="150844602"/>
                  </a:ext>
                </a:extLst>
              </a:tr>
              <a:tr h="458222">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3. 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19050" cap="flat" cmpd="sng" algn="ctr">
                      <a:solidFill>
                        <a:schemeClr val="tx1"/>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Support Staff Salaries</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2691175209"/>
                  </a:ext>
                </a:extLst>
              </a:tr>
              <a:tr h="458222">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4. 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Fringe Benefits</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extLst>
                  <a:ext uri="{0D108BD9-81ED-4DB2-BD59-A6C34878D82A}">
                    <a16:rowId xmlns:a16="http://schemas.microsoft.com/office/drawing/2014/main" val="458178085"/>
                  </a:ext>
                </a:extLst>
              </a:tr>
              <a:tr h="458222">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5 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19050" cap="flat" cmpd="sng" algn="ctr">
                      <a:solidFill>
                        <a:schemeClr val="tx1"/>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Indirect Costs</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3292102028"/>
                  </a:ext>
                </a:extLst>
              </a:tr>
              <a:tr h="458222">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6. 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Rent/Lease/Utilities*</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extLst>
                  <a:ext uri="{0D108BD9-81ED-4DB2-BD59-A6C34878D82A}">
                    <a16:rowId xmlns:a16="http://schemas.microsoft.com/office/drawing/2014/main" val="935886725"/>
                  </a:ext>
                </a:extLst>
              </a:tr>
              <a:tr h="458222">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7. 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19050" cap="flat" cmpd="sng" algn="ctr">
                      <a:solidFill>
                        <a:schemeClr val="tx1"/>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Sum of lines 2, 3 ,4 ,5, and 6</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1158842692"/>
                  </a:ext>
                </a:extLst>
              </a:tr>
              <a:tr h="458222">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8. 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Line 1 minus Line 7</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1">
                        <a:lumMod val="85000"/>
                      </a:schemeClr>
                    </a:solidFill>
                  </a:tcPr>
                </a:tc>
                <a:extLst>
                  <a:ext uri="{0D108BD9-81ED-4DB2-BD59-A6C34878D82A}">
                    <a16:rowId xmlns:a16="http://schemas.microsoft.com/office/drawing/2014/main" val="1770009378"/>
                  </a:ext>
                </a:extLst>
              </a:tr>
              <a:tr h="684108">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9. 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19050" cap="flat" cmpd="sng" algn="ctr">
                      <a:solidFill>
                        <a:schemeClr val="tx1"/>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M/WBE Goal percentage (30%)</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0.30</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2800353663"/>
                  </a:ext>
                </a:extLst>
              </a:tr>
              <a:tr h="684108">
                <a:tc>
                  <a:txBody>
                    <a:bodyPr/>
                    <a:lstStyle/>
                    <a:p>
                      <a:pPr marL="0" marR="0" lvl="0" indent="0">
                        <a:spcBef>
                          <a:spcPts val="0"/>
                        </a:spcBef>
                        <a:spcAft>
                          <a:spcPts val="0"/>
                        </a:spcAft>
                        <a:buFont typeface="+mj-lt"/>
                        <a:buNone/>
                        <a:tabLst>
                          <a:tab pos="2743200" algn="ctr"/>
                          <a:tab pos="5486400" algn="r"/>
                          <a:tab pos="457200" algn="l"/>
                        </a:tabLst>
                      </a:pPr>
                      <a:r>
                        <a:rPr lang="en-US" sz="1100" cap="none" spc="0" dirty="0">
                          <a:solidFill>
                            <a:schemeClr val="tx1"/>
                          </a:solidFill>
                          <a:effectLst/>
                        </a:rPr>
                        <a:t>10. </a:t>
                      </a:r>
                      <a:endParaRPr lang="en-US" sz="1100"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9050" cap="flat" cmpd="sng" algn="ctr">
                      <a:solidFill>
                        <a:schemeClr val="tx1"/>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cap="none" spc="0" dirty="0">
                          <a:solidFill>
                            <a:schemeClr val="tx1"/>
                          </a:solidFill>
                          <a:effectLst/>
                        </a:rPr>
                        <a:t>Line 8 multiplied by Line 9 =MWBE goal amount</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9050" cap="flat" cmpd="sng" algn="ctr">
                      <a:solidFill>
                        <a:schemeClr val="tx1"/>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9050" cap="flat" cmpd="sng" algn="ctr">
                      <a:solidFill>
                        <a:schemeClr val="tx1"/>
                      </a:solidFill>
                      <a:prstDash val="solid"/>
                    </a:lnB>
                    <a:solidFill>
                      <a:schemeClr val="bg1">
                        <a:lumMod val="85000"/>
                      </a:schemeClr>
                    </a:solidFill>
                  </a:tcPr>
                </a:tc>
                <a:tc>
                  <a:txBody>
                    <a:bodyPr/>
                    <a:lstStyle/>
                    <a:p>
                      <a:pPr marL="0" marR="0">
                        <a:spcBef>
                          <a:spcPts val="0"/>
                        </a:spcBef>
                        <a:spcAft>
                          <a:spcPts val="0"/>
                        </a:spcAft>
                        <a:tabLst>
                          <a:tab pos="2743200" algn="ctr"/>
                          <a:tab pos="5486400" algn="r"/>
                        </a:tabLst>
                      </a:pPr>
                      <a:r>
                        <a:rPr lang="en-US" sz="1100" u="none" strike="noStrike" cap="none" spc="0" dirty="0">
                          <a:solidFill>
                            <a:schemeClr val="tx1"/>
                          </a:solidFill>
                          <a:effectLst/>
                        </a:rPr>
                        <a:t> </a:t>
                      </a:r>
                      <a:endParaRPr lang="en-US" sz="1100" cap="none" spc="0" dirty="0">
                        <a:solidFill>
                          <a:schemeClr val="tx1"/>
                        </a:solidFill>
                        <a:effectLst/>
                        <a:latin typeface="Times New Roman" panose="02020603050405020304" pitchFamily="18" charset="0"/>
                        <a:ea typeface="Times New Roman" panose="02020603050405020304" pitchFamily="18" charset="0"/>
                      </a:endParaRPr>
                    </a:p>
                  </a:txBody>
                  <a:tcPr marL="94341" marR="38119" marT="72570" marB="72570">
                    <a:lnL w="6350" cap="flat" cmpd="sng" algn="ctr">
                      <a:solidFill>
                        <a:schemeClr val="tx1">
                          <a:lumMod val="50000"/>
                          <a:lumOff val="50000"/>
                        </a:schemeClr>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9050" cap="flat" cmpd="sng" algn="ctr">
                      <a:solidFill>
                        <a:schemeClr val="tx1"/>
                      </a:solidFill>
                      <a:prstDash val="solid"/>
                    </a:lnB>
                    <a:solidFill>
                      <a:schemeClr val="bg1">
                        <a:lumMod val="85000"/>
                      </a:schemeClr>
                    </a:solidFill>
                  </a:tcPr>
                </a:tc>
                <a:extLst>
                  <a:ext uri="{0D108BD9-81ED-4DB2-BD59-A6C34878D82A}">
                    <a16:rowId xmlns:a16="http://schemas.microsoft.com/office/drawing/2014/main" val="3317968306"/>
                  </a:ext>
                </a:extLst>
              </a:tr>
            </a:tbl>
          </a:graphicData>
        </a:graphic>
      </p:graphicFrame>
    </p:spTree>
    <p:extLst>
      <p:ext uri="{BB962C8B-B14F-4D97-AF65-F5344CB8AC3E}">
        <p14:creationId xmlns:p14="http://schemas.microsoft.com/office/powerpoint/2010/main" val="371237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F7571-2E69-44D3-96B3-80133E48BE51}"/>
              </a:ext>
            </a:extLst>
          </p:cNvPr>
          <p:cNvSpPr>
            <a:spLocks noGrp="1"/>
          </p:cNvSpPr>
          <p:nvPr>
            <p:ph type="title"/>
          </p:nvPr>
        </p:nvSpPr>
        <p:spPr>
          <a:xfrm>
            <a:off x="1595120" y="171449"/>
            <a:ext cx="7853680" cy="742951"/>
          </a:xfrm>
        </p:spPr>
        <p:txBody>
          <a:bodyPr>
            <a:noAutofit/>
          </a:bodyPr>
          <a:lstStyle/>
          <a:p>
            <a:pPr algn="ctr"/>
            <a:r>
              <a:rPr lang="en-US" sz="4800" dirty="0"/>
              <a:t>EPE Budgets</a:t>
            </a:r>
          </a:p>
        </p:txBody>
      </p:sp>
      <p:sp>
        <p:nvSpPr>
          <p:cNvPr id="4" name="Text Placeholder 3">
            <a:extLst>
              <a:ext uri="{FF2B5EF4-FFF2-40B4-BE49-F238E27FC236}">
                <a16:creationId xmlns:a16="http://schemas.microsoft.com/office/drawing/2014/main" id="{80ACFB30-4102-4BC2-8DD4-353EE259FC6D}"/>
              </a:ext>
            </a:extLst>
          </p:cNvPr>
          <p:cNvSpPr>
            <a:spLocks noGrp="1"/>
          </p:cNvSpPr>
          <p:nvPr>
            <p:ph type="body" idx="1"/>
          </p:nvPr>
        </p:nvSpPr>
        <p:spPr>
          <a:xfrm>
            <a:off x="209550" y="758191"/>
            <a:ext cx="5760720" cy="1798320"/>
          </a:xfrm>
        </p:spPr>
        <p:txBody>
          <a:bodyPr>
            <a:normAutofit fontScale="92500" lnSpcReduction="20000"/>
          </a:bodyPr>
          <a:lstStyle/>
          <a:p>
            <a:r>
              <a:rPr lang="en-US" b="0" dirty="0"/>
              <a:t>Instructional Costs: Teachers, Classroom Supplies, Program Director (instructional activities), Case Manager (assessment and instructional activities), etc. </a:t>
            </a:r>
          </a:p>
          <a:p>
            <a:r>
              <a:rPr lang="en-US" b="0" dirty="0"/>
              <a:t>Administrative Costs: Data Management, Clerical Staff, Travel, Maintenance, etc.</a:t>
            </a:r>
          </a:p>
        </p:txBody>
      </p:sp>
      <p:graphicFrame>
        <p:nvGraphicFramePr>
          <p:cNvPr id="19" name="Content Placeholder 2">
            <a:extLst>
              <a:ext uri="{FF2B5EF4-FFF2-40B4-BE49-F238E27FC236}">
                <a16:creationId xmlns:a16="http://schemas.microsoft.com/office/drawing/2014/main" id="{AFA10D5C-5E78-12DD-916A-11E11DC8B64B}"/>
              </a:ext>
            </a:extLst>
          </p:cNvPr>
          <p:cNvGraphicFramePr>
            <a:graphicFrameLocks noGrp="1"/>
          </p:cNvGraphicFramePr>
          <p:nvPr>
            <p:ph sz="half" idx="2"/>
            <p:extLst>
              <p:ext uri="{D42A27DB-BD31-4B8C-83A1-F6EECF244321}">
                <p14:modId xmlns:p14="http://schemas.microsoft.com/office/powerpoint/2010/main" val="1285998230"/>
              </p:ext>
            </p:extLst>
          </p:nvPr>
        </p:nvGraphicFramePr>
        <p:xfrm>
          <a:off x="209550" y="2703196"/>
          <a:ext cx="8477250" cy="3983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a:extLst>
              <a:ext uri="{FF2B5EF4-FFF2-40B4-BE49-F238E27FC236}">
                <a16:creationId xmlns:a16="http://schemas.microsoft.com/office/drawing/2014/main" id="{89059837-361D-4C05-8303-5CA8880B8877}"/>
              </a:ext>
            </a:extLst>
          </p:cNvPr>
          <p:cNvSpPr>
            <a:spLocks noGrp="1"/>
          </p:cNvSpPr>
          <p:nvPr>
            <p:ph type="body" sz="quarter" idx="3"/>
          </p:nvPr>
        </p:nvSpPr>
        <p:spPr>
          <a:xfrm>
            <a:off x="6172200" y="914400"/>
            <a:ext cx="5183188" cy="742951"/>
          </a:xfrm>
        </p:spPr>
        <p:txBody>
          <a:bodyPr>
            <a:normAutofit lnSpcReduction="10000"/>
          </a:bodyPr>
          <a:lstStyle/>
          <a:p>
            <a:r>
              <a:rPr lang="en-US" sz="2400" b="1" dirty="0">
                <a:effectLst/>
                <a:latin typeface="Calibri" panose="020F0502020204030204" pitchFamily="34" charset="0"/>
                <a:ea typeface="Calibri" panose="020F0502020204030204" pitchFamily="34" charset="0"/>
                <a:cs typeface="Calibri" panose="020F0502020204030204" pitchFamily="34" charset="0"/>
              </a:rPr>
              <a:t>80% Instructional Cost and  20% Administrative Costs: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8" name="Content Placeholder 7" descr="A picture containing chart&#10;&#10;Description automatically generated">
            <a:extLst>
              <a:ext uri="{FF2B5EF4-FFF2-40B4-BE49-F238E27FC236}">
                <a16:creationId xmlns:a16="http://schemas.microsoft.com/office/drawing/2014/main" id="{59428691-9A6A-4277-B6AE-B1E0AEAED29F}"/>
              </a:ext>
            </a:extLst>
          </p:cNvPr>
          <p:cNvPicPr>
            <a:picLocks noGrp="1" noChangeAspect="1"/>
          </p:cNvPicPr>
          <p:nvPr>
            <p:ph sz="quarter" idx="4"/>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8219440" y="2082800"/>
            <a:ext cx="3582302" cy="3680691"/>
          </a:xfrm>
        </p:spPr>
      </p:pic>
    </p:spTree>
    <p:extLst>
      <p:ext uri="{BB962C8B-B14F-4D97-AF65-F5344CB8AC3E}">
        <p14:creationId xmlns:p14="http://schemas.microsoft.com/office/powerpoint/2010/main" val="2571251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D3874-A91E-4414-BB20-E5FC3CA18422}"/>
              </a:ext>
            </a:extLst>
          </p:cNvPr>
          <p:cNvSpPr>
            <a:spLocks noGrp="1"/>
          </p:cNvSpPr>
          <p:nvPr>
            <p:ph type="title"/>
          </p:nvPr>
        </p:nvSpPr>
        <p:spPr>
          <a:xfrm>
            <a:off x="2226319" y="258110"/>
            <a:ext cx="7474172" cy="1325563"/>
          </a:xfrm>
        </p:spPr>
        <p:txBody>
          <a:bodyPr vert="horz" lIns="91440" tIns="45720" rIns="91440" bIns="45720" rtlCol="0" anchor="ctr">
            <a:normAutofit/>
          </a:bodyPr>
          <a:lstStyle/>
          <a:p>
            <a:r>
              <a:rPr lang="en-US" sz="4400" b="1" kern="1200" dirty="0">
                <a:solidFill>
                  <a:schemeClr val="tx1"/>
                </a:solidFill>
                <a:latin typeface="+mj-lt"/>
                <a:ea typeface="+mj-ea"/>
                <a:cs typeface="+mj-cs"/>
              </a:rPr>
              <a:t>EPE Application Requirements</a:t>
            </a:r>
          </a:p>
        </p:txBody>
      </p:sp>
      <p:graphicFrame>
        <p:nvGraphicFramePr>
          <p:cNvPr id="9" name="Text Placeholder 3">
            <a:extLst>
              <a:ext uri="{FF2B5EF4-FFF2-40B4-BE49-F238E27FC236}">
                <a16:creationId xmlns:a16="http://schemas.microsoft.com/office/drawing/2014/main" id="{43D489E4-1B66-FDFE-9398-81628E92D65E}"/>
              </a:ext>
            </a:extLst>
          </p:cNvPr>
          <p:cNvGraphicFramePr/>
          <p:nvPr>
            <p:extLst>
              <p:ext uri="{D42A27DB-BD31-4B8C-83A1-F6EECF244321}">
                <p14:modId xmlns:p14="http://schemas.microsoft.com/office/powerpoint/2010/main" val="2534529254"/>
              </p:ext>
            </p:extLst>
          </p:nvPr>
        </p:nvGraphicFramePr>
        <p:xfrm>
          <a:off x="1871198" y="1731454"/>
          <a:ext cx="8595911" cy="47230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5126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2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itle 16">
            <a:extLst>
              <a:ext uri="{FF2B5EF4-FFF2-40B4-BE49-F238E27FC236}">
                <a16:creationId xmlns:a16="http://schemas.microsoft.com/office/drawing/2014/main" id="{9295F594-820A-4726-A724-3444F87CD50F}"/>
              </a:ext>
            </a:extLst>
          </p:cNvPr>
          <p:cNvSpPr>
            <a:spLocks noGrp="1"/>
          </p:cNvSpPr>
          <p:nvPr>
            <p:ph type="title"/>
          </p:nvPr>
        </p:nvSpPr>
        <p:spPr>
          <a:xfrm>
            <a:off x="203200" y="1153572"/>
            <a:ext cx="3684034" cy="4461163"/>
          </a:xfrm>
        </p:spPr>
        <p:txBody>
          <a:bodyPr>
            <a:normAutofit/>
          </a:bodyPr>
          <a:lstStyle/>
          <a:p>
            <a:r>
              <a:rPr lang="en-US" b="1" dirty="0">
                <a:solidFill>
                  <a:srgbClr val="FFFFFF"/>
                </a:solidFill>
              </a:rPr>
              <a:t>EPE Application Requirements Continued</a:t>
            </a:r>
          </a:p>
        </p:txBody>
      </p:sp>
      <p:sp>
        <p:nvSpPr>
          <p:cNvPr id="22" name="Arc 2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Content Placeholder 17">
            <a:extLst>
              <a:ext uri="{FF2B5EF4-FFF2-40B4-BE49-F238E27FC236}">
                <a16:creationId xmlns:a16="http://schemas.microsoft.com/office/drawing/2014/main" id="{B303299E-DC4B-46EE-8977-55E90D8246DB}"/>
              </a:ext>
            </a:extLst>
          </p:cNvPr>
          <p:cNvSpPr>
            <a:spLocks noGrp="1"/>
          </p:cNvSpPr>
          <p:nvPr>
            <p:ph idx="1"/>
          </p:nvPr>
        </p:nvSpPr>
        <p:spPr>
          <a:xfrm>
            <a:off x="4167272" y="-1442720"/>
            <a:ext cx="7638648" cy="8920480"/>
          </a:xfrm>
        </p:spPr>
        <p:txBody>
          <a:bodyPr anchor="ctr">
            <a:normAutofit/>
          </a:bodyPr>
          <a:lstStyle/>
          <a:p>
            <a:pPr marL="0" indent="0">
              <a:spcBef>
                <a:spcPts val="0"/>
              </a:spcBef>
              <a:spcAft>
                <a:spcPts val="600"/>
              </a:spcAft>
              <a:buNone/>
            </a:pPr>
            <a:r>
              <a:rPr lang="en-US" sz="2000" dirty="0"/>
              <a:t>NEDP – Need approval and training before NEDP can be offered</a:t>
            </a:r>
          </a:p>
          <a:p>
            <a:pPr marL="0" indent="0">
              <a:spcBef>
                <a:spcPts val="0"/>
              </a:spcBef>
              <a:spcAft>
                <a:spcPts val="600"/>
              </a:spcAft>
              <a:buNone/>
            </a:pPr>
            <a:endParaRPr lang="en-US" sz="2000" dirty="0"/>
          </a:p>
          <a:p>
            <a:pPr marL="0" indent="0">
              <a:spcBef>
                <a:spcPts val="0"/>
              </a:spcBef>
              <a:spcAft>
                <a:spcPts val="600"/>
              </a:spcAft>
              <a:buNone/>
            </a:pPr>
            <a:r>
              <a:rPr lang="en-US" sz="2000" dirty="0"/>
              <a:t>CTE NYSED K-12 – Need completed Table 7 with CIP Codes and courses need to be listed on Approved CTE Course List available at: http://www.nysed.gov/common/nysed/files/current-nysed-approved-cte-programs.pdf</a:t>
            </a:r>
          </a:p>
          <a:p>
            <a:pPr marL="0" marR="0" indent="0">
              <a:spcBef>
                <a:spcPts val="0"/>
              </a:spcBef>
              <a:spcAft>
                <a:spcPts val="600"/>
              </a:spcAft>
              <a:buNone/>
            </a:pPr>
            <a:endParaRPr lang="en-US" sz="2000" dirty="0">
              <a:ea typeface="Calibri" panose="020F0502020204030204" pitchFamily="34" charset="0"/>
              <a:cs typeface="Times New Roman" panose="02020603050405020304" pitchFamily="18" charset="0"/>
            </a:endParaRPr>
          </a:p>
          <a:p>
            <a:pPr marL="0" marR="0" indent="0">
              <a:spcBef>
                <a:spcPts val="0"/>
              </a:spcBef>
              <a:spcAft>
                <a:spcPts val="600"/>
              </a:spcAft>
              <a:buNone/>
            </a:pPr>
            <a:r>
              <a:rPr lang="en-US" sz="2000" dirty="0">
                <a:ea typeface="Calibri" panose="020F0502020204030204" pitchFamily="34" charset="0"/>
                <a:cs typeface="Times New Roman" panose="02020603050405020304" pitchFamily="18" charset="0"/>
              </a:rPr>
              <a:t>Locally Approved CTE  - Need completed Table 7a, including Board Approval Dates and initialed and signed Appendix 8</a:t>
            </a:r>
          </a:p>
          <a:p>
            <a:pPr marL="0" marR="0" indent="0">
              <a:spcBef>
                <a:spcPts val="0"/>
              </a:spcBef>
              <a:spcAft>
                <a:spcPts val="600"/>
              </a:spcAft>
              <a:buNone/>
            </a:pPr>
            <a:endParaRPr lang="en-US" sz="2000" dirty="0">
              <a:effectLst/>
              <a:ea typeface="Calibri" panose="020F0502020204030204" pitchFamily="34" charset="0"/>
              <a:cs typeface="Times New Roman" panose="02020603050405020304" pitchFamily="18" charset="0"/>
            </a:endParaRPr>
          </a:p>
          <a:p>
            <a:pPr marL="0" marR="0" indent="0">
              <a:spcBef>
                <a:spcPts val="0"/>
              </a:spcBef>
              <a:spcAft>
                <a:spcPts val="600"/>
              </a:spcAft>
              <a:buNone/>
            </a:pPr>
            <a:r>
              <a:rPr lang="en-US" sz="2000" b="1" i="1" dirty="0">
                <a:effectLst/>
                <a:ea typeface="Calibri" panose="020F0502020204030204" pitchFamily="34" charset="0"/>
                <a:cs typeface="Calibri" panose="020F0502020204030204" pitchFamily="34" charset="0"/>
              </a:rPr>
              <a:t>IELCE/IET:</a:t>
            </a:r>
            <a:endParaRPr lang="en-US" sz="2000" dirty="0">
              <a:effectLst/>
              <a:ea typeface="Calibri" panose="020F0502020204030204" pitchFamily="34" charset="0"/>
              <a:cs typeface="Calibri" panose="020F0502020204030204" pitchFamily="34" charset="0"/>
            </a:endParaRPr>
          </a:p>
          <a:p>
            <a:pPr marL="0" marR="0" indent="0">
              <a:spcBef>
                <a:spcPts val="0"/>
              </a:spcBef>
              <a:spcAft>
                <a:spcPts val="600"/>
              </a:spcAft>
              <a:buNone/>
            </a:pPr>
            <a:endParaRPr lang="en-US" sz="2000" dirty="0">
              <a:effectLst/>
              <a:ea typeface="Calibri" panose="020F0502020204030204" pitchFamily="34" charset="0"/>
              <a:cs typeface="Calibri" panose="020F0502020204030204" pitchFamily="34" charset="0"/>
            </a:endParaRPr>
          </a:p>
          <a:p>
            <a:pPr marL="0" marR="0" indent="0">
              <a:spcBef>
                <a:spcPts val="0"/>
              </a:spcBef>
              <a:spcAft>
                <a:spcPts val="600"/>
              </a:spcAft>
              <a:buNone/>
            </a:pPr>
            <a:r>
              <a:rPr lang="en-US" sz="2000" dirty="0">
                <a:effectLst/>
                <a:ea typeface="Calibri" panose="020F0502020204030204" pitchFamily="34" charset="0"/>
                <a:cs typeface="Calibri" panose="020F0502020204030204" pitchFamily="34" charset="0"/>
              </a:rPr>
              <a:t>If  a program is approved to generate EPE contact hours for CTE courses, (Approved by NYSED K-12 or locally approved) this does not automatically provide approval to the program to receive credit for the WIOA IELCE/IET credential resulting from that training. The training component for WIOA must be fiscally sourced from any entity outside of WIOA and must have AEPP approval.</a:t>
            </a:r>
          </a:p>
        </p:txBody>
      </p:sp>
    </p:spTree>
    <p:extLst>
      <p:ext uri="{BB962C8B-B14F-4D97-AF65-F5344CB8AC3E}">
        <p14:creationId xmlns:p14="http://schemas.microsoft.com/office/powerpoint/2010/main" val="2522186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2">
            <a:extLst>
              <a:ext uri="{FF2B5EF4-FFF2-40B4-BE49-F238E27FC236}">
                <a16:creationId xmlns:a16="http://schemas.microsoft.com/office/drawing/2014/main" id="{92E89003-EC16-45BB-B43A-E2511FD75E6A}"/>
              </a:ext>
            </a:extLst>
          </p:cNvPr>
          <p:cNvSpPr>
            <a:spLocks noChangeArrowheads="1"/>
          </p:cNvSpPr>
          <p:nvPr/>
        </p:nvSpPr>
        <p:spPr bwMode="auto">
          <a:xfrm>
            <a:off x="154004" y="327259"/>
            <a:ext cx="5780184" cy="6400800"/>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fontScale="92500" lnSpcReduction="10000"/>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eaLnBrk="1" fontAlgn="base" hangingPunct="1">
              <a:lnSpc>
                <a:spcPct val="90000"/>
              </a:lnSpc>
              <a:spcBef>
                <a:spcPct val="0"/>
              </a:spcBef>
              <a:spcAft>
                <a:spcPts val="600"/>
              </a:spcAft>
              <a:buClrTx/>
              <a:buSzTx/>
              <a:tabLst/>
            </a:pPr>
            <a:r>
              <a:rPr kumimoji="0" lang="en-US" altLang="en-US" sz="4000" b="1" i="0" u="none" strike="noStrike" cap="none" normalizeH="0" baseline="0" dirty="0">
                <a:ln>
                  <a:noFill/>
                </a:ln>
                <a:effectLst/>
                <a:latin typeface="+mn-lt"/>
              </a:rPr>
              <a:t>Grants Finance Contact Information</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endParaRPr kumimoji="0" lang="en-US" altLang="en-US" sz="2000" b="0" i="0" u="none" strike="noStrike" cap="none" normalizeH="0" baseline="0" dirty="0">
              <a:ln>
                <a:noFill/>
              </a:ln>
              <a:effectLst/>
              <a:latin typeface="+mn-lt"/>
            </a:endParaRP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latin typeface="+mn-lt"/>
              </a:rPr>
              <a:t>Grants Finance is responsible for the financial management of over $3.5 billion dollars supporting approximately 12,000 State and federal grants annually. </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latin typeface="+mn-lt"/>
              </a:rPr>
              <a:t>After AEPP preliminary project approval for WIOA/ALE, questions should be directed to  the Grant’s Finance Office to:  </a:t>
            </a:r>
          </a:p>
          <a:p>
            <a:pPr marL="800100" lvl="1" indent="-342900" eaLnBrk="1" hangingPunct="1">
              <a:lnSpc>
                <a:spcPct val="90000"/>
              </a:lnSpc>
              <a:spcAft>
                <a:spcPts val="600"/>
              </a:spcAft>
              <a:buFont typeface="Wingdings" panose="05000000000000000000" pitchFamily="2" charset="2"/>
              <a:buChar char="q"/>
            </a:pPr>
            <a:r>
              <a:rPr kumimoji="0" lang="en-US" altLang="en-US" sz="2400" b="0" i="0" u="none" strike="noStrike" cap="none" normalizeH="0" baseline="0" dirty="0">
                <a:ln>
                  <a:noFill/>
                </a:ln>
                <a:effectLst/>
                <a:latin typeface="+mn-lt"/>
              </a:rPr>
              <a:t>Check the status of Projects</a:t>
            </a:r>
          </a:p>
          <a:p>
            <a:pPr marL="800100" lvl="1" indent="-342900" eaLnBrk="1" hangingPunct="1">
              <a:lnSpc>
                <a:spcPct val="90000"/>
              </a:lnSpc>
              <a:spcAft>
                <a:spcPts val="600"/>
              </a:spcAft>
              <a:buFont typeface="Wingdings" panose="05000000000000000000" pitchFamily="2" charset="2"/>
              <a:buChar char="q"/>
            </a:pPr>
            <a:r>
              <a:rPr lang="en-US" altLang="en-US" sz="2400" dirty="0">
                <a:latin typeface="+mn-lt"/>
              </a:rPr>
              <a:t>Check the status of Amendments</a:t>
            </a:r>
          </a:p>
          <a:p>
            <a:pPr marL="800100" lvl="1" indent="-342900" eaLnBrk="1" hangingPunct="1">
              <a:lnSpc>
                <a:spcPct val="90000"/>
              </a:lnSpc>
              <a:spcAft>
                <a:spcPts val="600"/>
              </a:spcAft>
              <a:buFont typeface="Wingdings" panose="05000000000000000000" pitchFamily="2" charset="2"/>
              <a:buChar char="q"/>
            </a:pPr>
            <a:r>
              <a:rPr lang="en-US" altLang="en-US" sz="2400" dirty="0">
                <a:latin typeface="+mn-lt"/>
              </a:rPr>
              <a:t>Check the status of </a:t>
            </a:r>
            <a:r>
              <a:rPr kumimoji="0" lang="en-US" altLang="en-US" sz="2400" b="0" i="0" u="none" strike="noStrike" cap="none" normalizeH="0" baseline="0" dirty="0">
                <a:ln>
                  <a:noFill/>
                </a:ln>
                <a:effectLst/>
                <a:latin typeface="+mn-lt"/>
              </a:rPr>
              <a:t>payments </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latin typeface="+mn-lt"/>
              </a:rPr>
              <a:t>Grants Finance offer continuously-updated </a:t>
            </a:r>
            <a:r>
              <a:rPr kumimoji="0" lang="en-US" altLang="en-US" sz="2400" b="0" i="0" u="none" strike="noStrike" cap="none" normalizeH="0" baseline="0" dirty="0">
                <a:ln>
                  <a:noFill/>
                </a:ln>
                <a:effectLst/>
                <a:latin typeface="+mn-lt"/>
                <a:hlinkClick r:id="rId2"/>
              </a:rPr>
              <a:t>reports</a:t>
            </a:r>
            <a:r>
              <a:rPr kumimoji="0" lang="en-US" altLang="en-US" sz="2400" b="0" i="0" u="none" strike="noStrike" cap="none" normalizeH="0" baseline="0" dirty="0">
                <a:ln>
                  <a:noFill/>
                </a:ln>
                <a:effectLst/>
                <a:latin typeface="+mn-lt"/>
              </a:rPr>
              <a:t> for each agency receiving a grant from the Department. </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latin typeface="+mn-lt"/>
              </a:rPr>
              <a:t>If you have questions, please contact Grants Finance </a:t>
            </a:r>
            <a:r>
              <a:rPr lang="en-US" altLang="en-US" sz="2400" dirty="0">
                <a:latin typeface="+mn-lt"/>
              </a:rPr>
              <a:t>at </a:t>
            </a:r>
            <a:r>
              <a:rPr lang="en-US" altLang="en-US" sz="2400" dirty="0">
                <a:latin typeface="+mn-lt"/>
                <a:hlinkClick r:id="rId3"/>
              </a:rPr>
              <a:t>grantsweb@nysed.gov</a:t>
            </a:r>
            <a:r>
              <a:rPr lang="en-US" altLang="en-US" sz="2400" dirty="0">
                <a:latin typeface="+mn-lt"/>
              </a:rPr>
              <a:t>.</a:t>
            </a:r>
            <a:endParaRPr kumimoji="0" lang="en-US" altLang="en-US" sz="2400" b="0" i="0" u="none" strike="noStrike" cap="none" normalizeH="0" baseline="0" dirty="0">
              <a:ln>
                <a:noFill/>
              </a:ln>
              <a:effectLst/>
              <a:latin typeface="+mn-lt"/>
            </a:endParaRPr>
          </a:p>
        </p:txBody>
      </p:sp>
      <p:graphicFrame>
        <p:nvGraphicFramePr>
          <p:cNvPr id="15" name="Table 14">
            <a:extLst>
              <a:ext uri="{FF2B5EF4-FFF2-40B4-BE49-F238E27FC236}">
                <a16:creationId xmlns:a16="http://schemas.microsoft.com/office/drawing/2014/main" id="{1962A373-99D1-4CA4-8B78-4F2680C0B1C5}"/>
              </a:ext>
            </a:extLst>
          </p:cNvPr>
          <p:cNvGraphicFramePr>
            <a:graphicFrameLocks noGrp="1"/>
          </p:cNvGraphicFramePr>
          <p:nvPr>
            <p:extLst>
              <p:ext uri="{D42A27DB-BD31-4B8C-83A1-F6EECF244321}">
                <p14:modId xmlns:p14="http://schemas.microsoft.com/office/powerpoint/2010/main" val="4087521097"/>
              </p:ext>
            </p:extLst>
          </p:nvPr>
        </p:nvGraphicFramePr>
        <p:xfrm>
          <a:off x="5861785" y="519764"/>
          <a:ext cx="6246995" cy="5929162"/>
        </p:xfrm>
        <a:graphic>
          <a:graphicData uri="http://schemas.openxmlformats.org/drawingml/2006/table">
            <a:tbl>
              <a:tblPr>
                <a:solidFill>
                  <a:schemeClr val="bg1"/>
                </a:solidFill>
              </a:tblPr>
              <a:tblGrid>
                <a:gridCol w="2338815">
                  <a:extLst>
                    <a:ext uri="{9D8B030D-6E8A-4147-A177-3AD203B41FA5}">
                      <a16:colId xmlns:a16="http://schemas.microsoft.com/office/drawing/2014/main" val="3015433502"/>
                    </a:ext>
                  </a:extLst>
                </a:gridCol>
                <a:gridCol w="1761728">
                  <a:extLst>
                    <a:ext uri="{9D8B030D-6E8A-4147-A177-3AD203B41FA5}">
                      <a16:colId xmlns:a16="http://schemas.microsoft.com/office/drawing/2014/main" val="655017405"/>
                    </a:ext>
                  </a:extLst>
                </a:gridCol>
                <a:gridCol w="2146452">
                  <a:extLst>
                    <a:ext uri="{9D8B030D-6E8A-4147-A177-3AD203B41FA5}">
                      <a16:colId xmlns:a16="http://schemas.microsoft.com/office/drawing/2014/main" val="3070730156"/>
                    </a:ext>
                  </a:extLst>
                </a:gridCol>
              </a:tblGrid>
              <a:tr h="5929162">
                <a:tc>
                  <a:txBody>
                    <a:bodyPr/>
                    <a:lstStyle/>
                    <a:p>
                      <a:r>
                        <a:rPr lang="en-US" sz="2000" b="1" cap="none" spc="0" dirty="0">
                          <a:solidFill>
                            <a:schemeClr val="tx1"/>
                          </a:solidFill>
                          <a:effectLst/>
                        </a:rPr>
                        <a:t>Phone:</a:t>
                      </a:r>
                      <a:r>
                        <a:rPr lang="en-US" sz="2000" cap="none" spc="0" dirty="0">
                          <a:solidFill>
                            <a:schemeClr val="tx1"/>
                          </a:solidFill>
                          <a:effectLst/>
                        </a:rPr>
                        <a:t>  (518) 474-4815</a:t>
                      </a:r>
                      <a:br>
                        <a:rPr lang="en-US" sz="2000" cap="none" spc="0" dirty="0">
                          <a:solidFill>
                            <a:schemeClr val="tx1"/>
                          </a:solidFill>
                          <a:effectLst/>
                        </a:rPr>
                      </a:br>
                      <a:r>
                        <a:rPr lang="en-US" sz="2000" b="1" cap="none" spc="0" dirty="0">
                          <a:solidFill>
                            <a:schemeClr val="tx1"/>
                          </a:solidFill>
                          <a:effectLst/>
                        </a:rPr>
                        <a:t>Fax:</a:t>
                      </a:r>
                      <a:r>
                        <a:rPr lang="en-US" sz="2000" cap="none" spc="0" dirty="0">
                          <a:solidFill>
                            <a:schemeClr val="tx1"/>
                          </a:solidFill>
                          <a:effectLst/>
                        </a:rPr>
                        <a:t>  (518) 486-4899</a:t>
                      </a:r>
                    </a:p>
                  </a:txBody>
                  <a:tcPr marL="169433" marR="59561" marT="130333" marB="130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cap="none" spc="0" dirty="0">
                          <a:solidFill>
                            <a:schemeClr val="tx1"/>
                          </a:solidFill>
                          <a:effectLst/>
                        </a:rPr>
                        <a:t>Mailing Address:</a:t>
                      </a:r>
                      <a:endParaRPr lang="en-US" sz="2000" cap="none" spc="0" dirty="0">
                        <a:solidFill>
                          <a:schemeClr val="tx1"/>
                        </a:solidFill>
                        <a:effectLst/>
                      </a:endParaRPr>
                    </a:p>
                  </a:txBody>
                  <a:tcPr marL="169433" marR="59561" marT="130333" marB="130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cap="none" spc="0" dirty="0">
                          <a:solidFill>
                            <a:schemeClr val="tx1"/>
                          </a:solidFill>
                          <a:effectLst/>
                        </a:rPr>
                        <a:t>Grants Finance</a:t>
                      </a:r>
                      <a:br>
                        <a:rPr lang="en-US" sz="2000" cap="none" spc="0" dirty="0">
                          <a:solidFill>
                            <a:schemeClr val="tx1"/>
                          </a:solidFill>
                          <a:effectLst/>
                        </a:rPr>
                      </a:br>
                      <a:r>
                        <a:rPr lang="en-US" sz="2000" cap="none" spc="0" dirty="0">
                          <a:solidFill>
                            <a:schemeClr val="tx1"/>
                          </a:solidFill>
                          <a:effectLst/>
                        </a:rPr>
                        <a:t>NYSED</a:t>
                      </a:r>
                      <a:br>
                        <a:rPr lang="en-US" sz="2000" cap="none" spc="0" dirty="0">
                          <a:solidFill>
                            <a:schemeClr val="tx1"/>
                          </a:solidFill>
                          <a:effectLst/>
                        </a:rPr>
                      </a:br>
                      <a:r>
                        <a:rPr lang="en-US" sz="2000" cap="none" spc="0" dirty="0">
                          <a:solidFill>
                            <a:schemeClr val="tx1"/>
                          </a:solidFill>
                          <a:effectLst/>
                        </a:rPr>
                        <a:t>Room 510W EB</a:t>
                      </a:r>
                      <a:br>
                        <a:rPr lang="en-US" sz="2000" cap="none" spc="0" dirty="0">
                          <a:solidFill>
                            <a:schemeClr val="tx1"/>
                          </a:solidFill>
                          <a:effectLst/>
                        </a:rPr>
                      </a:br>
                      <a:r>
                        <a:rPr lang="en-US" sz="2000" cap="none" spc="0" dirty="0">
                          <a:solidFill>
                            <a:schemeClr val="tx1"/>
                          </a:solidFill>
                          <a:effectLst/>
                        </a:rPr>
                        <a:t>89 Washington Avenue</a:t>
                      </a:r>
                      <a:br>
                        <a:rPr lang="en-US" sz="2000" cap="none" spc="0" dirty="0">
                          <a:solidFill>
                            <a:schemeClr val="tx1"/>
                          </a:solidFill>
                          <a:effectLst/>
                        </a:rPr>
                      </a:br>
                      <a:r>
                        <a:rPr lang="en-US" sz="2000" cap="none" spc="0" dirty="0">
                          <a:solidFill>
                            <a:schemeClr val="tx1"/>
                          </a:solidFill>
                          <a:effectLst/>
                        </a:rPr>
                        <a:t>Albany, New York  12234</a:t>
                      </a:r>
                    </a:p>
                  </a:txBody>
                  <a:tcPr marL="169433" marR="59561" marT="130333" marB="13033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991889"/>
                  </a:ext>
                </a:extLst>
              </a:tr>
            </a:tbl>
          </a:graphicData>
        </a:graphic>
      </p:graphicFrame>
    </p:spTree>
    <p:extLst>
      <p:ext uri="{BB962C8B-B14F-4D97-AF65-F5344CB8AC3E}">
        <p14:creationId xmlns:p14="http://schemas.microsoft.com/office/powerpoint/2010/main" val="71032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80000" y="858982"/>
            <a:ext cx="7112000" cy="3288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itle 72">
            <a:extLst>
              <a:ext uri="{FF2B5EF4-FFF2-40B4-BE49-F238E27FC236}">
                <a16:creationId xmlns:a16="http://schemas.microsoft.com/office/drawing/2014/main" id="{CD9704D8-C2AB-47DF-B82D-EA46A199E087}"/>
              </a:ext>
            </a:extLst>
          </p:cNvPr>
          <p:cNvSpPr>
            <a:spLocks noGrp="1"/>
          </p:cNvSpPr>
          <p:nvPr>
            <p:ph type="title"/>
          </p:nvPr>
        </p:nvSpPr>
        <p:spPr>
          <a:xfrm>
            <a:off x="213360" y="457200"/>
            <a:ext cx="4558665" cy="1600200"/>
          </a:xfrm>
        </p:spPr>
        <p:txBody>
          <a:bodyPr>
            <a:normAutofit fontScale="90000"/>
          </a:bodyPr>
          <a:lstStyle/>
          <a:p>
            <a:r>
              <a:rPr lang="en-US" sz="4000" b="1" dirty="0"/>
              <a:t>WIOA Program Areas 1,2,3 &amp; 4/ALE </a:t>
            </a:r>
            <a:r>
              <a:rPr lang="en-US" sz="4400" b="1" dirty="0"/>
              <a:t>Budgets</a:t>
            </a:r>
            <a:br>
              <a:rPr lang="en-US" dirty="0"/>
            </a:br>
            <a:br>
              <a:rPr lang="en-US" dirty="0"/>
            </a:br>
            <a:endParaRPr lang="en-US" dirty="0"/>
          </a:p>
        </p:txBody>
      </p:sp>
      <p:sp>
        <p:nvSpPr>
          <p:cNvPr id="74" name="Picture Placeholder 73">
            <a:extLst>
              <a:ext uri="{FF2B5EF4-FFF2-40B4-BE49-F238E27FC236}">
                <a16:creationId xmlns:a16="http://schemas.microsoft.com/office/drawing/2014/main" id="{A69C25DD-39C2-48D0-8E77-A46F66B126F1}"/>
              </a:ext>
            </a:extLst>
          </p:cNvPr>
          <p:cNvSpPr>
            <a:spLocks noGrp="1"/>
          </p:cNvSpPr>
          <p:nvPr>
            <p:ph type="pic" idx="1"/>
          </p:nvPr>
        </p:nvSpPr>
        <p:spPr>
          <a:xfrm>
            <a:off x="5183188" y="987425"/>
            <a:ext cx="6905308" cy="3041739"/>
          </a:xfrm>
        </p:spPr>
      </p:sp>
      <p:sp>
        <p:nvSpPr>
          <p:cNvPr id="5" name="Content Placeholder 4">
            <a:extLst>
              <a:ext uri="{FF2B5EF4-FFF2-40B4-BE49-F238E27FC236}">
                <a16:creationId xmlns:a16="http://schemas.microsoft.com/office/drawing/2014/main" id="{F29DDA38-7F6C-43C4-8BDD-D102EDDF8A53}"/>
              </a:ext>
            </a:extLst>
          </p:cNvPr>
          <p:cNvSpPr>
            <a:spLocks noGrp="1"/>
          </p:cNvSpPr>
          <p:nvPr>
            <p:ph type="body" sz="half" idx="2"/>
          </p:nvPr>
        </p:nvSpPr>
        <p:spPr>
          <a:xfrm>
            <a:off x="103504" y="2057399"/>
            <a:ext cx="4892008" cy="4247147"/>
          </a:xfrm>
        </p:spPr>
        <p:txBody>
          <a:bodyPr>
            <a:normAutofit/>
          </a:bodyPr>
          <a:lstStyle/>
          <a:p>
            <a:pPr marL="0" indent="0">
              <a:buNone/>
            </a:pPr>
            <a:r>
              <a:rPr lang="en-US" sz="2600" b="1" dirty="0">
                <a:effectLst/>
                <a:latin typeface="Times New Roman" panose="02020603050405020304" pitchFamily="18" charset="0"/>
                <a:ea typeface="Times New Roman" panose="02020603050405020304" pitchFamily="18" charset="0"/>
              </a:rPr>
              <a:t>Local Agency Information</a:t>
            </a:r>
            <a:endParaRPr lang="en-US" sz="2600" dirty="0">
              <a:effectLst/>
              <a:latin typeface="Times New Roman" panose="02020603050405020304" pitchFamily="18" charset="0"/>
              <a:ea typeface="Times New Roman" panose="02020603050405020304" pitchFamily="18" charset="0"/>
            </a:endParaRPr>
          </a:p>
          <a:p>
            <a:pPr marL="0" indent="0">
              <a:buNone/>
            </a:pPr>
            <a:r>
              <a:rPr lang="en-US" sz="2800" dirty="0"/>
              <a:t>Funding Source</a:t>
            </a:r>
            <a:r>
              <a:rPr lang="en-US" dirty="0"/>
              <a:t>____________________</a:t>
            </a:r>
          </a:p>
          <a:p>
            <a:pPr marL="0" indent="0">
              <a:buNone/>
            </a:pPr>
            <a:endParaRPr lang="en-US" dirty="0"/>
          </a:p>
          <a:p>
            <a:pPr marL="0" indent="0">
              <a:buNone/>
            </a:pPr>
            <a:r>
              <a:rPr lang="en-US" sz="2400" dirty="0"/>
              <a:t>Be sure to:</a:t>
            </a:r>
          </a:p>
          <a:p>
            <a:pPr marL="0" indent="0">
              <a:buNone/>
            </a:pPr>
            <a:r>
              <a:rPr lang="en-US" sz="2400" dirty="0"/>
              <a:t>Read the instructions</a:t>
            </a:r>
          </a:p>
          <a:p>
            <a:pPr marL="0" indent="0">
              <a:buNone/>
            </a:pPr>
            <a:r>
              <a:rPr lang="en-US" sz="2400" dirty="0"/>
              <a:t>Required Information:</a:t>
            </a:r>
          </a:p>
          <a:p>
            <a:pPr marL="342900" indent="-342900">
              <a:buFont typeface="Arial" panose="020B0604020202020204" pitchFamily="34" charset="0"/>
              <a:buChar char="•"/>
            </a:pPr>
            <a:r>
              <a:rPr lang="en-US" sz="2400" dirty="0"/>
              <a:t>Local Agency Information</a:t>
            </a:r>
          </a:p>
          <a:p>
            <a:pPr marL="342900" indent="-342900">
              <a:buFont typeface="Arial" panose="020B0604020202020204" pitchFamily="34" charset="0"/>
              <a:buChar char="•"/>
            </a:pPr>
            <a:r>
              <a:rPr lang="en-US" sz="2400" dirty="0"/>
              <a:t>Funding Source (WIOA/ALE)</a:t>
            </a:r>
          </a:p>
          <a:p>
            <a:pPr marL="342900" indent="-342900">
              <a:buFont typeface="Arial" panose="020B0604020202020204" pitchFamily="34" charset="0"/>
              <a:buChar char="•"/>
            </a:pPr>
            <a:r>
              <a:rPr lang="en-US" sz="2400" dirty="0"/>
              <a:t>Project Dates for Fiscal Year </a:t>
            </a:r>
          </a:p>
        </p:txBody>
      </p:sp>
      <p:graphicFrame>
        <p:nvGraphicFramePr>
          <p:cNvPr id="50" name="Table 49">
            <a:extLst>
              <a:ext uri="{FF2B5EF4-FFF2-40B4-BE49-F238E27FC236}">
                <a16:creationId xmlns:a16="http://schemas.microsoft.com/office/drawing/2014/main" id="{88CC6949-ABC0-409B-A91D-1DEAFC4EDD1B}"/>
              </a:ext>
            </a:extLst>
          </p:cNvPr>
          <p:cNvGraphicFramePr>
            <a:graphicFrameLocks noGrp="1"/>
          </p:cNvGraphicFramePr>
          <p:nvPr/>
        </p:nvGraphicFramePr>
        <p:xfrm>
          <a:off x="5183188" y="987426"/>
          <a:ext cx="6905308" cy="1841408"/>
        </p:xfrm>
        <a:graphic>
          <a:graphicData uri="http://schemas.openxmlformats.org/drawingml/2006/table">
            <a:tbl>
              <a:tblPr>
                <a:tableStyleId>{5C22544A-7EE6-4342-B048-85BDC9FD1C3A}</a:tableStyleId>
              </a:tblPr>
              <a:tblGrid>
                <a:gridCol w="1458733">
                  <a:extLst>
                    <a:ext uri="{9D8B030D-6E8A-4147-A177-3AD203B41FA5}">
                      <a16:colId xmlns:a16="http://schemas.microsoft.com/office/drawing/2014/main" val="2114249203"/>
                    </a:ext>
                  </a:extLst>
                </a:gridCol>
                <a:gridCol w="1781498">
                  <a:extLst>
                    <a:ext uri="{9D8B030D-6E8A-4147-A177-3AD203B41FA5}">
                      <a16:colId xmlns:a16="http://schemas.microsoft.com/office/drawing/2014/main" val="325572582"/>
                    </a:ext>
                  </a:extLst>
                </a:gridCol>
                <a:gridCol w="286810">
                  <a:extLst>
                    <a:ext uri="{9D8B030D-6E8A-4147-A177-3AD203B41FA5}">
                      <a16:colId xmlns:a16="http://schemas.microsoft.com/office/drawing/2014/main" val="3476676371"/>
                    </a:ext>
                  </a:extLst>
                </a:gridCol>
                <a:gridCol w="1638646">
                  <a:extLst>
                    <a:ext uri="{9D8B030D-6E8A-4147-A177-3AD203B41FA5}">
                      <a16:colId xmlns:a16="http://schemas.microsoft.com/office/drawing/2014/main" val="469297591"/>
                    </a:ext>
                  </a:extLst>
                </a:gridCol>
                <a:gridCol w="311628">
                  <a:extLst>
                    <a:ext uri="{9D8B030D-6E8A-4147-A177-3AD203B41FA5}">
                      <a16:colId xmlns:a16="http://schemas.microsoft.com/office/drawing/2014/main" val="3251534226"/>
                    </a:ext>
                  </a:extLst>
                </a:gridCol>
                <a:gridCol w="1427993">
                  <a:extLst>
                    <a:ext uri="{9D8B030D-6E8A-4147-A177-3AD203B41FA5}">
                      <a16:colId xmlns:a16="http://schemas.microsoft.com/office/drawing/2014/main" val="3423408719"/>
                    </a:ext>
                  </a:extLst>
                </a:gridCol>
              </a:tblGrid>
              <a:tr h="325337">
                <a:tc>
                  <a:txBody>
                    <a:bodyPr/>
                    <a:lstStyle/>
                    <a:p>
                      <a:pPr marL="0" marR="0">
                        <a:spcBef>
                          <a:spcPts val="0"/>
                        </a:spcBef>
                        <a:spcAft>
                          <a:spcPts val="0"/>
                        </a:spcAft>
                      </a:pPr>
                      <a:r>
                        <a:rPr lang="en-US" sz="1100" dirty="0">
                          <a:effectLst/>
                        </a:rPr>
                        <a:t>Report Prepared By:</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1">
                        <a:tint val="20000"/>
                      </a:schemeClr>
                    </a:solidFill>
                  </a:tcPr>
                </a:tc>
                <a:tc gridSpan="5">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solidFill>
                      <a:schemeClr val="accent1">
                        <a:tint val="2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1066007"/>
                  </a:ext>
                </a:extLst>
              </a:tr>
              <a:tr h="325337">
                <a:tc>
                  <a:txBody>
                    <a:bodyPr/>
                    <a:lstStyle/>
                    <a:p>
                      <a:pPr marL="0" marR="0">
                        <a:spcBef>
                          <a:spcPts val="0"/>
                        </a:spcBef>
                        <a:spcAft>
                          <a:spcPts val="0"/>
                        </a:spcAft>
                      </a:pPr>
                      <a:r>
                        <a:rPr lang="en-US" sz="1100" dirty="0">
                          <a:effectLst/>
                        </a:rPr>
                        <a:t>Agency Name: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1">
                        <a:tint val="20000"/>
                      </a:schemeClr>
                    </a:solidFill>
                  </a:tcPr>
                </a:tc>
                <a:tc gridSpan="5">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solidFill>
                      <a:schemeClr val="accent1">
                        <a:tint val="2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19010374"/>
                  </a:ext>
                </a:extLst>
              </a:tr>
              <a:tr h="325337">
                <a:tc>
                  <a:txBody>
                    <a:bodyPr/>
                    <a:lstStyle/>
                    <a:p>
                      <a:pPr marL="0" marR="0">
                        <a:spcBef>
                          <a:spcPts val="0"/>
                        </a:spcBef>
                        <a:spcAft>
                          <a:spcPts val="0"/>
                        </a:spcAft>
                      </a:pPr>
                      <a:r>
                        <a:rPr lang="en-US" sz="1100" dirty="0">
                          <a:effectLst/>
                        </a:rPr>
                        <a:t>Mailing Address: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1">
                        <a:tint val="20000"/>
                      </a:schemeClr>
                    </a:solidFill>
                  </a:tcPr>
                </a:tc>
                <a:tc gridSpan="5">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solidFill>
                      <a:schemeClr val="accent1">
                        <a:tint val="2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73389921"/>
                  </a:ext>
                </a:extLst>
              </a:tr>
              <a:tr h="214723">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gridSpan="5">
                  <a:txBody>
                    <a:bodyPr/>
                    <a:lstStyle/>
                    <a:p>
                      <a:pPr marL="0" marR="0" algn="ctr">
                        <a:spcBef>
                          <a:spcPts val="0"/>
                        </a:spcBef>
                        <a:spcAft>
                          <a:spcPts val="0"/>
                        </a:spcAft>
                      </a:pPr>
                      <a:r>
                        <a:rPr lang="en-US" sz="1100" dirty="0">
                          <a:effectLst/>
                        </a:rPr>
                        <a:t>Street</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0143990"/>
                  </a:ext>
                </a:extLst>
              </a:tr>
              <a:tr h="325337">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solidFill>
                      <a:schemeClr val="accent1">
                        <a:tint val="20000"/>
                      </a:schemeClr>
                    </a:solidFill>
                  </a:tcPr>
                </a:tc>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solidFill>
                      <a:schemeClr val="accent1">
                        <a:tint val="20000"/>
                      </a:schemeClr>
                    </a:solidFill>
                  </a:tcPr>
                </a:tc>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solidFill>
                      <a:schemeClr val="accent1">
                        <a:tint val="20000"/>
                      </a:schemeClr>
                    </a:solidFill>
                  </a:tcPr>
                </a:tc>
                <a:extLst>
                  <a:ext uri="{0D108BD9-81ED-4DB2-BD59-A6C34878D82A}">
                    <a16:rowId xmlns:a16="http://schemas.microsoft.com/office/drawing/2014/main" val="3537071268"/>
                  </a:ext>
                </a:extLst>
              </a:tr>
              <a:tr h="325337">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a:txBody>
                    <a:bodyPr/>
                    <a:lstStyle/>
                    <a:p>
                      <a:pPr marL="0" marR="0" algn="ctr">
                        <a:spcBef>
                          <a:spcPts val="0"/>
                        </a:spcBef>
                        <a:spcAft>
                          <a:spcPts val="0"/>
                        </a:spcAft>
                      </a:pPr>
                      <a:r>
                        <a:rPr lang="en-US" sz="1100" dirty="0">
                          <a:effectLst/>
                        </a:rPr>
                        <a:t>City</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a:txBody>
                    <a:bodyPr/>
                    <a:lstStyle/>
                    <a:p>
                      <a:pPr marL="0" marR="0" algn="ctr">
                        <a:spcBef>
                          <a:spcPts val="0"/>
                        </a:spcBef>
                        <a:spcAft>
                          <a:spcPts val="0"/>
                        </a:spcAft>
                      </a:pPr>
                      <a:r>
                        <a:rPr lang="en-US" sz="1100" dirty="0">
                          <a:effectLst/>
                        </a:rPr>
                        <a:t>State</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a:txBody>
                    <a:bodyPr/>
                    <a:lstStyle/>
                    <a:p>
                      <a:pPr marL="0" marR="0">
                        <a:spcBef>
                          <a:spcPts val="0"/>
                        </a:spcBef>
                        <a:spcAft>
                          <a:spcPts val="0"/>
                        </a:spcAft>
                      </a:pP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tc>
                  <a:txBody>
                    <a:bodyPr/>
                    <a:lstStyle/>
                    <a:p>
                      <a:pPr marL="0" marR="0" algn="ctr">
                        <a:spcBef>
                          <a:spcPts val="0"/>
                        </a:spcBef>
                        <a:spcAft>
                          <a:spcPts val="0"/>
                        </a:spcAft>
                      </a:pPr>
                      <a:r>
                        <a:rPr lang="en-US" sz="1100" dirty="0">
                          <a:effectLst/>
                        </a:rPr>
                        <a:t>Zip Code</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tint val="20000"/>
                      </a:schemeClr>
                    </a:solidFill>
                  </a:tcPr>
                </a:tc>
                <a:extLst>
                  <a:ext uri="{0D108BD9-81ED-4DB2-BD59-A6C34878D82A}">
                    <a16:rowId xmlns:a16="http://schemas.microsoft.com/office/drawing/2014/main" val="1302381701"/>
                  </a:ext>
                </a:extLst>
              </a:tr>
            </a:tbl>
          </a:graphicData>
        </a:graphic>
      </p:graphicFrame>
      <p:sp>
        <p:nvSpPr>
          <p:cNvPr id="69" name="TextBox 68">
            <a:extLst>
              <a:ext uri="{FF2B5EF4-FFF2-40B4-BE49-F238E27FC236}">
                <a16:creationId xmlns:a16="http://schemas.microsoft.com/office/drawing/2014/main" id="{49E7FD5A-98CE-46D4-9291-215EB354EFAA}"/>
              </a:ext>
            </a:extLst>
          </p:cNvPr>
          <p:cNvSpPr txBox="1"/>
          <p:nvPr/>
        </p:nvSpPr>
        <p:spPr>
          <a:xfrm>
            <a:off x="5183188" y="2828835"/>
            <a:ext cx="6886892" cy="1200329"/>
          </a:xfrm>
          <a:prstGeom prst="rect">
            <a:avLst/>
          </a:prstGeom>
          <a:solidFill>
            <a:schemeClr val="accent1">
              <a:tint val="20000"/>
            </a:schemeClr>
          </a:solidFill>
        </p:spPr>
        <p:txBody>
          <a:bodyPr wrap="square">
            <a:spAutoFit/>
          </a:bodyPr>
          <a:lstStyle/>
          <a:p>
            <a:pPr marL="0" indent="0">
              <a:buNone/>
            </a:pPr>
            <a:r>
              <a:rPr lang="en-US" dirty="0"/>
              <a:t>Telephone #___________________  County______________</a:t>
            </a:r>
          </a:p>
          <a:p>
            <a:pPr marL="0" indent="0">
              <a:buNone/>
            </a:pPr>
            <a:r>
              <a:rPr lang="en-US" dirty="0"/>
              <a:t>Email Address______________________________________</a:t>
            </a:r>
            <a:br>
              <a:rPr lang="en-US" dirty="0"/>
            </a:br>
            <a:r>
              <a:rPr lang="en-US" dirty="0"/>
              <a:t>Project Operation Dates__</a:t>
            </a:r>
            <a:r>
              <a:rPr lang="en-US" dirty="0">
                <a:highlight>
                  <a:srgbClr val="FFFF00"/>
                </a:highlight>
              </a:rPr>
              <a:t>7</a:t>
            </a:r>
            <a:r>
              <a:rPr lang="en-US" dirty="0"/>
              <a:t>/_</a:t>
            </a:r>
            <a:r>
              <a:rPr lang="en-US" dirty="0">
                <a:highlight>
                  <a:srgbClr val="FFFF00"/>
                </a:highlight>
              </a:rPr>
              <a:t>1</a:t>
            </a:r>
            <a:r>
              <a:rPr lang="en-US" dirty="0"/>
              <a:t>_/_</a:t>
            </a:r>
            <a:r>
              <a:rPr lang="en-US" dirty="0">
                <a:highlight>
                  <a:srgbClr val="FFFF00"/>
                </a:highlight>
              </a:rPr>
              <a:t>22</a:t>
            </a:r>
            <a:r>
              <a:rPr lang="en-US" dirty="0"/>
              <a:t>_   __</a:t>
            </a:r>
            <a:r>
              <a:rPr lang="en-US" dirty="0">
                <a:highlight>
                  <a:srgbClr val="FFFF00"/>
                </a:highlight>
              </a:rPr>
              <a:t>6</a:t>
            </a:r>
            <a:r>
              <a:rPr lang="en-US" dirty="0"/>
              <a:t>_/_</a:t>
            </a:r>
            <a:r>
              <a:rPr lang="en-US" dirty="0">
                <a:highlight>
                  <a:srgbClr val="FFFF00"/>
                </a:highlight>
              </a:rPr>
              <a:t>30</a:t>
            </a:r>
            <a:r>
              <a:rPr lang="en-US" dirty="0"/>
              <a:t>_/_</a:t>
            </a:r>
            <a:r>
              <a:rPr lang="en-US" dirty="0">
                <a:highlight>
                  <a:srgbClr val="FFFF00"/>
                </a:highlight>
              </a:rPr>
              <a:t>23</a:t>
            </a:r>
            <a:r>
              <a:rPr lang="en-US" dirty="0"/>
              <a:t> ____</a:t>
            </a:r>
          </a:p>
          <a:p>
            <a:pPr marL="0" indent="0">
              <a:buNone/>
            </a:pPr>
            <a:r>
              <a:rPr lang="en-US" dirty="0"/>
              <a:t>                                               START                         END</a:t>
            </a:r>
          </a:p>
        </p:txBody>
      </p:sp>
      <p:cxnSp>
        <p:nvCxnSpPr>
          <p:cNvPr id="77" name="Straight Arrow Connector 76">
            <a:extLst>
              <a:ext uri="{FF2B5EF4-FFF2-40B4-BE49-F238E27FC236}">
                <a16:creationId xmlns:a16="http://schemas.microsoft.com/office/drawing/2014/main" id="{6E867A58-C2BB-45B8-8C6F-A3A90DB59201}"/>
              </a:ext>
            </a:extLst>
          </p:cNvPr>
          <p:cNvCxnSpPr>
            <a:cxnSpLocks/>
          </p:cNvCxnSpPr>
          <p:nvPr/>
        </p:nvCxnSpPr>
        <p:spPr>
          <a:xfrm flipH="1">
            <a:off x="4191652" y="3724977"/>
            <a:ext cx="3402681" cy="1982175"/>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6025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0AEF9B6-9B38-4403-A6B0-B6F067AFCE1E}"/>
              </a:ext>
            </a:extLst>
          </p:cNvPr>
          <p:cNvSpPr>
            <a:spLocks noGrp="1"/>
          </p:cNvSpPr>
          <p:nvPr>
            <p:ph type="title" idx="4294967295"/>
          </p:nvPr>
        </p:nvSpPr>
        <p:spPr>
          <a:xfrm>
            <a:off x="-1" y="628650"/>
            <a:ext cx="7181721" cy="913711"/>
          </a:xfrm>
        </p:spPr>
        <p:txBody>
          <a:bodyPr vert="horz" lIns="91440" tIns="45720" rIns="91440" bIns="45720" rtlCol="0" anchor="ctr">
            <a:normAutofit fontScale="90000"/>
          </a:bodyPr>
          <a:lstStyle/>
          <a:p>
            <a:r>
              <a:rPr kumimoji="0" lang="en-US" altLang="en-US" sz="4400" b="1" i="0" u="sng" strike="noStrike" cap="none" normalizeH="0" baseline="0" dirty="0">
                <a:ln>
                  <a:noFill/>
                </a:ln>
                <a:effectLst/>
              </a:rPr>
              <a:t>SALARIES FOR PROFESSIONAL STAFF:  Code 15</a:t>
            </a:r>
            <a:br>
              <a:rPr kumimoji="0" lang="en-US" altLang="en-US" sz="4400" b="0" i="0" u="none" strike="noStrike" cap="none" normalizeH="0" baseline="0" dirty="0">
                <a:ln>
                  <a:noFill/>
                </a:ln>
                <a:effectLst/>
              </a:rPr>
            </a:br>
            <a:endParaRPr lang="en-US" sz="4400" kern="1200" dirty="0">
              <a:solidFill>
                <a:schemeClr val="tx1"/>
              </a:solidFill>
              <a:latin typeface="+mj-lt"/>
              <a:ea typeface="+mj-ea"/>
              <a:cs typeface="+mj-cs"/>
            </a:endParaRPr>
          </a:p>
        </p:txBody>
      </p:sp>
      <p:graphicFrame>
        <p:nvGraphicFramePr>
          <p:cNvPr id="12" name="Content Placeholder 11">
            <a:extLst>
              <a:ext uri="{FF2B5EF4-FFF2-40B4-BE49-F238E27FC236}">
                <a16:creationId xmlns:a16="http://schemas.microsoft.com/office/drawing/2014/main" id="{01B66A01-C484-406C-8451-6AF713F41B41}"/>
              </a:ext>
            </a:extLst>
          </p:cNvPr>
          <p:cNvGraphicFramePr>
            <a:graphicFrameLocks noGrp="1"/>
          </p:cNvGraphicFramePr>
          <p:nvPr>
            <p:ph idx="4294967295"/>
            <p:extLst>
              <p:ext uri="{D42A27DB-BD31-4B8C-83A1-F6EECF244321}">
                <p14:modId xmlns:p14="http://schemas.microsoft.com/office/powerpoint/2010/main" val="1684498889"/>
              </p:ext>
            </p:extLst>
          </p:nvPr>
        </p:nvGraphicFramePr>
        <p:xfrm>
          <a:off x="7249098" y="544945"/>
          <a:ext cx="4875525" cy="5826536"/>
        </p:xfrm>
        <a:graphic>
          <a:graphicData uri="http://schemas.openxmlformats.org/drawingml/2006/table">
            <a:tbl>
              <a:tblPr firstRow="1" bandRow="1">
                <a:tableStyleId>{5C22544A-7EE6-4342-B048-85BDC9FD1C3A}</a:tableStyleId>
              </a:tblPr>
              <a:tblGrid>
                <a:gridCol w="1100575">
                  <a:extLst>
                    <a:ext uri="{9D8B030D-6E8A-4147-A177-3AD203B41FA5}">
                      <a16:colId xmlns:a16="http://schemas.microsoft.com/office/drawing/2014/main" val="3830196258"/>
                    </a:ext>
                  </a:extLst>
                </a:gridCol>
                <a:gridCol w="1372844">
                  <a:extLst>
                    <a:ext uri="{9D8B030D-6E8A-4147-A177-3AD203B41FA5}">
                      <a16:colId xmlns:a16="http://schemas.microsoft.com/office/drawing/2014/main" val="314903684"/>
                    </a:ext>
                  </a:extLst>
                </a:gridCol>
                <a:gridCol w="1370356">
                  <a:extLst>
                    <a:ext uri="{9D8B030D-6E8A-4147-A177-3AD203B41FA5}">
                      <a16:colId xmlns:a16="http://schemas.microsoft.com/office/drawing/2014/main" val="4062366086"/>
                    </a:ext>
                  </a:extLst>
                </a:gridCol>
                <a:gridCol w="1031750">
                  <a:extLst>
                    <a:ext uri="{9D8B030D-6E8A-4147-A177-3AD203B41FA5}">
                      <a16:colId xmlns:a16="http://schemas.microsoft.com/office/drawing/2014/main" val="557985264"/>
                    </a:ext>
                  </a:extLst>
                </a:gridCol>
              </a:tblGrid>
              <a:tr h="2395165">
                <a:tc>
                  <a:txBody>
                    <a:bodyPr/>
                    <a:lstStyle/>
                    <a:p>
                      <a:pPr marL="0" marR="0" algn="ctr">
                        <a:spcBef>
                          <a:spcPts val="0"/>
                        </a:spcBef>
                        <a:spcAft>
                          <a:spcPts val="0"/>
                        </a:spcAft>
                      </a:pPr>
                      <a:r>
                        <a:rPr lang="en-US" sz="1400" cap="all" spc="60" dirty="0">
                          <a:effectLst/>
                        </a:rPr>
                        <a:t>Specific Position Title</a:t>
                      </a:r>
                      <a:endParaRPr lang="en-US" sz="1400" b="1" cap="all" spc="60" dirty="0">
                        <a:solidFill>
                          <a:schemeClr val="tx1"/>
                        </a:solidFill>
                        <a:effectLst/>
                        <a:latin typeface="Times New Roman" panose="02020603050405020304" pitchFamily="18" charset="0"/>
                        <a:ea typeface="Times New Roman" panose="02020603050405020304" pitchFamily="18" charset="0"/>
                      </a:endParaRPr>
                    </a:p>
                  </a:txBody>
                  <a:tcPr marL="157064" marR="157064" marT="157064" marB="1570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cap="all" spc="60" dirty="0">
                          <a:effectLst/>
                        </a:rPr>
                        <a:t>Full-Time</a:t>
                      </a:r>
                    </a:p>
                    <a:p>
                      <a:pPr marL="0" marR="0" algn="ctr">
                        <a:spcBef>
                          <a:spcPts val="0"/>
                        </a:spcBef>
                        <a:spcAft>
                          <a:spcPts val="0"/>
                        </a:spcAft>
                      </a:pPr>
                      <a:r>
                        <a:rPr lang="en-US" sz="1400" cap="all" spc="60" dirty="0">
                          <a:effectLst/>
                        </a:rPr>
                        <a:t>Equivalent</a:t>
                      </a:r>
                      <a:endParaRPr lang="en-US" sz="1400" b="1" cap="all" spc="60" dirty="0">
                        <a:solidFill>
                          <a:schemeClr val="tx1"/>
                        </a:solidFill>
                        <a:effectLst/>
                        <a:latin typeface="Times New Roman" panose="02020603050405020304" pitchFamily="18" charset="0"/>
                        <a:ea typeface="Times New Roman" panose="02020603050405020304" pitchFamily="18" charset="0"/>
                      </a:endParaRPr>
                    </a:p>
                  </a:txBody>
                  <a:tcPr marL="157064" marR="157064" marT="157064" marB="1570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cap="all" spc="60" dirty="0">
                          <a:effectLst/>
                        </a:rPr>
                        <a:t>Annualized Rate</a:t>
                      </a:r>
                    </a:p>
                    <a:p>
                      <a:pPr marL="0" marR="0" algn="ctr">
                        <a:spcBef>
                          <a:spcPts val="0"/>
                        </a:spcBef>
                        <a:spcAft>
                          <a:spcPts val="0"/>
                        </a:spcAft>
                      </a:pPr>
                      <a:r>
                        <a:rPr lang="en-US" sz="1400" cap="all" spc="60" dirty="0">
                          <a:effectLst/>
                        </a:rPr>
                        <a:t>of Pay</a:t>
                      </a:r>
                      <a:endParaRPr lang="en-US" sz="1400" b="1" cap="all" spc="60" dirty="0">
                        <a:solidFill>
                          <a:schemeClr val="tx1"/>
                        </a:solidFill>
                        <a:effectLst/>
                        <a:latin typeface="Times New Roman" panose="02020603050405020304" pitchFamily="18" charset="0"/>
                        <a:ea typeface="Times New Roman" panose="02020603050405020304" pitchFamily="18" charset="0"/>
                      </a:endParaRPr>
                    </a:p>
                  </a:txBody>
                  <a:tcPr marL="157064" marR="157064" marT="157064" marB="1570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cap="all" spc="60" dirty="0">
                          <a:effectLst/>
                        </a:rPr>
                        <a:t>Project</a:t>
                      </a:r>
                    </a:p>
                    <a:p>
                      <a:pPr marL="0" marR="0" algn="ctr">
                        <a:spcBef>
                          <a:spcPts val="0"/>
                        </a:spcBef>
                        <a:spcAft>
                          <a:spcPts val="0"/>
                        </a:spcAft>
                      </a:pPr>
                      <a:r>
                        <a:rPr lang="en-US" sz="1400" cap="all" spc="60" dirty="0">
                          <a:effectLst/>
                        </a:rPr>
                        <a:t>Salary</a:t>
                      </a:r>
                      <a:endParaRPr lang="en-US" sz="1400" b="1" cap="all" spc="60" dirty="0">
                        <a:solidFill>
                          <a:schemeClr val="tx1"/>
                        </a:solidFill>
                        <a:effectLst/>
                        <a:latin typeface="Times New Roman" panose="02020603050405020304" pitchFamily="18" charset="0"/>
                        <a:ea typeface="Times New Roman" panose="02020603050405020304" pitchFamily="18" charset="0"/>
                      </a:endParaRPr>
                    </a:p>
                  </a:txBody>
                  <a:tcPr marL="157064" marR="157064" marT="157064" marB="1570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5873857"/>
                  </a:ext>
                </a:extLst>
              </a:tr>
              <a:tr h="1036206">
                <a:tc>
                  <a:txBody>
                    <a:bodyPr/>
                    <a:lstStyle/>
                    <a:p>
                      <a:pPr marL="0" marR="0" algn="just">
                        <a:spcBef>
                          <a:spcPts val="0"/>
                        </a:spcBef>
                        <a:spcAft>
                          <a:spcPts val="0"/>
                        </a:spcAft>
                      </a:pPr>
                      <a:r>
                        <a:rPr lang="en-US" sz="1800" cap="none" spc="0" dirty="0">
                          <a:effectLst/>
                        </a:rPr>
                        <a:t> </a:t>
                      </a:r>
                      <a:endParaRPr lang="en-US" sz="1800" cap="none" spc="0" dirty="0">
                        <a:solidFill>
                          <a:schemeClr val="tx1"/>
                        </a:solidFill>
                        <a:effectLst/>
                        <a:latin typeface="Times New Roman" panose="02020603050405020304" pitchFamily="18" charset="0"/>
                        <a:ea typeface="Times New Roman" panose="02020603050405020304" pitchFamily="18" charset="0"/>
                      </a:endParaRPr>
                    </a:p>
                  </a:txBody>
                  <a:tcPr marL="75191" marR="75191" marT="0" marB="104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800" cap="none" spc="0" dirty="0">
                          <a:effectLst/>
                        </a:rPr>
                        <a:t> </a:t>
                      </a:r>
                      <a:endParaRPr lang="en-US" sz="1800" cap="none" spc="0" dirty="0">
                        <a:solidFill>
                          <a:schemeClr val="tx1"/>
                        </a:solidFill>
                        <a:effectLst/>
                        <a:latin typeface="Times New Roman" panose="02020603050405020304" pitchFamily="18" charset="0"/>
                        <a:ea typeface="Times New Roman" panose="02020603050405020304" pitchFamily="18" charset="0"/>
                      </a:endParaRPr>
                    </a:p>
                  </a:txBody>
                  <a:tcPr marL="75191" marR="75191" marT="0" marB="104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tabLst>
                          <a:tab pos="2743200" algn="ctr"/>
                          <a:tab pos="5486400" algn="r"/>
                          <a:tab pos="457200" algn="l"/>
                        </a:tabLst>
                      </a:pPr>
                      <a:r>
                        <a:rPr lang="en-US" sz="1800" cap="none" spc="0" dirty="0">
                          <a:effectLst/>
                        </a:rPr>
                        <a:t> </a:t>
                      </a:r>
                      <a:endParaRPr lang="en-US" sz="1800" cap="none" spc="0" dirty="0">
                        <a:solidFill>
                          <a:schemeClr val="tx1"/>
                        </a:solidFill>
                        <a:effectLst/>
                        <a:latin typeface="Times New Roman" panose="02020603050405020304" pitchFamily="18" charset="0"/>
                        <a:ea typeface="Times New Roman" panose="02020603050405020304" pitchFamily="18" charset="0"/>
                      </a:endParaRPr>
                    </a:p>
                  </a:txBody>
                  <a:tcPr marL="75191" marR="75191" marT="0" marB="104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tabLst>
                          <a:tab pos="2743200" algn="ctr"/>
                          <a:tab pos="5486400" algn="r"/>
                          <a:tab pos="457200" algn="l"/>
                        </a:tabLst>
                      </a:pPr>
                      <a:r>
                        <a:rPr lang="en-US" sz="1800" cap="none" spc="0" dirty="0">
                          <a:effectLst/>
                        </a:rPr>
                        <a:t> </a:t>
                      </a:r>
                      <a:endParaRPr lang="en-US" sz="1800" cap="none" spc="0" dirty="0">
                        <a:solidFill>
                          <a:schemeClr val="tx1"/>
                        </a:solidFill>
                        <a:effectLst/>
                        <a:latin typeface="Times New Roman" panose="02020603050405020304" pitchFamily="18" charset="0"/>
                        <a:ea typeface="Times New Roman" panose="02020603050405020304" pitchFamily="18" charset="0"/>
                      </a:endParaRPr>
                    </a:p>
                  </a:txBody>
                  <a:tcPr marL="75191" marR="75191" marT="0" marB="104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62966"/>
                  </a:ext>
                </a:extLst>
              </a:tr>
              <a:tr h="2395165">
                <a:tc>
                  <a:txBody>
                    <a:bodyPr/>
                    <a:lstStyle/>
                    <a:p>
                      <a:pPr marL="0" marR="0" algn="just">
                        <a:spcBef>
                          <a:spcPts val="0"/>
                        </a:spcBef>
                        <a:spcAft>
                          <a:spcPts val="0"/>
                        </a:spcAft>
                      </a:pPr>
                      <a:r>
                        <a:rPr lang="en-US" sz="1800" cap="none" spc="0" dirty="0">
                          <a:effectLst/>
                        </a:rPr>
                        <a:t> </a:t>
                      </a:r>
                      <a:endParaRPr lang="en-US" sz="1800" cap="none" spc="0" dirty="0">
                        <a:solidFill>
                          <a:schemeClr val="tx1"/>
                        </a:solidFill>
                        <a:effectLst/>
                        <a:latin typeface="Times New Roman" panose="02020603050405020304" pitchFamily="18" charset="0"/>
                        <a:ea typeface="Times New Roman" panose="02020603050405020304" pitchFamily="18" charset="0"/>
                      </a:endParaRPr>
                    </a:p>
                  </a:txBody>
                  <a:tcPr marL="75191" marR="75191" marT="0" marB="104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800" cap="none" spc="0" dirty="0">
                          <a:effectLst/>
                        </a:rPr>
                        <a:t> </a:t>
                      </a:r>
                      <a:endParaRPr lang="en-US" sz="1800" cap="none" spc="0" dirty="0">
                        <a:solidFill>
                          <a:schemeClr val="tx1"/>
                        </a:solidFill>
                        <a:effectLst/>
                        <a:latin typeface="Times New Roman" panose="02020603050405020304" pitchFamily="18" charset="0"/>
                        <a:ea typeface="Times New Roman" panose="02020603050405020304" pitchFamily="18" charset="0"/>
                      </a:endParaRPr>
                    </a:p>
                  </a:txBody>
                  <a:tcPr marL="75191" marR="75191" marT="0" marB="104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800" cap="none" spc="0" dirty="0">
                          <a:effectLst/>
                        </a:rPr>
                        <a:t> </a:t>
                      </a:r>
                    </a:p>
                    <a:p>
                      <a:pPr marL="0" marR="0" algn="just">
                        <a:spcBef>
                          <a:spcPts val="0"/>
                        </a:spcBef>
                        <a:spcAft>
                          <a:spcPts val="0"/>
                        </a:spcAft>
                      </a:pPr>
                      <a:r>
                        <a:rPr lang="en-US" sz="1800" cap="none" spc="0" dirty="0">
                          <a:effectLst/>
                        </a:rPr>
                        <a:t>Subtotal - Code 15</a:t>
                      </a:r>
                      <a:endParaRPr lang="en-US" sz="1800" b="1" cap="none" spc="0" dirty="0">
                        <a:solidFill>
                          <a:schemeClr val="tx1"/>
                        </a:solidFill>
                        <a:effectLst/>
                        <a:latin typeface="Times New Roman" panose="02020603050405020304" pitchFamily="18" charset="0"/>
                        <a:ea typeface="Times New Roman" panose="02020603050405020304" pitchFamily="18" charset="0"/>
                      </a:endParaRPr>
                    </a:p>
                  </a:txBody>
                  <a:tcPr marL="75191" marR="75191" marT="0" marB="1047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tabLst>
                          <a:tab pos="2743200" algn="ctr"/>
                          <a:tab pos="5486400" algn="r"/>
                          <a:tab pos="457200" algn="l"/>
                        </a:tabLst>
                      </a:pPr>
                      <a:r>
                        <a:rPr lang="en-US" sz="1800" cap="none" spc="0" dirty="0">
                          <a:effectLst/>
                        </a:rPr>
                        <a:t> </a:t>
                      </a:r>
                      <a:endParaRPr lang="en-US" sz="1800" cap="none" spc="0" dirty="0">
                        <a:solidFill>
                          <a:schemeClr val="tx1"/>
                        </a:solidFill>
                        <a:effectLst/>
                        <a:latin typeface="Times New Roman" panose="02020603050405020304" pitchFamily="18" charset="0"/>
                        <a:ea typeface="Times New Roman" panose="02020603050405020304" pitchFamily="18" charset="0"/>
                      </a:endParaRPr>
                    </a:p>
                  </a:txBody>
                  <a:tcPr marL="75191" marR="75191" marT="0" marB="10470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8816645"/>
                  </a:ext>
                </a:extLst>
              </a:tr>
            </a:tbl>
          </a:graphicData>
        </a:graphic>
      </p:graphicFrame>
      <p:graphicFrame>
        <p:nvGraphicFramePr>
          <p:cNvPr id="24" name="Text Placeholder 10">
            <a:extLst>
              <a:ext uri="{FF2B5EF4-FFF2-40B4-BE49-F238E27FC236}">
                <a16:creationId xmlns:a16="http://schemas.microsoft.com/office/drawing/2014/main" id="{AC23029B-244A-8EAB-5BE1-3E36AA7D6C16}"/>
              </a:ext>
            </a:extLst>
          </p:cNvPr>
          <p:cNvGraphicFramePr/>
          <p:nvPr>
            <p:extLst>
              <p:ext uri="{D42A27DB-BD31-4B8C-83A1-F6EECF244321}">
                <p14:modId xmlns:p14="http://schemas.microsoft.com/office/powerpoint/2010/main" val="3309999595"/>
              </p:ext>
            </p:extLst>
          </p:nvPr>
        </p:nvGraphicFramePr>
        <p:xfrm>
          <a:off x="67377" y="628651"/>
          <a:ext cx="7181721" cy="6229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2682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BCE06B5-164B-4150-B7B2-EE89344A382B}"/>
              </a:ext>
            </a:extLst>
          </p:cNvPr>
          <p:cNvSpPr>
            <a:spLocks noGrp="1"/>
          </p:cNvSpPr>
          <p:nvPr>
            <p:ph type="title" idx="4294967295"/>
          </p:nvPr>
        </p:nvSpPr>
        <p:spPr>
          <a:xfrm>
            <a:off x="0" y="628650"/>
            <a:ext cx="5703066" cy="902695"/>
          </a:xfrm>
        </p:spPr>
        <p:txBody>
          <a:bodyPr vert="horz" lIns="91440" tIns="45720" rIns="91440" bIns="45720" rtlCol="0" anchor="ctr">
            <a:normAutofit fontScale="90000"/>
          </a:bodyPr>
          <a:lstStyle/>
          <a:p>
            <a:r>
              <a:rPr kumimoji="0" lang="en-US" altLang="en-US" sz="4400" b="1" i="0" u="sng" strike="noStrike" cap="none" normalizeH="0" baseline="0" dirty="0">
                <a:ln>
                  <a:noFill/>
                </a:ln>
                <a:effectLst/>
              </a:rPr>
              <a:t>SALARIES FOR SUPPORT STAFF:  Code 16</a:t>
            </a:r>
            <a:br>
              <a:rPr kumimoji="0" lang="en-US" altLang="en-US" sz="4400" b="0" i="0" u="none" strike="noStrike" cap="none" normalizeH="0" baseline="0" dirty="0">
                <a:ln>
                  <a:noFill/>
                </a:ln>
                <a:effectLst/>
              </a:rPr>
            </a:br>
            <a:endParaRPr lang="en-US" sz="4400" kern="1200" dirty="0">
              <a:solidFill>
                <a:schemeClr val="tx1"/>
              </a:solidFill>
              <a:latin typeface="+mj-lt"/>
              <a:ea typeface="+mj-ea"/>
              <a:cs typeface="+mj-cs"/>
            </a:endParaRPr>
          </a:p>
        </p:txBody>
      </p:sp>
      <p:graphicFrame>
        <p:nvGraphicFramePr>
          <p:cNvPr id="9" name="Content Placeholder 8">
            <a:extLst>
              <a:ext uri="{FF2B5EF4-FFF2-40B4-BE49-F238E27FC236}">
                <a16:creationId xmlns:a16="http://schemas.microsoft.com/office/drawing/2014/main" id="{05202DA0-2C2D-4E5C-BFC5-8AE151AF353F}"/>
              </a:ext>
            </a:extLst>
          </p:cNvPr>
          <p:cNvGraphicFramePr>
            <a:graphicFrameLocks noGrp="1"/>
          </p:cNvGraphicFramePr>
          <p:nvPr>
            <p:ph idx="4294967295"/>
            <p:extLst>
              <p:ext uri="{D42A27DB-BD31-4B8C-83A1-F6EECF244321}">
                <p14:modId xmlns:p14="http://schemas.microsoft.com/office/powerpoint/2010/main" val="3528917009"/>
              </p:ext>
            </p:extLst>
          </p:nvPr>
        </p:nvGraphicFramePr>
        <p:xfrm>
          <a:off x="6488935" y="557213"/>
          <a:ext cx="5703800" cy="5830489"/>
        </p:xfrm>
        <a:graphic>
          <a:graphicData uri="http://schemas.openxmlformats.org/drawingml/2006/table">
            <a:tbl>
              <a:tblPr firstRow="1" bandRow="1">
                <a:tableStyleId>{5C22544A-7EE6-4342-B048-85BDC9FD1C3A}</a:tableStyleId>
              </a:tblPr>
              <a:tblGrid>
                <a:gridCol w="1674756">
                  <a:extLst>
                    <a:ext uri="{9D8B030D-6E8A-4147-A177-3AD203B41FA5}">
                      <a16:colId xmlns:a16="http://schemas.microsoft.com/office/drawing/2014/main" val="4232351415"/>
                    </a:ext>
                  </a:extLst>
                </a:gridCol>
                <a:gridCol w="1436210">
                  <a:extLst>
                    <a:ext uri="{9D8B030D-6E8A-4147-A177-3AD203B41FA5}">
                      <a16:colId xmlns:a16="http://schemas.microsoft.com/office/drawing/2014/main" val="2136758727"/>
                    </a:ext>
                  </a:extLst>
                </a:gridCol>
                <a:gridCol w="1505465">
                  <a:extLst>
                    <a:ext uri="{9D8B030D-6E8A-4147-A177-3AD203B41FA5}">
                      <a16:colId xmlns:a16="http://schemas.microsoft.com/office/drawing/2014/main" val="4047870944"/>
                    </a:ext>
                  </a:extLst>
                </a:gridCol>
                <a:gridCol w="1087369">
                  <a:extLst>
                    <a:ext uri="{9D8B030D-6E8A-4147-A177-3AD203B41FA5}">
                      <a16:colId xmlns:a16="http://schemas.microsoft.com/office/drawing/2014/main" val="1126159490"/>
                    </a:ext>
                  </a:extLst>
                </a:gridCol>
              </a:tblGrid>
              <a:tr h="2451297">
                <a:tc>
                  <a:txBody>
                    <a:bodyPr/>
                    <a:lstStyle/>
                    <a:p>
                      <a:pPr marL="0" marR="0" algn="ctr">
                        <a:spcBef>
                          <a:spcPts val="0"/>
                        </a:spcBef>
                        <a:spcAft>
                          <a:spcPts val="0"/>
                        </a:spcAft>
                      </a:pPr>
                      <a:r>
                        <a:rPr lang="en-US" sz="1900" dirty="0">
                          <a:effectLst/>
                        </a:rPr>
                        <a:t>Specific Position Title</a:t>
                      </a:r>
                      <a:endParaRPr lang="en-US" sz="1900" dirty="0">
                        <a:effectLst/>
                        <a:latin typeface="Times New Roman" panose="02020603050405020304" pitchFamily="18" charset="0"/>
                        <a:ea typeface="Times New Roman" panose="02020603050405020304" pitchFamily="18" charset="0"/>
                      </a:endParaRPr>
                    </a:p>
                  </a:txBody>
                  <a:tcPr marL="111963" marR="1119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900" dirty="0">
                          <a:effectLst/>
                        </a:rPr>
                        <a:t>Full-Time</a:t>
                      </a:r>
                    </a:p>
                    <a:p>
                      <a:pPr marL="0" marR="0" algn="ctr">
                        <a:spcBef>
                          <a:spcPts val="0"/>
                        </a:spcBef>
                        <a:spcAft>
                          <a:spcPts val="0"/>
                        </a:spcAft>
                      </a:pPr>
                      <a:r>
                        <a:rPr lang="en-US" sz="1900" dirty="0">
                          <a:effectLst/>
                        </a:rPr>
                        <a:t>Equivalent</a:t>
                      </a:r>
                      <a:endParaRPr lang="en-US" sz="1900" dirty="0">
                        <a:effectLst/>
                        <a:latin typeface="Times New Roman" panose="02020603050405020304" pitchFamily="18" charset="0"/>
                        <a:ea typeface="Times New Roman" panose="02020603050405020304" pitchFamily="18" charset="0"/>
                      </a:endParaRPr>
                    </a:p>
                  </a:txBody>
                  <a:tcPr marL="111963" marR="1119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900" dirty="0">
                          <a:effectLst/>
                        </a:rPr>
                        <a:t>Annualized Rate</a:t>
                      </a:r>
                    </a:p>
                    <a:p>
                      <a:pPr marL="0" marR="0" algn="ctr">
                        <a:spcBef>
                          <a:spcPts val="0"/>
                        </a:spcBef>
                        <a:spcAft>
                          <a:spcPts val="0"/>
                        </a:spcAft>
                      </a:pPr>
                      <a:r>
                        <a:rPr lang="en-US" sz="1900" dirty="0">
                          <a:effectLst/>
                        </a:rPr>
                        <a:t>of Pay</a:t>
                      </a:r>
                      <a:endParaRPr lang="en-US" sz="1900" dirty="0">
                        <a:effectLst/>
                        <a:latin typeface="Times New Roman" panose="02020603050405020304" pitchFamily="18" charset="0"/>
                        <a:ea typeface="Times New Roman" panose="02020603050405020304" pitchFamily="18" charset="0"/>
                      </a:endParaRPr>
                    </a:p>
                  </a:txBody>
                  <a:tcPr marL="111963" marR="1119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900" dirty="0">
                          <a:effectLst/>
                        </a:rPr>
                        <a:t>Project</a:t>
                      </a:r>
                    </a:p>
                    <a:p>
                      <a:pPr marL="0" marR="0" algn="ctr">
                        <a:spcBef>
                          <a:spcPts val="0"/>
                        </a:spcBef>
                        <a:spcAft>
                          <a:spcPts val="0"/>
                        </a:spcAft>
                      </a:pPr>
                      <a:r>
                        <a:rPr lang="en-US" sz="1900" dirty="0">
                          <a:effectLst/>
                        </a:rPr>
                        <a:t>Salary</a:t>
                      </a:r>
                      <a:endParaRPr lang="en-US" sz="1900" dirty="0">
                        <a:effectLst/>
                        <a:latin typeface="Times New Roman" panose="02020603050405020304" pitchFamily="18" charset="0"/>
                        <a:ea typeface="Times New Roman" panose="02020603050405020304" pitchFamily="18" charset="0"/>
                      </a:endParaRPr>
                    </a:p>
                  </a:txBody>
                  <a:tcPr marL="111963" marR="1119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5349610"/>
                  </a:ext>
                </a:extLst>
              </a:tr>
              <a:tr h="927895">
                <a:tc>
                  <a:txBody>
                    <a:bodyPr/>
                    <a:lstStyle/>
                    <a:p>
                      <a:pPr marL="0" marR="0">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1963" marR="1119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1963" marR="1119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1963" marR="1119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1963" marR="1119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9458547"/>
                  </a:ext>
                </a:extLst>
              </a:tr>
              <a:tr h="2451297">
                <a:tc>
                  <a:txBody>
                    <a:bodyPr/>
                    <a:lstStyle/>
                    <a:p>
                      <a:pPr marL="0" marR="0" algn="just">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1963" marR="1119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1963" marR="1119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900" b="1" dirty="0">
                          <a:effectLst/>
                        </a:rPr>
                        <a:t> </a:t>
                      </a:r>
                    </a:p>
                    <a:p>
                      <a:pPr marL="0" marR="0" algn="just">
                        <a:spcBef>
                          <a:spcPts val="0"/>
                        </a:spcBef>
                        <a:spcAft>
                          <a:spcPts val="0"/>
                        </a:spcAft>
                      </a:pPr>
                      <a:r>
                        <a:rPr lang="en-US" sz="1900" b="1" dirty="0">
                          <a:effectLst/>
                        </a:rPr>
                        <a:t>Subtotal - Code 16</a:t>
                      </a:r>
                      <a:endParaRPr lang="en-US" sz="1900" b="1" dirty="0">
                        <a:effectLst/>
                        <a:latin typeface="Times New Roman" panose="02020603050405020304" pitchFamily="18" charset="0"/>
                        <a:ea typeface="Times New Roman" panose="02020603050405020304" pitchFamily="18" charset="0"/>
                      </a:endParaRPr>
                    </a:p>
                  </a:txBody>
                  <a:tcPr marL="111963" marR="1119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tabLst>
                          <a:tab pos="2743200" algn="ctr"/>
                          <a:tab pos="5486400" algn="r"/>
                          <a:tab pos="457200" algn="l"/>
                        </a:tabLs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1963" marR="111963"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1795708"/>
                  </a:ext>
                </a:extLst>
              </a:tr>
            </a:tbl>
          </a:graphicData>
        </a:graphic>
      </p:graphicFrame>
      <p:graphicFrame>
        <p:nvGraphicFramePr>
          <p:cNvPr id="19" name="Text Placeholder 7">
            <a:extLst>
              <a:ext uri="{FF2B5EF4-FFF2-40B4-BE49-F238E27FC236}">
                <a16:creationId xmlns:a16="http://schemas.microsoft.com/office/drawing/2014/main" id="{946D5D77-5F50-77A6-D884-B1D23A6F3094}"/>
              </a:ext>
            </a:extLst>
          </p:cNvPr>
          <p:cNvGraphicFramePr/>
          <p:nvPr>
            <p:extLst>
              <p:ext uri="{D42A27DB-BD31-4B8C-83A1-F6EECF244321}">
                <p14:modId xmlns:p14="http://schemas.microsoft.com/office/powerpoint/2010/main" val="3959091711"/>
              </p:ext>
            </p:extLst>
          </p:nvPr>
        </p:nvGraphicFramePr>
        <p:xfrm>
          <a:off x="0" y="1211855"/>
          <a:ext cx="6312665" cy="56461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475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7E502-F178-4AF7-B730-F1549671413B}"/>
              </a:ext>
            </a:extLst>
          </p:cNvPr>
          <p:cNvSpPr>
            <a:spLocks noGrp="1"/>
          </p:cNvSpPr>
          <p:nvPr>
            <p:ph type="title" idx="4294967295"/>
          </p:nvPr>
        </p:nvSpPr>
        <p:spPr>
          <a:xfrm>
            <a:off x="-1" y="110169"/>
            <a:ext cx="5089793" cy="1410159"/>
          </a:xfrm>
        </p:spPr>
        <p:txBody>
          <a:bodyPr vert="horz" lIns="91440" tIns="45720" rIns="91440" bIns="45720" rtlCol="0" anchor="ctr">
            <a:normAutofit fontScale="90000"/>
          </a:bodyPr>
          <a:lstStyle/>
          <a:p>
            <a:r>
              <a:rPr kumimoji="0" lang="en-US" altLang="en-US" sz="4400" b="1" i="0" u="sng" strike="noStrike" cap="none" normalizeH="0" baseline="0" dirty="0">
                <a:ln>
                  <a:noFill/>
                </a:ln>
                <a:effectLst/>
              </a:rPr>
              <a:t>PURCHASED SERVICES:  Code 40</a:t>
            </a:r>
            <a:br>
              <a:rPr kumimoji="0" lang="en-US" altLang="en-US" sz="4400" b="0" i="0" u="none" strike="noStrike" cap="none" normalizeH="0" baseline="0" dirty="0">
                <a:ln>
                  <a:noFill/>
                </a:ln>
                <a:effectLst/>
              </a:rPr>
            </a:br>
            <a:endParaRPr lang="en-US" sz="4400" kern="1200" dirty="0">
              <a:solidFill>
                <a:schemeClr val="tx1"/>
              </a:solidFill>
              <a:latin typeface="+mj-lt"/>
              <a:ea typeface="+mj-ea"/>
              <a:cs typeface="+mj-cs"/>
            </a:endParaRPr>
          </a:p>
        </p:txBody>
      </p:sp>
      <p:graphicFrame>
        <p:nvGraphicFramePr>
          <p:cNvPr id="5" name="Content Placeholder 4">
            <a:extLst>
              <a:ext uri="{FF2B5EF4-FFF2-40B4-BE49-F238E27FC236}">
                <a16:creationId xmlns:a16="http://schemas.microsoft.com/office/drawing/2014/main" id="{3CCB9CBE-4511-4A1F-B14B-942D73EAAAD8}"/>
              </a:ext>
            </a:extLst>
          </p:cNvPr>
          <p:cNvGraphicFramePr>
            <a:graphicFrameLocks noGrp="1"/>
          </p:cNvGraphicFramePr>
          <p:nvPr>
            <p:ph idx="4294967295"/>
            <p:extLst>
              <p:ext uri="{D42A27DB-BD31-4B8C-83A1-F6EECF244321}">
                <p14:modId xmlns:p14="http://schemas.microsoft.com/office/powerpoint/2010/main" val="2297769230"/>
              </p:ext>
            </p:extLst>
          </p:nvPr>
        </p:nvGraphicFramePr>
        <p:xfrm>
          <a:off x="6268598" y="557213"/>
          <a:ext cx="5924136" cy="5739187"/>
        </p:xfrm>
        <a:graphic>
          <a:graphicData uri="http://schemas.openxmlformats.org/drawingml/2006/table">
            <a:tbl>
              <a:tblPr firstRow="1" bandRow="1">
                <a:tableStyleId>{5C22544A-7EE6-4342-B048-85BDC9FD1C3A}</a:tableStyleId>
              </a:tblPr>
              <a:tblGrid>
                <a:gridCol w="1534260">
                  <a:extLst>
                    <a:ext uri="{9D8B030D-6E8A-4147-A177-3AD203B41FA5}">
                      <a16:colId xmlns:a16="http://schemas.microsoft.com/office/drawing/2014/main" val="3802732674"/>
                    </a:ext>
                  </a:extLst>
                </a:gridCol>
                <a:gridCol w="1261640">
                  <a:extLst>
                    <a:ext uri="{9D8B030D-6E8A-4147-A177-3AD203B41FA5}">
                      <a16:colId xmlns:a16="http://schemas.microsoft.com/office/drawing/2014/main" val="717250401"/>
                    </a:ext>
                  </a:extLst>
                </a:gridCol>
                <a:gridCol w="1523873">
                  <a:extLst>
                    <a:ext uri="{9D8B030D-6E8A-4147-A177-3AD203B41FA5}">
                      <a16:colId xmlns:a16="http://schemas.microsoft.com/office/drawing/2014/main" val="2891987519"/>
                    </a:ext>
                  </a:extLst>
                </a:gridCol>
                <a:gridCol w="1604363">
                  <a:extLst>
                    <a:ext uri="{9D8B030D-6E8A-4147-A177-3AD203B41FA5}">
                      <a16:colId xmlns:a16="http://schemas.microsoft.com/office/drawing/2014/main" val="3835198671"/>
                    </a:ext>
                  </a:extLst>
                </a:gridCol>
              </a:tblGrid>
              <a:tr h="2412912">
                <a:tc>
                  <a:txBody>
                    <a:bodyPr/>
                    <a:lstStyle/>
                    <a:p>
                      <a:pPr marL="0" marR="0" algn="ctr">
                        <a:spcBef>
                          <a:spcPts val="0"/>
                        </a:spcBef>
                        <a:spcAft>
                          <a:spcPts val="0"/>
                        </a:spcAft>
                      </a:pPr>
                      <a:r>
                        <a:rPr lang="en-US" sz="1800" dirty="0">
                          <a:effectLst/>
                        </a:rPr>
                        <a:t>Description of Item</a:t>
                      </a:r>
                      <a:endParaRPr lang="en-US" sz="1800" dirty="0">
                        <a:effectLst/>
                        <a:latin typeface="Times New Roman" panose="02020603050405020304" pitchFamily="18" charset="0"/>
                        <a:ea typeface="Times New Roman" panose="02020603050405020304" pitchFamily="18" charset="0"/>
                      </a:endParaRPr>
                    </a:p>
                  </a:txBody>
                  <a:tcPr marL="109117" marR="1091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Provider of</a:t>
                      </a:r>
                    </a:p>
                    <a:p>
                      <a:pPr marL="0" marR="0" algn="ctr">
                        <a:spcBef>
                          <a:spcPts val="0"/>
                        </a:spcBef>
                        <a:spcAft>
                          <a:spcPts val="0"/>
                        </a:spcAft>
                      </a:pPr>
                      <a:r>
                        <a:rPr lang="en-US" sz="1800" dirty="0">
                          <a:effectLst/>
                        </a:rPr>
                        <a:t>Services</a:t>
                      </a:r>
                      <a:endParaRPr lang="en-US" sz="1800" dirty="0">
                        <a:effectLst/>
                        <a:latin typeface="Times New Roman" panose="02020603050405020304" pitchFamily="18" charset="0"/>
                        <a:ea typeface="Times New Roman" panose="02020603050405020304" pitchFamily="18" charset="0"/>
                      </a:endParaRPr>
                    </a:p>
                  </a:txBody>
                  <a:tcPr marL="109117" marR="1091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Calculation</a:t>
                      </a:r>
                    </a:p>
                    <a:p>
                      <a:pPr marL="0" marR="0" algn="ctr">
                        <a:spcBef>
                          <a:spcPts val="0"/>
                        </a:spcBef>
                        <a:spcAft>
                          <a:spcPts val="0"/>
                        </a:spcAft>
                      </a:pPr>
                      <a:r>
                        <a:rPr lang="en-US" sz="1800" dirty="0">
                          <a:effectLst/>
                        </a:rPr>
                        <a:t>of Cost</a:t>
                      </a:r>
                      <a:endParaRPr lang="en-US" sz="1800" dirty="0">
                        <a:effectLst/>
                        <a:latin typeface="Times New Roman" panose="02020603050405020304" pitchFamily="18" charset="0"/>
                        <a:ea typeface="Times New Roman" panose="02020603050405020304" pitchFamily="18" charset="0"/>
                      </a:endParaRPr>
                    </a:p>
                  </a:txBody>
                  <a:tcPr marL="109117" marR="1091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Proposed</a:t>
                      </a:r>
                    </a:p>
                    <a:p>
                      <a:pPr marL="0" marR="0" algn="ctr">
                        <a:spcBef>
                          <a:spcPts val="0"/>
                        </a:spcBef>
                        <a:spcAft>
                          <a:spcPts val="0"/>
                        </a:spcAft>
                      </a:pPr>
                      <a:r>
                        <a:rPr lang="en-US" sz="1800" dirty="0">
                          <a:effectLst/>
                        </a:rPr>
                        <a:t>Expenditure</a:t>
                      </a:r>
                      <a:endParaRPr lang="en-US" sz="1800" dirty="0">
                        <a:effectLst/>
                        <a:latin typeface="Times New Roman" panose="02020603050405020304" pitchFamily="18" charset="0"/>
                        <a:ea typeface="Times New Roman" panose="02020603050405020304" pitchFamily="18" charset="0"/>
                      </a:endParaRPr>
                    </a:p>
                  </a:txBody>
                  <a:tcPr marL="109117" marR="1091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8793887"/>
                  </a:ext>
                </a:extLst>
              </a:tr>
              <a:tr h="913363">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109117" marR="109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109117" marR="109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109117" marR="109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tabLst>
                          <a:tab pos="2743200" algn="ctr"/>
                          <a:tab pos="5486400" algn="r"/>
                          <a:tab pos="457200" algn="l"/>
                        </a:tabLs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109117" marR="109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0148485"/>
                  </a:ext>
                </a:extLst>
              </a:tr>
              <a:tr h="2412912">
                <a:tc>
                  <a:txBody>
                    <a:bodyPr/>
                    <a:lstStyle/>
                    <a:p>
                      <a:pPr marL="0" marR="0" algn="just">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109117" marR="109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109117" marR="109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800" dirty="0">
                          <a:effectLst/>
                        </a:rPr>
                        <a:t> </a:t>
                      </a:r>
                    </a:p>
                    <a:p>
                      <a:pPr marL="0" marR="0" algn="just">
                        <a:spcBef>
                          <a:spcPts val="0"/>
                        </a:spcBef>
                        <a:spcAft>
                          <a:spcPts val="0"/>
                        </a:spcAft>
                      </a:pPr>
                      <a:r>
                        <a:rPr lang="en-US" sz="1800" b="1" dirty="0">
                          <a:effectLst/>
                        </a:rPr>
                        <a:t>Subtotal - Code 40</a:t>
                      </a:r>
                      <a:endParaRPr lang="en-US" sz="1800" b="1" dirty="0">
                        <a:effectLst/>
                        <a:latin typeface="Times New Roman" panose="02020603050405020304" pitchFamily="18" charset="0"/>
                        <a:ea typeface="Times New Roman" panose="02020603050405020304" pitchFamily="18" charset="0"/>
                      </a:endParaRPr>
                    </a:p>
                  </a:txBody>
                  <a:tcPr marL="109117" marR="10911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109117" marR="10911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9968917"/>
                  </a:ext>
                </a:extLst>
              </a:tr>
            </a:tbl>
          </a:graphicData>
        </a:graphic>
      </p:graphicFrame>
      <p:graphicFrame>
        <p:nvGraphicFramePr>
          <p:cNvPr id="15" name="Text Placeholder 3">
            <a:extLst>
              <a:ext uri="{FF2B5EF4-FFF2-40B4-BE49-F238E27FC236}">
                <a16:creationId xmlns:a16="http://schemas.microsoft.com/office/drawing/2014/main" id="{900D15AC-4BD4-1E9E-3899-B7DD8EC54DDE}"/>
              </a:ext>
            </a:extLst>
          </p:cNvPr>
          <p:cNvGraphicFramePr/>
          <p:nvPr>
            <p:extLst>
              <p:ext uri="{D42A27DB-BD31-4B8C-83A1-F6EECF244321}">
                <p14:modId xmlns:p14="http://schemas.microsoft.com/office/powerpoint/2010/main" val="4089781621"/>
              </p:ext>
            </p:extLst>
          </p:nvPr>
        </p:nvGraphicFramePr>
        <p:xfrm>
          <a:off x="125127" y="848900"/>
          <a:ext cx="5924135" cy="5739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09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B22D9-12E8-4B8C-902F-7CDCFCD73F0C}"/>
              </a:ext>
            </a:extLst>
          </p:cNvPr>
          <p:cNvSpPr>
            <a:spLocks noGrp="1"/>
          </p:cNvSpPr>
          <p:nvPr>
            <p:ph type="title" idx="4294967295"/>
          </p:nvPr>
        </p:nvSpPr>
        <p:spPr>
          <a:xfrm>
            <a:off x="0" y="121186"/>
            <a:ext cx="5717754" cy="1751681"/>
          </a:xfrm>
        </p:spPr>
        <p:txBody>
          <a:bodyPr vert="horz" lIns="91440" tIns="45720" rIns="91440" bIns="45720" rtlCol="0" anchor="ctr">
            <a:normAutofit fontScale="90000"/>
          </a:bodyPr>
          <a:lstStyle/>
          <a:p>
            <a:r>
              <a:rPr kumimoji="0" lang="en-US" altLang="en-US" sz="4400" b="1" i="0" u="sng" strike="noStrike" cap="none" normalizeH="0" baseline="0" dirty="0">
                <a:ln>
                  <a:noFill/>
                </a:ln>
                <a:effectLst/>
              </a:rPr>
              <a:t>SUPPLIES AND MATERIALS:  Code 45</a:t>
            </a:r>
            <a:br>
              <a:rPr kumimoji="0" lang="en-US" altLang="en-US" sz="4400" b="0" i="0" u="none" strike="noStrike" cap="none" normalizeH="0" baseline="0" dirty="0">
                <a:ln>
                  <a:noFill/>
                </a:ln>
                <a:effectLst/>
              </a:rPr>
            </a:br>
            <a:endParaRPr lang="en-US" sz="4400" kern="1200" dirty="0">
              <a:solidFill>
                <a:schemeClr val="tx1"/>
              </a:solidFill>
              <a:latin typeface="+mj-lt"/>
              <a:ea typeface="+mj-ea"/>
              <a:cs typeface="+mj-cs"/>
            </a:endParaRPr>
          </a:p>
        </p:txBody>
      </p:sp>
      <p:graphicFrame>
        <p:nvGraphicFramePr>
          <p:cNvPr id="5" name="Content Placeholder 4">
            <a:extLst>
              <a:ext uri="{FF2B5EF4-FFF2-40B4-BE49-F238E27FC236}">
                <a16:creationId xmlns:a16="http://schemas.microsoft.com/office/drawing/2014/main" id="{E193D980-5239-4296-A07D-45CCC7D38161}"/>
              </a:ext>
            </a:extLst>
          </p:cNvPr>
          <p:cNvGraphicFramePr>
            <a:graphicFrameLocks noGrp="1"/>
          </p:cNvGraphicFramePr>
          <p:nvPr>
            <p:ph idx="4294967295"/>
            <p:extLst>
              <p:ext uri="{D42A27DB-BD31-4B8C-83A1-F6EECF244321}">
                <p14:modId xmlns:p14="http://schemas.microsoft.com/office/powerpoint/2010/main" val="3867174701"/>
              </p:ext>
            </p:extLst>
          </p:nvPr>
        </p:nvGraphicFramePr>
        <p:xfrm>
          <a:off x="6312665" y="557213"/>
          <a:ext cx="5879336" cy="5739187"/>
        </p:xfrm>
        <a:graphic>
          <a:graphicData uri="http://schemas.openxmlformats.org/drawingml/2006/table">
            <a:tbl>
              <a:tblPr firstRow="1" bandRow="1">
                <a:tableStyleId>{5C22544A-7EE6-4342-B048-85BDC9FD1C3A}</a:tableStyleId>
              </a:tblPr>
              <a:tblGrid>
                <a:gridCol w="1544316">
                  <a:extLst>
                    <a:ext uri="{9D8B030D-6E8A-4147-A177-3AD203B41FA5}">
                      <a16:colId xmlns:a16="http://schemas.microsoft.com/office/drawing/2014/main" val="2888731765"/>
                    </a:ext>
                  </a:extLst>
                </a:gridCol>
                <a:gridCol w="1241164">
                  <a:extLst>
                    <a:ext uri="{9D8B030D-6E8A-4147-A177-3AD203B41FA5}">
                      <a16:colId xmlns:a16="http://schemas.microsoft.com/office/drawing/2014/main" val="656049086"/>
                    </a:ext>
                  </a:extLst>
                </a:gridCol>
                <a:gridCol w="1478979">
                  <a:extLst>
                    <a:ext uri="{9D8B030D-6E8A-4147-A177-3AD203B41FA5}">
                      <a16:colId xmlns:a16="http://schemas.microsoft.com/office/drawing/2014/main" val="779222613"/>
                    </a:ext>
                  </a:extLst>
                </a:gridCol>
                <a:gridCol w="1614877">
                  <a:extLst>
                    <a:ext uri="{9D8B030D-6E8A-4147-A177-3AD203B41FA5}">
                      <a16:colId xmlns:a16="http://schemas.microsoft.com/office/drawing/2014/main" val="2841329014"/>
                    </a:ext>
                  </a:extLst>
                </a:gridCol>
              </a:tblGrid>
              <a:tr h="1913063">
                <a:tc>
                  <a:txBody>
                    <a:bodyPr/>
                    <a:lstStyle/>
                    <a:p>
                      <a:pPr marL="0" marR="0" algn="ctr">
                        <a:spcBef>
                          <a:spcPts val="0"/>
                        </a:spcBef>
                        <a:spcAft>
                          <a:spcPts val="0"/>
                        </a:spcAft>
                      </a:pPr>
                      <a:r>
                        <a:rPr lang="en-US" sz="1900" dirty="0">
                          <a:effectLst/>
                        </a:rPr>
                        <a:t>Description of Item</a:t>
                      </a:r>
                      <a:endParaRPr lang="en-US" sz="1900" dirty="0">
                        <a:effectLst/>
                        <a:latin typeface="Times New Roman" panose="02020603050405020304" pitchFamily="18" charset="0"/>
                        <a:ea typeface="Times New Roman" panose="02020603050405020304" pitchFamily="18" charset="0"/>
                      </a:endParaRPr>
                    </a:p>
                  </a:txBody>
                  <a:tcPr marL="110669" marR="110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900" dirty="0">
                          <a:effectLst/>
                        </a:rPr>
                        <a:t>Quantity</a:t>
                      </a:r>
                      <a:endParaRPr lang="en-US" sz="1900" dirty="0">
                        <a:effectLst/>
                        <a:latin typeface="Times New Roman" panose="02020603050405020304" pitchFamily="18" charset="0"/>
                        <a:ea typeface="Times New Roman" panose="02020603050405020304" pitchFamily="18" charset="0"/>
                      </a:endParaRPr>
                    </a:p>
                  </a:txBody>
                  <a:tcPr marL="110669" marR="110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900" dirty="0">
                          <a:effectLst/>
                        </a:rPr>
                        <a:t>Unit Cost</a:t>
                      </a:r>
                      <a:endParaRPr lang="en-US" sz="1900" dirty="0">
                        <a:effectLst/>
                        <a:latin typeface="Times New Roman" panose="02020603050405020304" pitchFamily="18" charset="0"/>
                        <a:ea typeface="Times New Roman" panose="02020603050405020304" pitchFamily="18" charset="0"/>
                      </a:endParaRPr>
                    </a:p>
                  </a:txBody>
                  <a:tcPr marL="110669" marR="110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900" dirty="0">
                          <a:effectLst/>
                        </a:rPr>
                        <a:t>Proposed</a:t>
                      </a:r>
                    </a:p>
                    <a:p>
                      <a:pPr marL="0" marR="0" algn="ctr">
                        <a:spcBef>
                          <a:spcPts val="0"/>
                        </a:spcBef>
                        <a:spcAft>
                          <a:spcPts val="0"/>
                        </a:spcAft>
                      </a:pPr>
                      <a:r>
                        <a:rPr lang="en-US" sz="1900" dirty="0">
                          <a:effectLst/>
                        </a:rPr>
                        <a:t>Expenditure</a:t>
                      </a:r>
                      <a:endParaRPr lang="en-US" sz="1900" dirty="0">
                        <a:effectLst/>
                        <a:latin typeface="Times New Roman" panose="02020603050405020304" pitchFamily="18" charset="0"/>
                        <a:ea typeface="Times New Roman" panose="02020603050405020304" pitchFamily="18" charset="0"/>
                      </a:endParaRPr>
                    </a:p>
                  </a:txBody>
                  <a:tcPr marL="110669" marR="110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1354948"/>
                  </a:ext>
                </a:extLst>
              </a:tr>
              <a:tr h="1050617">
                <a:tc>
                  <a:txBody>
                    <a:bodyPr/>
                    <a:lstStyle/>
                    <a:p>
                      <a:pPr marL="0" marR="0" algn="just">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0669" marR="110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0669" marR="110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0669" marR="110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0669" marR="110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0652386"/>
                  </a:ext>
                </a:extLst>
              </a:tr>
              <a:tr h="2775507">
                <a:tc>
                  <a:txBody>
                    <a:bodyPr/>
                    <a:lstStyle/>
                    <a:p>
                      <a:pPr marL="0" marR="0" algn="just">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0669" marR="110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0669" marR="110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900" dirty="0">
                          <a:effectLst/>
                        </a:rPr>
                        <a:t> </a:t>
                      </a:r>
                    </a:p>
                    <a:p>
                      <a:pPr marL="0" marR="0" algn="just">
                        <a:spcBef>
                          <a:spcPts val="0"/>
                        </a:spcBef>
                        <a:spcAft>
                          <a:spcPts val="0"/>
                        </a:spcAft>
                      </a:pPr>
                      <a:r>
                        <a:rPr lang="en-US" sz="1900" b="1" dirty="0">
                          <a:effectLst/>
                        </a:rPr>
                        <a:t>Subtotal - Code 45</a:t>
                      </a:r>
                      <a:endParaRPr lang="en-US" sz="1900" b="1" dirty="0">
                        <a:effectLst/>
                        <a:latin typeface="Times New Roman" panose="02020603050405020304" pitchFamily="18" charset="0"/>
                        <a:ea typeface="Times New Roman" panose="02020603050405020304" pitchFamily="18" charset="0"/>
                      </a:endParaRPr>
                    </a:p>
                  </a:txBody>
                  <a:tcPr marL="110669" marR="1106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tabLst>
                          <a:tab pos="2743200" algn="ctr"/>
                          <a:tab pos="5486400" algn="r"/>
                          <a:tab pos="457200" algn="l"/>
                        </a:tabLst>
                      </a:pPr>
                      <a:r>
                        <a:rPr lang="en-US" sz="1900" dirty="0">
                          <a:effectLst/>
                        </a:rPr>
                        <a:t> </a:t>
                      </a:r>
                      <a:endParaRPr lang="en-US" sz="1900" dirty="0">
                        <a:effectLst/>
                        <a:latin typeface="Times New Roman" panose="02020603050405020304" pitchFamily="18" charset="0"/>
                        <a:ea typeface="Times New Roman" panose="02020603050405020304" pitchFamily="18" charset="0"/>
                      </a:endParaRPr>
                    </a:p>
                  </a:txBody>
                  <a:tcPr marL="110669" marR="110669"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2745843"/>
                  </a:ext>
                </a:extLst>
              </a:tr>
            </a:tbl>
          </a:graphicData>
        </a:graphic>
      </p:graphicFrame>
      <p:graphicFrame>
        <p:nvGraphicFramePr>
          <p:cNvPr id="15" name="Text Placeholder 3">
            <a:extLst>
              <a:ext uri="{FF2B5EF4-FFF2-40B4-BE49-F238E27FC236}">
                <a16:creationId xmlns:a16="http://schemas.microsoft.com/office/drawing/2014/main" id="{16CFBD23-6778-1DAF-A942-EAB41363A51C}"/>
              </a:ext>
            </a:extLst>
          </p:cNvPr>
          <p:cNvGraphicFramePr/>
          <p:nvPr>
            <p:extLst>
              <p:ext uri="{D42A27DB-BD31-4B8C-83A1-F6EECF244321}">
                <p14:modId xmlns:p14="http://schemas.microsoft.com/office/powerpoint/2010/main" val="628252757"/>
              </p:ext>
            </p:extLst>
          </p:nvPr>
        </p:nvGraphicFramePr>
        <p:xfrm>
          <a:off x="0" y="1118815"/>
          <a:ext cx="6312664" cy="57391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0974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C50D5-62B5-455D-8277-42888385DE73}"/>
              </a:ext>
            </a:extLst>
          </p:cNvPr>
          <p:cNvSpPr>
            <a:spLocks noGrp="1"/>
          </p:cNvSpPr>
          <p:nvPr>
            <p:ph type="title" idx="4294967295"/>
          </p:nvPr>
        </p:nvSpPr>
        <p:spPr>
          <a:xfrm>
            <a:off x="-1" y="1"/>
            <a:ext cx="6356733" cy="1520327"/>
          </a:xfrm>
        </p:spPr>
        <p:txBody>
          <a:bodyPr vert="horz" lIns="91440" tIns="45720" rIns="91440" bIns="45720" rtlCol="0" anchor="ctr">
            <a:normAutofit/>
          </a:bodyPr>
          <a:lstStyle/>
          <a:p>
            <a:r>
              <a:rPr lang="en-US" sz="4400" b="1" u="sng" kern="1200" dirty="0">
                <a:solidFill>
                  <a:schemeClr val="tx1"/>
                </a:solidFill>
                <a:effectLst/>
                <a:latin typeface="+mj-lt"/>
                <a:ea typeface="+mj-ea"/>
                <a:cs typeface="+mj-cs"/>
              </a:rPr>
              <a:t>TRAVEL EXPENSES:  Code 46</a:t>
            </a:r>
            <a:br>
              <a:rPr lang="en-US" sz="3400" kern="1200" dirty="0">
                <a:solidFill>
                  <a:schemeClr val="tx1"/>
                </a:solidFill>
                <a:effectLst/>
                <a:latin typeface="+mj-lt"/>
                <a:ea typeface="+mj-ea"/>
                <a:cs typeface="+mj-cs"/>
              </a:rPr>
            </a:br>
            <a:endParaRPr lang="en-US" sz="3400" kern="1200" dirty="0">
              <a:solidFill>
                <a:schemeClr val="tx1"/>
              </a:solidFill>
              <a:latin typeface="+mj-lt"/>
              <a:ea typeface="+mj-ea"/>
              <a:cs typeface="+mj-cs"/>
            </a:endParaRPr>
          </a:p>
        </p:txBody>
      </p:sp>
      <p:graphicFrame>
        <p:nvGraphicFramePr>
          <p:cNvPr id="7" name="Content Placeholder 6">
            <a:extLst>
              <a:ext uri="{FF2B5EF4-FFF2-40B4-BE49-F238E27FC236}">
                <a16:creationId xmlns:a16="http://schemas.microsoft.com/office/drawing/2014/main" id="{36D6709A-5CF4-4E74-92CB-ECEB37DB4C7C}"/>
              </a:ext>
            </a:extLst>
          </p:cNvPr>
          <p:cNvGraphicFramePr>
            <a:graphicFrameLocks noGrp="1"/>
          </p:cNvGraphicFramePr>
          <p:nvPr>
            <p:ph idx="4294967295"/>
            <p:extLst>
              <p:ext uri="{D42A27DB-BD31-4B8C-83A1-F6EECF244321}">
                <p14:modId xmlns:p14="http://schemas.microsoft.com/office/powerpoint/2010/main" val="2025416700"/>
              </p:ext>
            </p:extLst>
          </p:nvPr>
        </p:nvGraphicFramePr>
        <p:xfrm>
          <a:off x="6455883" y="557213"/>
          <a:ext cx="5736853" cy="5739187"/>
        </p:xfrm>
        <a:graphic>
          <a:graphicData uri="http://schemas.openxmlformats.org/drawingml/2006/table">
            <a:tbl>
              <a:tblPr firstRow="1" bandRow="1">
                <a:tableStyleId>{5C22544A-7EE6-4342-B048-85BDC9FD1C3A}</a:tableStyleId>
              </a:tblPr>
              <a:tblGrid>
                <a:gridCol w="1294062">
                  <a:extLst>
                    <a:ext uri="{9D8B030D-6E8A-4147-A177-3AD203B41FA5}">
                      <a16:colId xmlns:a16="http://schemas.microsoft.com/office/drawing/2014/main" val="3384215596"/>
                    </a:ext>
                  </a:extLst>
                </a:gridCol>
                <a:gridCol w="1492464">
                  <a:extLst>
                    <a:ext uri="{9D8B030D-6E8A-4147-A177-3AD203B41FA5}">
                      <a16:colId xmlns:a16="http://schemas.microsoft.com/office/drawing/2014/main" val="3638009464"/>
                    </a:ext>
                  </a:extLst>
                </a:gridCol>
                <a:gridCol w="1423256">
                  <a:extLst>
                    <a:ext uri="{9D8B030D-6E8A-4147-A177-3AD203B41FA5}">
                      <a16:colId xmlns:a16="http://schemas.microsoft.com/office/drawing/2014/main" val="3077456424"/>
                    </a:ext>
                  </a:extLst>
                </a:gridCol>
                <a:gridCol w="1527071">
                  <a:extLst>
                    <a:ext uri="{9D8B030D-6E8A-4147-A177-3AD203B41FA5}">
                      <a16:colId xmlns:a16="http://schemas.microsoft.com/office/drawing/2014/main" val="1692645992"/>
                    </a:ext>
                  </a:extLst>
                </a:gridCol>
              </a:tblGrid>
              <a:tr h="1913063">
                <a:tc>
                  <a:txBody>
                    <a:bodyPr/>
                    <a:lstStyle/>
                    <a:p>
                      <a:pPr marL="0" marR="0" algn="ctr">
                        <a:spcBef>
                          <a:spcPts val="0"/>
                        </a:spcBef>
                        <a:spcAft>
                          <a:spcPts val="0"/>
                        </a:spcAft>
                      </a:pPr>
                      <a:r>
                        <a:rPr lang="en-US" sz="1700" dirty="0">
                          <a:effectLst/>
                        </a:rPr>
                        <a:t>Position of Traveler</a:t>
                      </a:r>
                      <a:endParaRPr lang="en-US" sz="1700" dirty="0">
                        <a:effectLst/>
                        <a:latin typeface="Times New Roman" panose="02020603050405020304" pitchFamily="18" charset="0"/>
                        <a:ea typeface="Times New Roman" panose="02020603050405020304" pitchFamily="18" charset="0"/>
                      </a:endParaRPr>
                    </a:p>
                  </a:txBody>
                  <a:tcPr marL="100121" marR="10012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700" dirty="0">
                          <a:effectLst/>
                        </a:rPr>
                        <a:t>Destination</a:t>
                      </a:r>
                    </a:p>
                    <a:p>
                      <a:pPr marL="0" marR="0" algn="ctr">
                        <a:spcBef>
                          <a:spcPts val="0"/>
                        </a:spcBef>
                        <a:spcAft>
                          <a:spcPts val="0"/>
                        </a:spcAft>
                      </a:pPr>
                      <a:r>
                        <a:rPr lang="en-US" sz="1700" dirty="0">
                          <a:effectLst/>
                        </a:rPr>
                        <a:t>and Purpose</a:t>
                      </a:r>
                      <a:endParaRPr lang="en-US" sz="1700" dirty="0">
                        <a:effectLst/>
                        <a:latin typeface="Times New Roman" panose="02020603050405020304" pitchFamily="18" charset="0"/>
                        <a:ea typeface="Times New Roman" panose="02020603050405020304" pitchFamily="18" charset="0"/>
                      </a:endParaRPr>
                    </a:p>
                  </a:txBody>
                  <a:tcPr marL="100121" marR="10012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700" dirty="0">
                          <a:effectLst/>
                        </a:rPr>
                        <a:t>Calculation</a:t>
                      </a:r>
                    </a:p>
                    <a:p>
                      <a:pPr marL="0" marR="0" algn="ctr">
                        <a:spcBef>
                          <a:spcPts val="0"/>
                        </a:spcBef>
                        <a:spcAft>
                          <a:spcPts val="0"/>
                        </a:spcAft>
                      </a:pPr>
                      <a:r>
                        <a:rPr lang="en-US" sz="1700" dirty="0">
                          <a:effectLst/>
                        </a:rPr>
                        <a:t>of  Cost</a:t>
                      </a:r>
                      <a:endParaRPr lang="en-US" sz="1700" dirty="0">
                        <a:effectLst/>
                        <a:latin typeface="Times New Roman" panose="02020603050405020304" pitchFamily="18" charset="0"/>
                        <a:ea typeface="Times New Roman" panose="02020603050405020304" pitchFamily="18" charset="0"/>
                      </a:endParaRPr>
                    </a:p>
                  </a:txBody>
                  <a:tcPr marL="100121" marR="10012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700" dirty="0">
                          <a:effectLst/>
                        </a:rPr>
                        <a:t>Proposed</a:t>
                      </a:r>
                    </a:p>
                    <a:p>
                      <a:pPr marL="0" marR="0" algn="ctr">
                        <a:spcBef>
                          <a:spcPts val="0"/>
                        </a:spcBef>
                        <a:spcAft>
                          <a:spcPts val="0"/>
                        </a:spcAft>
                      </a:pPr>
                      <a:r>
                        <a:rPr lang="en-US" sz="1700" dirty="0">
                          <a:effectLst/>
                        </a:rPr>
                        <a:t>Expenditures</a:t>
                      </a:r>
                      <a:endParaRPr lang="en-US" sz="1700" dirty="0">
                        <a:effectLst/>
                        <a:latin typeface="Times New Roman" panose="02020603050405020304" pitchFamily="18" charset="0"/>
                        <a:ea typeface="Times New Roman" panose="02020603050405020304" pitchFamily="18" charset="0"/>
                      </a:endParaRPr>
                    </a:p>
                  </a:txBody>
                  <a:tcPr marL="100121" marR="10012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262845"/>
                  </a:ext>
                </a:extLst>
              </a:tr>
              <a:tr h="1050616">
                <a:tc>
                  <a:txBody>
                    <a:bodyPr/>
                    <a:lstStyle/>
                    <a:p>
                      <a:pPr marL="0" marR="0">
                        <a:spcBef>
                          <a:spcPts val="0"/>
                        </a:spcBef>
                        <a:spcAft>
                          <a:spcPts val="0"/>
                        </a:spcAft>
                      </a:pPr>
                      <a:r>
                        <a:rPr lang="en-US" sz="1700" dirty="0">
                          <a:effectLst/>
                        </a:rPr>
                        <a:t> </a:t>
                      </a:r>
                      <a:endParaRPr lang="en-US" sz="1700" dirty="0">
                        <a:effectLst/>
                        <a:latin typeface="Times New Roman" panose="02020603050405020304" pitchFamily="18" charset="0"/>
                        <a:ea typeface="Times New Roman" panose="02020603050405020304" pitchFamily="18" charset="0"/>
                      </a:endParaRPr>
                    </a:p>
                  </a:txBody>
                  <a:tcPr marL="100121" marR="1001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700" dirty="0">
                          <a:effectLst/>
                        </a:rPr>
                        <a:t> </a:t>
                      </a:r>
                      <a:endParaRPr lang="en-US" sz="1700" dirty="0">
                        <a:effectLst/>
                        <a:latin typeface="Times New Roman" panose="02020603050405020304" pitchFamily="18" charset="0"/>
                        <a:ea typeface="Times New Roman" panose="02020603050405020304" pitchFamily="18" charset="0"/>
                      </a:endParaRPr>
                    </a:p>
                  </a:txBody>
                  <a:tcPr marL="100121" marR="1001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700" dirty="0">
                          <a:effectLst/>
                        </a:rPr>
                        <a:t> </a:t>
                      </a:r>
                      <a:endParaRPr lang="en-US" sz="1700" dirty="0">
                        <a:effectLst/>
                        <a:latin typeface="Times New Roman" panose="02020603050405020304" pitchFamily="18" charset="0"/>
                        <a:ea typeface="Times New Roman" panose="02020603050405020304" pitchFamily="18" charset="0"/>
                      </a:endParaRPr>
                    </a:p>
                  </a:txBody>
                  <a:tcPr marL="100121" marR="1001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tabLst>
                          <a:tab pos="2743200" algn="ctr"/>
                          <a:tab pos="5486400" algn="r"/>
                          <a:tab pos="457200" algn="l"/>
                        </a:tabLst>
                      </a:pPr>
                      <a:r>
                        <a:rPr lang="en-US" sz="1700" dirty="0">
                          <a:effectLst/>
                        </a:rPr>
                        <a:t> </a:t>
                      </a:r>
                      <a:endParaRPr lang="en-US" sz="1700" dirty="0">
                        <a:effectLst/>
                        <a:latin typeface="Times New Roman" panose="02020603050405020304" pitchFamily="18" charset="0"/>
                        <a:ea typeface="Times New Roman" panose="02020603050405020304" pitchFamily="18" charset="0"/>
                      </a:endParaRPr>
                    </a:p>
                  </a:txBody>
                  <a:tcPr marL="100121" marR="1001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2718521"/>
                  </a:ext>
                </a:extLst>
              </a:tr>
              <a:tr h="2775508">
                <a:tc>
                  <a:txBody>
                    <a:bodyPr/>
                    <a:lstStyle/>
                    <a:p>
                      <a:pPr marL="0" marR="0" algn="just">
                        <a:spcBef>
                          <a:spcPts val="0"/>
                        </a:spcBef>
                        <a:spcAft>
                          <a:spcPts val="0"/>
                        </a:spcAft>
                      </a:pPr>
                      <a:r>
                        <a:rPr lang="en-US" sz="1700" dirty="0">
                          <a:effectLst/>
                        </a:rPr>
                        <a:t> </a:t>
                      </a:r>
                      <a:endParaRPr lang="en-US" sz="1700" dirty="0">
                        <a:effectLst/>
                        <a:latin typeface="Times New Roman" panose="02020603050405020304" pitchFamily="18" charset="0"/>
                        <a:ea typeface="Times New Roman" panose="02020603050405020304" pitchFamily="18" charset="0"/>
                      </a:endParaRPr>
                    </a:p>
                  </a:txBody>
                  <a:tcPr marL="100121" marR="1001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700" dirty="0">
                          <a:effectLst/>
                        </a:rPr>
                        <a:t> </a:t>
                      </a:r>
                      <a:endParaRPr lang="en-US" sz="1700" dirty="0">
                        <a:effectLst/>
                        <a:latin typeface="Times New Roman" panose="02020603050405020304" pitchFamily="18" charset="0"/>
                        <a:ea typeface="Times New Roman" panose="02020603050405020304" pitchFamily="18" charset="0"/>
                      </a:endParaRPr>
                    </a:p>
                  </a:txBody>
                  <a:tcPr marL="100121" marR="1001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700" dirty="0">
                          <a:effectLst/>
                        </a:rPr>
                        <a:t> </a:t>
                      </a:r>
                    </a:p>
                    <a:p>
                      <a:pPr marL="0" marR="0" algn="just">
                        <a:spcBef>
                          <a:spcPts val="0"/>
                        </a:spcBef>
                        <a:spcAft>
                          <a:spcPts val="0"/>
                        </a:spcAft>
                      </a:pPr>
                      <a:r>
                        <a:rPr lang="en-US" sz="1700" b="1" dirty="0">
                          <a:effectLst/>
                        </a:rPr>
                        <a:t>Subtotal - Code 46</a:t>
                      </a:r>
                      <a:endParaRPr lang="en-US" sz="1700" b="1" dirty="0">
                        <a:effectLst/>
                        <a:latin typeface="Times New Roman" panose="02020603050405020304" pitchFamily="18" charset="0"/>
                        <a:ea typeface="Times New Roman" panose="02020603050405020304" pitchFamily="18" charset="0"/>
                      </a:endParaRPr>
                    </a:p>
                  </a:txBody>
                  <a:tcPr marL="100121" marR="1001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tabLst>
                          <a:tab pos="2743200" algn="ctr"/>
                          <a:tab pos="5486400" algn="r"/>
                          <a:tab pos="457200" algn="l"/>
                        </a:tabLst>
                      </a:pPr>
                      <a:r>
                        <a:rPr lang="en-US" sz="1700" dirty="0">
                          <a:effectLst/>
                        </a:rPr>
                        <a:t> </a:t>
                      </a:r>
                      <a:endParaRPr lang="en-US" sz="1700" dirty="0">
                        <a:effectLst/>
                        <a:latin typeface="Times New Roman" panose="02020603050405020304" pitchFamily="18" charset="0"/>
                        <a:ea typeface="Times New Roman" panose="02020603050405020304" pitchFamily="18" charset="0"/>
                      </a:endParaRPr>
                    </a:p>
                  </a:txBody>
                  <a:tcPr marL="100121" marR="10012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4735724"/>
                  </a:ext>
                </a:extLst>
              </a:tr>
            </a:tbl>
          </a:graphicData>
        </a:graphic>
      </p:graphicFrame>
      <p:graphicFrame>
        <p:nvGraphicFramePr>
          <p:cNvPr id="16" name="Text Placeholder 3">
            <a:extLst>
              <a:ext uri="{FF2B5EF4-FFF2-40B4-BE49-F238E27FC236}">
                <a16:creationId xmlns:a16="http://schemas.microsoft.com/office/drawing/2014/main" id="{CCECA939-86A8-D731-93DB-4BB8390011F4}"/>
              </a:ext>
            </a:extLst>
          </p:cNvPr>
          <p:cNvGraphicFramePr/>
          <p:nvPr>
            <p:extLst>
              <p:ext uri="{D42A27DB-BD31-4B8C-83A1-F6EECF244321}">
                <p14:modId xmlns:p14="http://schemas.microsoft.com/office/powerpoint/2010/main" val="52545221"/>
              </p:ext>
            </p:extLst>
          </p:nvPr>
        </p:nvGraphicFramePr>
        <p:xfrm>
          <a:off x="0" y="661013"/>
          <a:ext cx="6455883" cy="5871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9573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8845-B4B1-4A30-9E29-977A5429113A}"/>
              </a:ext>
            </a:extLst>
          </p:cNvPr>
          <p:cNvSpPr>
            <a:spLocks noGrp="1"/>
          </p:cNvSpPr>
          <p:nvPr>
            <p:ph type="title"/>
          </p:nvPr>
        </p:nvSpPr>
        <p:spPr>
          <a:xfrm>
            <a:off x="154004" y="31316"/>
            <a:ext cx="6654420" cy="1125456"/>
          </a:xfrm>
        </p:spPr>
        <p:txBody>
          <a:bodyPr/>
          <a:lstStyle/>
          <a:p>
            <a:r>
              <a:rPr lang="en-US" sz="4000" b="1" u="sng" kern="0" dirty="0">
                <a:effectLst/>
                <a:latin typeface="Times New Roman" panose="02020603050405020304" pitchFamily="18" charset="0"/>
              </a:rPr>
              <a:t>INDIRECT COST:  Code 90</a:t>
            </a:r>
            <a:br>
              <a:rPr lang="en-US" sz="1800" b="1" u="sng" kern="0" dirty="0">
                <a:effectLst/>
                <a:latin typeface="Times New Roman" panose="02020603050405020304" pitchFamily="18" charset="0"/>
              </a:rPr>
            </a:br>
            <a:endParaRPr lang="en-US" dirty="0"/>
          </a:p>
        </p:txBody>
      </p:sp>
      <p:graphicFrame>
        <p:nvGraphicFramePr>
          <p:cNvPr id="5" name="Content Placeholder 4">
            <a:extLst>
              <a:ext uri="{FF2B5EF4-FFF2-40B4-BE49-F238E27FC236}">
                <a16:creationId xmlns:a16="http://schemas.microsoft.com/office/drawing/2014/main" id="{D2D2BD5B-2BC0-4692-B97F-EF651225D70B}"/>
              </a:ext>
            </a:extLst>
          </p:cNvPr>
          <p:cNvGraphicFramePr>
            <a:graphicFrameLocks noGrp="1"/>
          </p:cNvGraphicFramePr>
          <p:nvPr>
            <p:ph idx="1"/>
            <p:extLst>
              <p:ext uri="{D42A27DB-BD31-4B8C-83A1-F6EECF244321}">
                <p14:modId xmlns:p14="http://schemas.microsoft.com/office/powerpoint/2010/main" val="3190881679"/>
              </p:ext>
            </p:extLst>
          </p:nvPr>
        </p:nvGraphicFramePr>
        <p:xfrm>
          <a:off x="7171981" y="0"/>
          <a:ext cx="5265499" cy="6858000"/>
        </p:xfrm>
        <a:graphic>
          <a:graphicData uri="http://schemas.openxmlformats.org/drawingml/2006/table">
            <a:tbl>
              <a:tblPr>
                <a:tableStyleId>{5C22544A-7EE6-4342-B048-85BDC9FD1C3A}</a:tableStyleId>
              </a:tblPr>
              <a:tblGrid>
                <a:gridCol w="4136473">
                  <a:extLst>
                    <a:ext uri="{9D8B030D-6E8A-4147-A177-3AD203B41FA5}">
                      <a16:colId xmlns:a16="http://schemas.microsoft.com/office/drawing/2014/main" val="2291957330"/>
                    </a:ext>
                  </a:extLst>
                </a:gridCol>
                <a:gridCol w="386399">
                  <a:extLst>
                    <a:ext uri="{9D8B030D-6E8A-4147-A177-3AD203B41FA5}">
                      <a16:colId xmlns:a16="http://schemas.microsoft.com/office/drawing/2014/main" val="3658083636"/>
                    </a:ext>
                  </a:extLst>
                </a:gridCol>
                <a:gridCol w="93980">
                  <a:extLst>
                    <a:ext uri="{9D8B030D-6E8A-4147-A177-3AD203B41FA5}">
                      <a16:colId xmlns:a16="http://schemas.microsoft.com/office/drawing/2014/main" val="932663252"/>
                    </a:ext>
                  </a:extLst>
                </a:gridCol>
                <a:gridCol w="240966">
                  <a:extLst>
                    <a:ext uri="{9D8B030D-6E8A-4147-A177-3AD203B41FA5}">
                      <a16:colId xmlns:a16="http://schemas.microsoft.com/office/drawing/2014/main" val="2680478804"/>
                    </a:ext>
                  </a:extLst>
                </a:gridCol>
                <a:gridCol w="407681">
                  <a:extLst>
                    <a:ext uri="{9D8B030D-6E8A-4147-A177-3AD203B41FA5}">
                      <a16:colId xmlns:a16="http://schemas.microsoft.com/office/drawing/2014/main" val="1191957624"/>
                    </a:ext>
                  </a:extLst>
                </a:gridCol>
              </a:tblGrid>
              <a:tr h="2879292">
                <a:tc>
                  <a:txBody>
                    <a:bodyPr/>
                    <a:lstStyle/>
                    <a:p>
                      <a:pPr marL="228600" marR="0" indent="-228600">
                        <a:spcBef>
                          <a:spcPts val="0"/>
                        </a:spcBef>
                        <a:spcAft>
                          <a:spcPts val="0"/>
                        </a:spcAft>
                      </a:pPr>
                      <a:r>
                        <a:rPr lang="en-US" sz="1200" dirty="0">
                          <a:effectLst/>
                        </a:rPr>
                        <a:t>A.	Modified Direct Cost Base – Sum of all preceding subtotals (codes 15, 16, 40, 45, 46, and 80 and excludes the portion of each subcontract exceeding $25,000 and any flow through funds)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tabLst>
                          <a:tab pos="2743200" algn="ctr"/>
                          <a:tab pos="5486400" algn="r"/>
                          <a:tab pos="457200" algn="l"/>
                        </a:tabLst>
                      </a:pPr>
                      <a:r>
                        <a:rPr lang="en-US" sz="1200" dirty="0">
                          <a:effectLst/>
                        </a:rPr>
                        <a: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r">
                        <a:spcBef>
                          <a:spcPts val="0"/>
                        </a:spcBef>
                        <a:spcAft>
                          <a:spcPts val="0"/>
                        </a:spcAft>
                        <a:tabLst>
                          <a:tab pos="2743200" algn="ctr"/>
                          <a:tab pos="5486400" algn="r"/>
                          <a:tab pos="457200" algn="l"/>
                        </a:tabLs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tabLst>
                          <a:tab pos="2743200" algn="ctr"/>
                          <a:tab pos="5486400" algn="r"/>
                          <a:tab pos="457200" algn="l"/>
                        </a:tabLst>
                      </a:pPr>
                      <a:r>
                        <a:rPr lang="en-US" sz="1200" dirty="0">
                          <a:effectLst/>
                        </a:rPr>
                        <a:t>(A)</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9540317"/>
                  </a:ext>
                </a:extLst>
              </a:tr>
              <a:tr h="1807627">
                <a:tc>
                  <a:txBody>
                    <a:bodyPr/>
                    <a:lstStyle/>
                    <a:p>
                      <a:pPr marL="0" marR="0">
                        <a:spcBef>
                          <a:spcPts val="0"/>
                        </a:spcBef>
                        <a:spcAft>
                          <a:spcPts val="0"/>
                        </a:spcAft>
                        <a:tabLst>
                          <a:tab pos="2743200" algn="ctr"/>
                          <a:tab pos="5486400" algn="r"/>
                          <a:tab pos="228600" algn="l"/>
                        </a:tabLst>
                      </a:pPr>
                      <a:r>
                        <a:rPr lang="en-US" sz="1200" dirty="0">
                          <a:effectLst/>
                        </a:rPr>
                        <a:t>B.	Approved Restricted Indirect Cost Rate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spcBef>
                          <a:spcPts val="0"/>
                        </a:spcBef>
                        <a:spcAft>
                          <a:spcPts val="0"/>
                        </a:spcAft>
                        <a:tabLst>
                          <a:tab pos="2743200" algn="ctr"/>
                          <a:tab pos="5486400" algn="r"/>
                          <a:tab pos="457200" algn="l"/>
                        </a:tabLst>
                      </a:pPr>
                      <a:r>
                        <a:rPr lang="en-US" sz="1200" dirty="0">
                          <a:effectLst/>
                        </a:rPr>
                        <a: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200" dirty="0">
                          <a:effectLst/>
                        </a:rPr>
                        <a:t>(B)</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4604903"/>
                  </a:ext>
                </a:extLst>
              </a:tr>
              <a:tr h="2171081">
                <a:tc>
                  <a:txBody>
                    <a:bodyPr/>
                    <a:lstStyle/>
                    <a:p>
                      <a:pPr marL="0" marR="0">
                        <a:spcBef>
                          <a:spcPts val="0"/>
                        </a:spcBef>
                        <a:spcAft>
                          <a:spcPts val="0"/>
                        </a:spcAft>
                        <a:tabLst>
                          <a:tab pos="2743200" algn="ctr"/>
                          <a:tab pos="5486400" algn="r"/>
                          <a:tab pos="228600" algn="l"/>
                          <a:tab pos="3200400" algn="l"/>
                        </a:tabLst>
                      </a:pPr>
                      <a:r>
                        <a:rPr lang="en-US" sz="1200" dirty="0">
                          <a:effectLst/>
                        </a:rPr>
                        <a:t>C.	(A)  x  (B) = Total Indirect Cost	Subtotal – Code 90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spcBef>
                          <a:spcPts val="0"/>
                        </a:spcBef>
                        <a:spcAft>
                          <a:spcPts val="0"/>
                        </a:spcAft>
                        <a:tabLst>
                          <a:tab pos="2743200" algn="ctr"/>
                          <a:tab pos="5486400" algn="r"/>
                          <a:tab pos="457200" algn="l"/>
                        </a:tabLst>
                      </a:pPr>
                      <a:r>
                        <a:rPr lang="en-US" sz="1200" dirty="0">
                          <a:effectLst/>
                        </a:rPr>
                        <a: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tabLst>
                          <a:tab pos="2743200" algn="ctr"/>
                          <a:tab pos="5486400" algn="r"/>
                          <a:tab pos="457200" algn="l"/>
                        </a:tabLs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dirty="0">
                          <a:effectLst/>
                        </a:rPr>
                        <a:t>(C)</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5454106"/>
                  </a:ext>
                </a:extLst>
              </a:tr>
            </a:tbl>
          </a:graphicData>
        </a:graphic>
      </p:graphicFrame>
      <p:sp>
        <p:nvSpPr>
          <p:cNvPr id="6" name="Rectangle 1">
            <a:extLst>
              <a:ext uri="{FF2B5EF4-FFF2-40B4-BE49-F238E27FC236}">
                <a16:creationId xmlns:a16="http://schemas.microsoft.com/office/drawing/2014/main" id="{199F308F-D7B1-4FFE-B34C-301EA20E6C7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8" name="Text Placeholder 3">
            <a:extLst>
              <a:ext uri="{FF2B5EF4-FFF2-40B4-BE49-F238E27FC236}">
                <a16:creationId xmlns:a16="http://schemas.microsoft.com/office/drawing/2014/main" id="{3C389D5A-0825-DCA1-FF6A-73F1AC7F129F}"/>
              </a:ext>
            </a:extLst>
          </p:cNvPr>
          <p:cNvGraphicFramePr/>
          <p:nvPr>
            <p:extLst>
              <p:ext uri="{D42A27DB-BD31-4B8C-83A1-F6EECF244321}">
                <p14:modId xmlns:p14="http://schemas.microsoft.com/office/powerpoint/2010/main" val="3640051487"/>
              </p:ext>
            </p:extLst>
          </p:nvPr>
        </p:nvGraphicFramePr>
        <p:xfrm>
          <a:off x="154003" y="121186"/>
          <a:ext cx="6940859" cy="6705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9354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9C3F2-9FAB-4090-AB23-CC5300892D6C}"/>
              </a:ext>
            </a:extLst>
          </p:cNvPr>
          <p:cNvSpPr>
            <a:spLocks noGrp="1"/>
          </p:cNvSpPr>
          <p:nvPr>
            <p:ph type="title"/>
          </p:nvPr>
        </p:nvSpPr>
        <p:spPr>
          <a:xfrm>
            <a:off x="648929" y="629266"/>
            <a:ext cx="3505495" cy="1622321"/>
          </a:xfrm>
        </p:spPr>
        <p:txBody>
          <a:bodyPr vert="horz" lIns="91440" tIns="45720" rIns="91440" bIns="45720" rtlCol="0" anchor="ctr">
            <a:normAutofit fontScale="90000"/>
          </a:bodyPr>
          <a:lstStyle/>
          <a:p>
            <a:r>
              <a:rPr kumimoji="0" lang="en-US" altLang="en-US" sz="4400" b="1" i="0" u="sng" strike="noStrike" cap="none" normalizeH="0" baseline="0" dirty="0">
                <a:ln>
                  <a:noFill/>
                </a:ln>
                <a:effectLst/>
              </a:rPr>
              <a:t>MINOR REMODELING:  Code 30</a:t>
            </a:r>
            <a:br>
              <a:rPr kumimoji="0" lang="en-US" altLang="en-US" sz="4400" b="0" i="0" u="none" strike="noStrike" cap="none" normalizeH="0" baseline="0" dirty="0">
                <a:ln>
                  <a:noFill/>
                </a:ln>
                <a:effectLst/>
              </a:rPr>
            </a:br>
            <a:endParaRPr lang="en-US" sz="4400" kern="1200" dirty="0">
              <a:solidFill>
                <a:schemeClr val="tx1"/>
              </a:solidFill>
              <a:latin typeface="+mj-lt"/>
              <a:ea typeface="+mj-ea"/>
              <a:cs typeface="+mj-cs"/>
            </a:endParaRPr>
          </a:p>
        </p:txBody>
      </p:sp>
      <p:sp>
        <p:nvSpPr>
          <p:cNvPr id="11" name="Rectangle 10">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4">
            <a:extLst>
              <a:ext uri="{FF2B5EF4-FFF2-40B4-BE49-F238E27FC236}">
                <a16:creationId xmlns:a16="http://schemas.microsoft.com/office/drawing/2014/main" id="{0DEFA6F8-B1DB-4A0B-A24D-CE65448D622D}"/>
              </a:ext>
            </a:extLst>
          </p:cNvPr>
          <p:cNvGraphicFramePr>
            <a:graphicFrameLocks noGrp="1"/>
          </p:cNvGraphicFramePr>
          <p:nvPr>
            <p:ph idx="1"/>
            <p:extLst>
              <p:ext uri="{D42A27DB-BD31-4B8C-83A1-F6EECF244321}">
                <p14:modId xmlns:p14="http://schemas.microsoft.com/office/powerpoint/2010/main" val="4005067328"/>
              </p:ext>
            </p:extLst>
          </p:nvPr>
        </p:nvGraphicFramePr>
        <p:xfrm>
          <a:off x="5060515" y="557784"/>
          <a:ext cx="6655407" cy="5739187"/>
        </p:xfrm>
        <a:graphic>
          <a:graphicData uri="http://schemas.openxmlformats.org/drawingml/2006/table">
            <a:tbl>
              <a:tblPr firstRow="1" bandRow="1">
                <a:tableStyleId>{5C22544A-7EE6-4342-B048-85BDC9FD1C3A}</a:tableStyleId>
              </a:tblPr>
              <a:tblGrid>
                <a:gridCol w="2520269">
                  <a:extLst>
                    <a:ext uri="{9D8B030D-6E8A-4147-A177-3AD203B41FA5}">
                      <a16:colId xmlns:a16="http://schemas.microsoft.com/office/drawing/2014/main" val="2683665677"/>
                    </a:ext>
                  </a:extLst>
                </a:gridCol>
                <a:gridCol w="2188835">
                  <a:extLst>
                    <a:ext uri="{9D8B030D-6E8A-4147-A177-3AD203B41FA5}">
                      <a16:colId xmlns:a16="http://schemas.microsoft.com/office/drawing/2014/main" val="1188418051"/>
                    </a:ext>
                  </a:extLst>
                </a:gridCol>
                <a:gridCol w="1946303">
                  <a:extLst>
                    <a:ext uri="{9D8B030D-6E8A-4147-A177-3AD203B41FA5}">
                      <a16:colId xmlns:a16="http://schemas.microsoft.com/office/drawing/2014/main" val="1688310421"/>
                    </a:ext>
                  </a:extLst>
                </a:gridCol>
              </a:tblGrid>
              <a:tr h="2507516">
                <a:tc>
                  <a:txBody>
                    <a:bodyPr/>
                    <a:lstStyle/>
                    <a:p>
                      <a:pPr marL="0" marR="0" algn="ctr">
                        <a:spcBef>
                          <a:spcPts val="0"/>
                        </a:spcBef>
                        <a:spcAft>
                          <a:spcPts val="0"/>
                        </a:spcAft>
                      </a:pPr>
                      <a:r>
                        <a:rPr lang="en-US" sz="2100" dirty="0">
                          <a:effectLst/>
                        </a:rPr>
                        <a:t>Description of Work</a:t>
                      </a:r>
                    </a:p>
                    <a:p>
                      <a:pPr marL="0" marR="0" algn="ctr">
                        <a:spcBef>
                          <a:spcPts val="0"/>
                        </a:spcBef>
                        <a:spcAft>
                          <a:spcPts val="0"/>
                        </a:spcAft>
                      </a:pPr>
                      <a:r>
                        <a:rPr lang="en-US" sz="2100" dirty="0">
                          <a:effectLst/>
                        </a:rPr>
                        <a:t>To be Performed</a:t>
                      </a:r>
                      <a:endParaRPr lang="en-US" sz="2100" dirty="0">
                        <a:effectLst/>
                        <a:latin typeface="Times New Roman" panose="02020603050405020304" pitchFamily="18" charset="0"/>
                        <a:ea typeface="Times New Roman" panose="02020603050405020304" pitchFamily="18" charset="0"/>
                      </a:endParaRPr>
                    </a:p>
                  </a:txBody>
                  <a:tcPr marL="124437" marR="1244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100" dirty="0">
                          <a:effectLst/>
                        </a:rPr>
                        <a:t>Calculation of</a:t>
                      </a:r>
                    </a:p>
                    <a:p>
                      <a:pPr marL="0" marR="0" algn="ctr">
                        <a:spcBef>
                          <a:spcPts val="0"/>
                        </a:spcBef>
                        <a:spcAft>
                          <a:spcPts val="0"/>
                        </a:spcAft>
                      </a:pPr>
                      <a:r>
                        <a:rPr lang="en-US" sz="2100" dirty="0">
                          <a:effectLst/>
                        </a:rPr>
                        <a:t>Cost</a:t>
                      </a:r>
                      <a:endParaRPr lang="en-US" sz="2100" dirty="0">
                        <a:effectLst/>
                        <a:latin typeface="Times New Roman" panose="02020603050405020304" pitchFamily="18" charset="0"/>
                        <a:ea typeface="Times New Roman" panose="02020603050405020304" pitchFamily="18" charset="0"/>
                      </a:endParaRPr>
                    </a:p>
                  </a:txBody>
                  <a:tcPr marL="124437" marR="1244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100" dirty="0">
                          <a:effectLst/>
                        </a:rPr>
                        <a:t>Proposed</a:t>
                      </a:r>
                    </a:p>
                    <a:p>
                      <a:pPr marL="0" marR="0" algn="ctr">
                        <a:spcBef>
                          <a:spcPts val="0"/>
                        </a:spcBef>
                        <a:spcAft>
                          <a:spcPts val="0"/>
                        </a:spcAft>
                      </a:pPr>
                      <a:r>
                        <a:rPr lang="en-US" sz="2100" dirty="0">
                          <a:effectLst/>
                        </a:rPr>
                        <a:t>Expenditure</a:t>
                      </a:r>
                      <a:endParaRPr lang="en-US" sz="2100" dirty="0">
                        <a:effectLst/>
                        <a:latin typeface="Times New Roman" panose="02020603050405020304" pitchFamily="18" charset="0"/>
                        <a:ea typeface="Times New Roman" panose="02020603050405020304" pitchFamily="18" charset="0"/>
                      </a:endParaRPr>
                    </a:p>
                  </a:txBody>
                  <a:tcPr marL="124437" marR="1244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931786"/>
                  </a:ext>
                </a:extLst>
              </a:tr>
              <a:tr h="724155">
                <a:tc>
                  <a:txBody>
                    <a:bodyPr/>
                    <a:lstStyle/>
                    <a:p>
                      <a:pPr marL="0" marR="0">
                        <a:spcBef>
                          <a:spcPts val="0"/>
                        </a:spcBef>
                        <a:spcAft>
                          <a:spcPts val="0"/>
                        </a:spcAft>
                      </a:pPr>
                      <a:r>
                        <a:rPr lang="en-US" sz="2100" dirty="0">
                          <a:effectLst/>
                        </a:rPr>
                        <a:t> </a:t>
                      </a:r>
                      <a:endParaRPr lang="en-US" sz="2100" dirty="0">
                        <a:effectLst/>
                        <a:latin typeface="Times New Roman" panose="02020603050405020304" pitchFamily="18" charset="0"/>
                        <a:ea typeface="Times New Roman" panose="02020603050405020304" pitchFamily="18" charset="0"/>
                      </a:endParaRPr>
                    </a:p>
                  </a:txBody>
                  <a:tcPr marL="124437" marR="1244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tabLst>
                          <a:tab pos="2743200" algn="ctr"/>
                          <a:tab pos="5486400" algn="r"/>
                          <a:tab pos="457200" algn="l"/>
                        </a:tabLst>
                      </a:pPr>
                      <a:r>
                        <a:rPr lang="en-US" sz="2100" dirty="0">
                          <a:effectLst/>
                        </a:rPr>
                        <a:t> </a:t>
                      </a:r>
                      <a:endParaRPr lang="en-US" sz="2100" dirty="0">
                        <a:effectLst/>
                        <a:latin typeface="Times New Roman" panose="02020603050405020304" pitchFamily="18" charset="0"/>
                        <a:ea typeface="Times New Roman" panose="02020603050405020304" pitchFamily="18" charset="0"/>
                      </a:endParaRPr>
                    </a:p>
                  </a:txBody>
                  <a:tcPr marL="124437" marR="1244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2100" dirty="0">
                          <a:effectLst/>
                        </a:rPr>
                        <a:t> </a:t>
                      </a:r>
                      <a:endParaRPr lang="en-US" sz="2100" dirty="0">
                        <a:effectLst/>
                        <a:latin typeface="Times New Roman" panose="02020603050405020304" pitchFamily="18" charset="0"/>
                        <a:ea typeface="Times New Roman" panose="02020603050405020304" pitchFamily="18" charset="0"/>
                      </a:endParaRPr>
                    </a:p>
                  </a:txBody>
                  <a:tcPr marL="124437" marR="1244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620518"/>
                  </a:ext>
                </a:extLst>
              </a:tr>
              <a:tr h="2507516">
                <a:tc>
                  <a:txBody>
                    <a:bodyPr/>
                    <a:lstStyle/>
                    <a:p>
                      <a:pPr marL="0" marR="0" algn="just">
                        <a:spcBef>
                          <a:spcPts val="0"/>
                        </a:spcBef>
                        <a:spcAft>
                          <a:spcPts val="0"/>
                        </a:spcAft>
                      </a:pPr>
                      <a:r>
                        <a:rPr lang="en-US" sz="2100" dirty="0">
                          <a:effectLst/>
                        </a:rPr>
                        <a:t> </a:t>
                      </a:r>
                      <a:endParaRPr lang="en-US" sz="2100" dirty="0">
                        <a:effectLst/>
                        <a:latin typeface="Times New Roman" panose="02020603050405020304" pitchFamily="18" charset="0"/>
                        <a:ea typeface="Times New Roman" panose="02020603050405020304" pitchFamily="18" charset="0"/>
                      </a:endParaRPr>
                    </a:p>
                  </a:txBody>
                  <a:tcPr marL="124437" marR="1244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2100" b="1" dirty="0">
                          <a:effectLst/>
                        </a:rPr>
                        <a:t>Subtotal –</a:t>
                      </a:r>
                    </a:p>
                    <a:p>
                      <a:pPr marL="0" marR="0" algn="just">
                        <a:spcBef>
                          <a:spcPts val="0"/>
                        </a:spcBef>
                        <a:spcAft>
                          <a:spcPts val="0"/>
                        </a:spcAft>
                      </a:pPr>
                      <a:r>
                        <a:rPr lang="en-US" sz="2100" b="1" dirty="0">
                          <a:effectLst/>
                        </a:rPr>
                        <a:t>Code 30</a:t>
                      </a:r>
                      <a:endParaRPr lang="en-US" sz="2100" b="1" dirty="0">
                        <a:effectLst/>
                        <a:latin typeface="Times New Roman" panose="02020603050405020304" pitchFamily="18" charset="0"/>
                        <a:ea typeface="Times New Roman" panose="02020603050405020304" pitchFamily="18" charset="0"/>
                      </a:endParaRPr>
                    </a:p>
                  </a:txBody>
                  <a:tcPr marL="124437" marR="1244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2100" dirty="0">
                          <a:effectLst/>
                        </a:rPr>
                        <a:t> </a:t>
                      </a:r>
                      <a:endParaRPr lang="en-US" sz="2100" dirty="0">
                        <a:effectLst/>
                        <a:latin typeface="Times New Roman" panose="02020603050405020304" pitchFamily="18" charset="0"/>
                        <a:ea typeface="Times New Roman" panose="02020603050405020304" pitchFamily="18" charset="0"/>
                      </a:endParaRPr>
                    </a:p>
                  </a:txBody>
                  <a:tcPr marL="124437" marR="12443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3434893"/>
                  </a:ext>
                </a:extLst>
              </a:tr>
            </a:tbl>
          </a:graphicData>
        </a:graphic>
      </p:graphicFrame>
      <p:graphicFrame>
        <p:nvGraphicFramePr>
          <p:cNvPr id="15" name="Text Placeholder 3">
            <a:extLst>
              <a:ext uri="{FF2B5EF4-FFF2-40B4-BE49-F238E27FC236}">
                <a16:creationId xmlns:a16="http://schemas.microsoft.com/office/drawing/2014/main" id="{BC1C9F36-3272-347D-3FE7-F99FBAA1924A}"/>
              </a:ext>
            </a:extLst>
          </p:cNvPr>
          <p:cNvGraphicFramePr/>
          <p:nvPr/>
        </p:nvGraphicFramePr>
        <p:xfrm>
          <a:off x="0" y="2040556"/>
          <a:ext cx="4576301" cy="4817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8155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Rainbow collage design template</Template>
  <TotalTime>2185</TotalTime>
  <Words>2307</Words>
  <Application>Microsoft Office PowerPoint</Application>
  <PresentationFormat>Widescreen</PresentationFormat>
  <Paragraphs>387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Times New Roman</vt:lpstr>
      <vt:lpstr>Wingdings</vt:lpstr>
      <vt:lpstr>Office Theme</vt:lpstr>
      <vt:lpstr>AEPP Program Manager Training Fiscal Presentation</vt:lpstr>
      <vt:lpstr>WIOA Program Areas 1,2,3 &amp; 4/ALE Budgets  </vt:lpstr>
      <vt:lpstr>SALARIES FOR PROFESSIONAL STAFF:  Code 15 </vt:lpstr>
      <vt:lpstr>SALARIES FOR SUPPORT STAFF:  Code 16 </vt:lpstr>
      <vt:lpstr>PURCHASED SERVICES:  Code 40 </vt:lpstr>
      <vt:lpstr>SUPPLIES AND MATERIALS:  Code 45 </vt:lpstr>
      <vt:lpstr>TRAVEL EXPENSES:  Code 46 </vt:lpstr>
      <vt:lpstr>INDIRECT COST:  Code 90 </vt:lpstr>
      <vt:lpstr>MINOR REMODELING:  Code 30 </vt:lpstr>
      <vt:lpstr>EQUIPMENT:  Code 20 </vt:lpstr>
      <vt:lpstr>FS -10 Budget Summary – Page 8</vt:lpstr>
      <vt:lpstr>PROPOSED AMENDMENT FOR A FEDERAL OR STATE PROJECT -   FS-10-A  </vt:lpstr>
      <vt:lpstr>M/WBE Compliance Checklist</vt:lpstr>
      <vt:lpstr>PowerPoint Presentation</vt:lpstr>
      <vt:lpstr>EPE Budgets</vt:lpstr>
      <vt:lpstr>EPE Application Requirements</vt:lpstr>
      <vt:lpstr>EPE Application Requirements Continued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Pearson</dc:creator>
  <cp:lastModifiedBy>Lisa Pearson</cp:lastModifiedBy>
  <cp:revision>10</cp:revision>
  <dcterms:created xsi:type="dcterms:W3CDTF">2022-08-18T19:09:00Z</dcterms:created>
  <dcterms:modified xsi:type="dcterms:W3CDTF">2022-08-31T13:20:27Z</dcterms:modified>
</cp:coreProperties>
</file>